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7.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Override1.xml" ContentType="application/vnd.openxmlformats-officedocument.themeOverride+xml"/>
  <Override PartName="/ppt/tags/tag12.xml" ContentType="application/vnd.openxmlformats-officedocument.presentationml.tags+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3" r:id="rId5"/>
    <p:sldMasterId id="2147483717" r:id="rId6"/>
    <p:sldMasterId id="2147483730" r:id="rId7"/>
    <p:sldMasterId id="2147483761" r:id="rId8"/>
    <p:sldMasterId id="2147483780" r:id="rId9"/>
    <p:sldMasterId id="2147483799" r:id="rId10"/>
    <p:sldMasterId id="2147483829" r:id="rId11"/>
  </p:sldMasterIdLst>
  <p:notesMasterIdLst>
    <p:notesMasterId r:id="rId173"/>
  </p:notesMasterIdLst>
  <p:sldIdLst>
    <p:sldId id="547" r:id="rId12"/>
    <p:sldId id="748" r:id="rId13"/>
    <p:sldId id="320" r:id="rId14"/>
    <p:sldId id="321" r:id="rId15"/>
    <p:sldId id="322" r:id="rId16"/>
    <p:sldId id="603" r:id="rId17"/>
    <p:sldId id="323" r:id="rId18"/>
    <p:sldId id="324" r:id="rId19"/>
    <p:sldId id="325" r:id="rId20"/>
    <p:sldId id="600" r:id="rId21"/>
    <p:sldId id="326" r:id="rId22"/>
    <p:sldId id="599" r:id="rId23"/>
    <p:sldId id="327" r:id="rId24"/>
    <p:sldId id="328" r:id="rId25"/>
    <p:sldId id="602" r:id="rId26"/>
    <p:sldId id="601" r:id="rId27"/>
    <p:sldId id="329" r:id="rId28"/>
    <p:sldId id="330" r:id="rId29"/>
    <p:sldId id="331" r:id="rId30"/>
    <p:sldId id="332" r:id="rId31"/>
    <p:sldId id="333" r:id="rId32"/>
    <p:sldId id="334" r:id="rId33"/>
    <p:sldId id="335" r:id="rId34"/>
    <p:sldId id="336" r:id="rId35"/>
    <p:sldId id="337" r:id="rId36"/>
    <p:sldId id="338" r:id="rId37"/>
    <p:sldId id="339" r:id="rId38"/>
    <p:sldId id="340" r:id="rId39"/>
    <p:sldId id="341" r:id="rId40"/>
    <p:sldId id="342" r:id="rId41"/>
    <p:sldId id="343" r:id="rId42"/>
    <p:sldId id="344" r:id="rId43"/>
    <p:sldId id="345" r:id="rId44"/>
    <p:sldId id="346" r:id="rId45"/>
    <p:sldId id="347" r:id="rId46"/>
    <p:sldId id="348" r:id="rId47"/>
    <p:sldId id="349" r:id="rId48"/>
    <p:sldId id="350" r:id="rId49"/>
    <p:sldId id="351" r:id="rId50"/>
    <p:sldId id="352" r:id="rId51"/>
    <p:sldId id="353" r:id="rId52"/>
    <p:sldId id="290" r:id="rId53"/>
    <p:sldId id="359" r:id="rId54"/>
    <p:sldId id="360" r:id="rId55"/>
    <p:sldId id="361" r:id="rId56"/>
    <p:sldId id="362" r:id="rId57"/>
    <p:sldId id="363" r:id="rId58"/>
    <p:sldId id="364" r:id="rId59"/>
    <p:sldId id="365" r:id="rId60"/>
    <p:sldId id="366" r:id="rId61"/>
    <p:sldId id="367" r:id="rId62"/>
    <p:sldId id="368" r:id="rId63"/>
    <p:sldId id="369" r:id="rId64"/>
    <p:sldId id="370" r:id="rId65"/>
    <p:sldId id="371" r:id="rId66"/>
    <p:sldId id="372" r:id="rId67"/>
    <p:sldId id="373" r:id="rId68"/>
    <p:sldId id="374" r:id="rId69"/>
    <p:sldId id="375" r:id="rId70"/>
    <p:sldId id="413" r:id="rId71"/>
    <p:sldId id="414" r:id="rId72"/>
    <p:sldId id="415" r:id="rId73"/>
    <p:sldId id="416" r:id="rId74"/>
    <p:sldId id="417" r:id="rId75"/>
    <p:sldId id="418" r:id="rId76"/>
    <p:sldId id="419" r:id="rId77"/>
    <p:sldId id="420" r:id="rId78"/>
    <p:sldId id="421" r:id="rId79"/>
    <p:sldId id="422" r:id="rId80"/>
    <p:sldId id="423" r:id="rId81"/>
    <p:sldId id="424" r:id="rId82"/>
    <p:sldId id="425" r:id="rId83"/>
    <p:sldId id="426" r:id="rId84"/>
    <p:sldId id="427" r:id="rId85"/>
    <p:sldId id="428" r:id="rId86"/>
    <p:sldId id="429" r:id="rId87"/>
    <p:sldId id="430" r:id="rId88"/>
    <p:sldId id="431" r:id="rId89"/>
    <p:sldId id="734" r:id="rId90"/>
    <p:sldId id="735" r:id="rId91"/>
    <p:sldId id="736" r:id="rId92"/>
    <p:sldId id="737" r:id="rId93"/>
    <p:sldId id="738" r:id="rId94"/>
    <p:sldId id="739" r:id="rId95"/>
    <p:sldId id="740" r:id="rId96"/>
    <p:sldId id="741" r:id="rId97"/>
    <p:sldId id="432" r:id="rId98"/>
    <p:sldId id="433" r:id="rId99"/>
    <p:sldId id="434" r:id="rId100"/>
    <p:sldId id="435" r:id="rId101"/>
    <p:sldId id="287" r:id="rId102"/>
    <p:sldId id="288" r:id="rId103"/>
    <p:sldId id="289" r:id="rId104"/>
    <p:sldId id="594" r:id="rId105"/>
    <p:sldId id="291" r:id="rId106"/>
    <p:sldId id="731" r:id="rId107"/>
    <p:sldId id="732" r:id="rId108"/>
    <p:sldId id="292" r:id="rId109"/>
    <p:sldId id="293" r:id="rId110"/>
    <p:sldId id="595" r:id="rId111"/>
    <p:sldId id="256" r:id="rId112"/>
    <p:sldId id="257" r:id="rId113"/>
    <p:sldId id="258" r:id="rId114"/>
    <p:sldId id="259" r:id="rId115"/>
    <p:sldId id="260" r:id="rId116"/>
    <p:sldId id="261" r:id="rId117"/>
    <p:sldId id="262" r:id="rId118"/>
    <p:sldId id="263" r:id="rId119"/>
    <p:sldId id="264" r:id="rId120"/>
    <p:sldId id="265" r:id="rId121"/>
    <p:sldId id="266" r:id="rId122"/>
    <p:sldId id="267" r:id="rId123"/>
    <p:sldId id="268" r:id="rId124"/>
    <p:sldId id="269" r:id="rId125"/>
    <p:sldId id="270" r:id="rId126"/>
    <p:sldId id="271" r:id="rId127"/>
    <p:sldId id="272" r:id="rId128"/>
    <p:sldId id="273" r:id="rId129"/>
    <p:sldId id="614" r:id="rId130"/>
    <p:sldId id="615" r:id="rId131"/>
    <p:sldId id="616" r:id="rId132"/>
    <p:sldId id="617" r:id="rId133"/>
    <p:sldId id="618" r:id="rId134"/>
    <p:sldId id="619" r:id="rId135"/>
    <p:sldId id="620" r:id="rId136"/>
    <p:sldId id="621" r:id="rId137"/>
    <p:sldId id="622" r:id="rId138"/>
    <p:sldId id="623" r:id="rId139"/>
    <p:sldId id="624" r:id="rId140"/>
    <p:sldId id="625" r:id="rId141"/>
    <p:sldId id="626" r:id="rId142"/>
    <p:sldId id="627" r:id="rId143"/>
    <p:sldId id="628" r:id="rId144"/>
    <p:sldId id="629" r:id="rId145"/>
    <p:sldId id="630" r:id="rId146"/>
    <p:sldId id="631" r:id="rId147"/>
    <p:sldId id="749" r:id="rId148"/>
    <p:sldId id="750" r:id="rId149"/>
    <p:sldId id="596" r:id="rId150"/>
    <p:sldId id="597" r:id="rId151"/>
    <p:sldId id="598" r:id="rId152"/>
    <p:sldId id="751" r:id="rId153"/>
    <p:sldId id="752" r:id="rId154"/>
    <p:sldId id="753" r:id="rId155"/>
    <p:sldId id="754" r:id="rId156"/>
    <p:sldId id="755" r:id="rId157"/>
    <p:sldId id="604" r:id="rId158"/>
    <p:sldId id="605" r:id="rId159"/>
    <p:sldId id="606" r:id="rId160"/>
    <p:sldId id="607" r:id="rId161"/>
    <p:sldId id="608" r:id="rId162"/>
    <p:sldId id="609" r:id="rId163"/>
    <p:sldId id="610" r:id="rId164"/>
    <p:sldId id="611" r:id="rId165"/>
    <p:sldId id="390" r:id="rId166"/>
    <p:sldId id="388" r:id="rId167"/>
    <p:sldId id="389" r:id="rId168"/>
    <p:sldId id="381" r:id="rId169"/>
    <p:sldId id="745" r:id="rId170"/>
    <p:sldId id="593" r:id="rId171"/>
    <p:sldId id="747" r:id="rId1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slide" Target="slides/slide159.xml"/><Relationship Id="rId107" Type="http://schemas.openxmlformats.org/officeDocument/2006/relationships/slide" Target="slides/slide96.xml"/><Relationship Id="rId11" Type="http://schemas.openxmlformats.org/officeDocument/2006/relationships/slideMaster" Target="slideMasters/slideMaster8.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2.xml"/><Relationship Id="rId95" Type="http://schemas.openxmlformats.org/officeDocument/2006/relationships/slide" Target="slides/slide84.xml"/><Relationship Id="rId160" Type="http://schemas.openxmlformats.org/officeDocument/2006/relationships/slide" Target="slides/slide149.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slide" Target="slides/slide160.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6" Type="http://schemas.openxmlformats.org/officeDocument/2006/relationships/slideMaster" Target="slideMasters/slideMaster3.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slide" Target="slides/slide108.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0" Type="http://schemas.openxmlformats.org/officeDocument/2006/relationships/slide" Target="slides/slide119.xml"/><Relationship Id="rId135" Type="http://schemas.openxmlformats.org/officeDocument/2006/relationships/slide" Target="slides/slide124.xml"/><Relationship Id="rId151" Type="http://schemas.openxmlformats.org/officeDocument/2006/relationships/slide" Target="slides/slide140.xml"/><Relationship Id="rId156" Type="http://schemas.openxmlformats.org/officeDocument/2006/relationships/slide" Target="slides/slide145.xml"/><Relationship Id="rId177" Type="http://schemas.openxmlformats.org/officeDocument/2006/relationships/tableStyles" Target="tableStyles.xml"/><Relationship Id="rId172" Type="http://schemas.openxmlformats.org/officeDocument/2006/relationships/slide" Target="slides/slide161.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microsoft.com/office/2016/11/relationships/changesInfo" Target="changesInfos/changesInfo1.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notesMaster" Target="notesMasters/notesMaster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presProps" Target="presProps.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10" Type="http://schemas.openxmlformats.org/officeDocument/2006/relationships/slideMaster" Target="slideMasters/slideMaster7.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5.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viewProps" Target="viewProps.xml"/><Relationship Id="rId16" Type="http://schemas.openxmlformats.org/officeDocument/2006/relationships/slide" Target="slides/slide5.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theme" Target="theme/theme1.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 Type="http://schemas.openxmlformats.org/officeDocument/2006/relationships/customXml" Target="../customXml/item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uro Hamilton" userId="S::ahamilton@mstecs.com::5c61d2f4-0efd-44bf-b648-041247b2840e" providerId="AD" clId="Web-{8A4E9868-C53D-47F1-9FBD-089B84578916}"/>
    <pc:docChg chg="modSld">
      <pc:chgData name="Arturo Hamilton" userId="S::ahamilton@mstecs.com::5c61d2f4-0efd-44bf-b648-041247b2840e" providerId="AD" clId="Web-{8A4E9868-C53D-47F1-9FBD-089B84578916}" dt="2018-10-04T14:56:04.344" v="5" actId="20577"/>
      <pc:docMkLst>
        <pc:docMk/>
      </pc:docMkLst>
      <pc:sldChg chg="modSp">
        <pc:chgData name="Arturo Hamilton" userId="S::ahamilton@mstecs.com::5c61d2f4-0efd-44bf-b648-041247b2840e" providerId="AD" clId="Web-{8A4E9868-C53D-47F1-9FBD-089B84578916}" dt="2018-10-04T14:56:03.766" v="3" actId="20577"/>
        <pc:sldMkLst>
          <pc:docMk/>
          <pc:sldMk cId="2677462165" sldId="547"/>
        </pc:sldMkLst>
        <pc:spChg chg="mod">
          <ac:chgData name="Arturo Hamilton" userId="S::ahamilton@mstecs.com::5c61d2f4-0efd-44bf-b648-041247b2840e" providerId="AD" clId="Web-{8A4E9868-C53D-47F1-9FBD-089B84578916}" dt="2018-10-04T14:55:57.250" v="0" actId="20577"/>
          <ac:spMkLst>
            <pc:docMk/>
            <pc:sldMk cId="2677462165" sldId="547"/>
            <ac:spMk id="5" creationId="{9569D192-E67A-429C-AD51-3ABB663A099E}"/>
          </ac:spMkLst>
        </pc:spChg>
        <pc:spChg chg="mod">
          <ac:chgData name="Arturo Hamilton" userId="S::ahamilton@mstecs.com::5c61d2f4-0efd-44bf-b648-041247b2840e" providerId="AD" clId="Web-{8A4E9868-C53D-47F1-9FBD-089B84578916}" dt="2018-10-04T14:56:03.766" v="3" actId="20577"/>
          <ac:spMkLst>
            <pc:docMk/>
            <pc:sldMk cId="2677462165" sldId="547"/>
            <ac:spMk id="10" creationId="{68F64577-808F-473B-8823-86F90DCCD8B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E042CC-B4FB-4DA1-85C7-E16FC87853C5}" type="doc">
      <dgm:prSet loTypeId="urn:microsoft.com/office/officeart/2005/8/layout/hierarchy5" loCatId="hierarchy" qsTypeId="urn:microsoft.com/office/officeart/2005/8/quickstyle/simple1" qsCatId="simple" csTypeId="urn:microsoft.com/office/officeart/2005/8/colors/accent2_1" csCatId="accent2" phldr="1"/>
      <dgm:spPr/>
      <dgm:t>
        <a:bodyPr/>
        <a:lstStyle/>
        <a:p>
          <a:endParaRPr lang="en-US"/>
        </a:p>
      </dgm:t>
    </dgm:pt>
    <dgm:pt modelId="{35E681C7-7EF8-4282-B072-02400EB1AD73}">
      <dgm:prSet phldrT="[Text]"/>
      <dgm:spPr/>
      <dgm:t>
        <a:bodyPr/>
        <a:lstStyle/>
        <a:p>
          <a:r>
            <a:rPr lang="en-US"/>
            <a:t>contoso</a:t>
          </a:r>
        </a:p>
      </dgm:t>
    </dgm:pt>
    <dgm:pt modelId="{5B92CD20-79EC-44DD-8F33-EA648BFB85AA}" type="parTrans" cxnId="{BD717657-2505-4851-9EBC-2FEAD785BB33}">
      <dgm:prSet/>
      <dgm:spPr/>
      <dgm:t>
        <a:bodyPr/>
        <a:lstStyle/>
        <a:p>
          <a:endParaRPr lang="en-US"/>
        </a:p>
      </dgm:t>
    </dgm:pt>
    <dgm:pt modelId="{30CFEDCB-3C8C-471A-B518-3E3A6DCAB14A}" type="sibTrans" cxnId="{BD717657-2505-4851-9EBC-2FEAD785BB33}">
      <dgm:prSet/>
      <dgm:spPr/>
      <dgm:t>
        <a:bodyPr/>
        <a:lstStyle/>
        <a:p>
          <a:endParaRPr lang="en-US"/>
        </a:p>
      </dgm:t>
    </dgm:pt>
    <dgm:pt modelId="{03D890F5-5A39-432C-9C07-2B7DA24FAA55}">
      <dgm:prSet phldrT="[Text]"/>
      <dgm:spPr/>
      <dgm:t>
        <a:bodyPr/>
        <a:lstStyle/>
        <a:p>
          <a:r>
            <a:rPr lang="en-US"/>
            <a:t>images</a:t>
          </a:r>
        </a:p>
      </dgm:t>
    </dgm:pt>
    <dgm:pt modelId="{62EF07B9-B6B9-459E-ACFF-7A887B45D290}" type="parTrans" cxnId="{8D5A9BDE-715C-46EF-88D2-13F8199DC6F9}">
      <dgm:prSet/>
      <dgm:spPr/>
      <dgm:t>
        <a:bodyPr/>
        <a:lstStyle/>
        <a:p>
          <a:endParaRPr lang="en-US"/>
        </a:p>
      </dgm:t>
    </dgm:pt>
    <dgm:pt modelId="{700938F3-F2DA-49BA-9EDF-FEDFABB36221}" type="sibTrans" cxnId="{8D5A9BDE-715C-46EF-88D2-13F8199DC6F9}">
      <dgm:prSet/>
      <dgm:spPr/>
      <dgm:t>
        <a:bodyPr/>
        <a:lstStyle/>
        <a:p>
          <a:endParaRPr lang="en-US"/>
        </a:p>
      </dgm:t>
    </dgm:pt>
    <dgm:pt modelId="{9215E104-5706-4E04-A4B2-4903414CD9B4}">
      <dgm:prSet phldrT="[Text]"/>
      <dgm:spPr/>
      <dgm:t>
        <a:bodyPr/>
        <a:lstStyle/>
        <a:p>
          <a:r>
            <a:rPr lang="en-US"/>
            <a:t>PIC01.jpg</a:t>
          </a:r>
        </a:p>
      </dgm:t>
    </dgm:pt>
    <dgm:pt modelId="{63DD6D8A-5770-47CF-8F13-EABD075F9BD3}" type="parTrans" cxnId="{576732D7-2872-4A0F-9635-171AA439D62D}">
      <dgm:prSet/>
      <dgm:spPr/>
      <dgm:t>
        <a:bodyPr/>
        <a:lstStyle/>
        <a:p>
          <a:endParaRPr lang="en-US"/>
        </a:p>
      </dgm:t>
    </dgm:pt>
    <dgm:pt modelId="{83B86C4F-260C-4B73-B225-BD82D3F371BB}" type="sibTrans" cxnId="{576732D7-2872-4A0F-9635-171AA439D62D}">
      <dgm:prSet/>
      <dgm:spPr/>
      <dgm:t>
        <a:bodyPr/>
        <a:lstStyle/>
        <a:p>
          <a:endParaRPr lang="en-US"/>
        </a:p>
      </dgm:t>
    </dgm:pt>
    <dgm:pt modelId="{FC80D2ED-D512-4144-869C-675013BA1EB2}">
      <dgm:prSet phldrT="[Text]"/>
      <dgm:spPr/>
      <dgm:t>
        <a:bodyPr/>
        <a:lstStyle/>
        <a:p>
          <a:r>
            <a:rPr lang="en-US"/>
            <a:t>PIC02.jpg</a:t>
          </a:r>
        </a:p>
      </dgm:t>
    </dgm:pt>
    <dgm:pt modelId="{7D126980-368F-4A7F-A34C-2DEFE71ED05F}" type="parTrans" cxnId="{64730DAD-329F-4DB9-8540-6B97C0540584}">
      <dgm:prSet/>
      <dgm:spPr/>
      <dgm:t>
        <a:bodyPr/>
        <a:lstStyle/>
        <a:p>
          <a:endParaRPr lang="en-US"/>
        </a:p>
      </dgm:t>
    </dgm:pt>
    <dgm:pt modelId="{2023308B-0BE3-4250-865F-21D6FE819E6C}" type="sibTrans" cxnId="{64730DAD-329F-4DB9-8540-6B97C0540584}">
      <dgm:prSet/>
      <dgm:spPr/>
      <dgm:t>
        <a:bodyPr/>
        <a:lstStyle/>
        <a:p>
          <a:endParaRPr lang="en-US"/>
        </a:p>
      </dgm:t>
    </dgm:pt>
    <dgm:pt modelId="{A090A995-2421-474E-83EB-4BADD2779263}">
      <dgm:prSet phldrT="[Text]"/>
      <dgm:spPr/>
      <dgm:t>
        <a:bodyPr/>
        <a:lstStyle/>
        <a:p>
          <a:r>
            <a:rPr lang="en-US"/>
            <a:t>videos</a:t>
          </a:r>
        </a:p>
      </dgm:t>
    </dgm:pt>
    <dgm:pt modelId="{9576AD15-25E0-4715-B42E-25C7552644E2}" type="parTrans" cxnId="{6464B341-A2B8-4862-B9AD-3731AD482C36}">
      <dgm:prSet/>
      <dgm:spPr/>
      <dgm:t>
        <a:bodyPr/>
        <a:lstStyle/>
        <a:p>
          <a:endParaRPr lang="en-US"/>
        </a:p>
      </dgm:t>
    </dgm:pt>
    <dgm:pt modelId="{9751CE3E-F3E7-41C8-B934-9959773C32F5}" type="sibTrans" cxnId="{6464B341-A2B8-4862-B9AD-3731AD482C36}">
      <dgm:prSet/>
      <dgm:spPr/>
      <dgm:t>
        <a:bodyPr/>
        <a:lstStyle/>
        <a:p>
          <a:endParaRPr lang="en-US"/>
        </a:p>
      </dgm:t>
    </dgm:pt>
    <dgm:pt modelId="{800DF04A-1619-4AC3-BFEA-32B5F5CA174B}">
      <dgm:prSet phldrT="[Text]"/>
      <dgm:spPr/>
      <dgm:t>
        <a:bodyPr/>
        <a:lstStyle/>
        <a:p>
          <a:r>
            <a:rPr lang="en-US"/>
            <a:t>VID04.mp4</a:t>
          </a:r>
        </a:p>
      </dgm:t>
    </dgm:pt>
    <dgm:pt modelId="{4685DAA1-E04C-4C29-B8A6-E23CAAC5AEED}" type="parTrans" cxnId="{B89A6FB3-C099-4E2D-9048-BE7A8CB29544}">
      <dgm:prSet/>
      <dgm:spPr/>
      <dgm:t>
        <a:bodyPr/>
        <a:lstStyle/>
        <a:p>
          <a:endParaRPr lang="en-US"/>
        </a:p>
      </dgm:t>
    </dgm:pt>
    <dgm:pt modelId="{1F43ADA9-AB2F-421F-8809-3E562ACD04E9}" type="sibTrans" cxnId="{B89A6FB3-C099-4E2D-9048-BE7A8CB29544}">
      <dgm:prSet/>
      <dgm:spPr/>
      <dgm:t>
        <a:bodyPr/>
        <a:lstStyle/>
        <a:p>
          <a:endParaRPr lang="en-US"/>
        </a:p>
      </dgm:t>
    </dgm:pt>
    <dgm:pt modelId="{3D77DB69-23DC-4305-9EF4-69381423E66B}">
      <dgm:prSet phldrT="[Text]"/>
      <dgm:spPr/>
      <dgm:t>
        <a:bodyPr/>
        <a:lstStyle/>
        <a:p>
          <a:r>
            <a:rPr lang="en-US"/>
            <a:t>Storage Account</a:t>
          </a:r>
        </a:p>
      </dgm:t>
    </dgm:pt>
    <dgm:pt modelId="{F6EFF35B-1759-4064-9BB8-56CB9A9DB034}" type="parTrans" cxnId="{8A3FB692-D9D8-4C1F-AB38-4E3D544888F5}">
      <dgm:prSet/>
      <dgm:spPr/>
      <dgm:t>
        <a:bodyPr/>
        <a:lstStyle/>
        <a:p>
          <a:endParaRPr lang="en-US"/>
        </a:p>
      </dgm:t>
    </dgm:pt>
    <dgm:pt modelId="{EC9B7101-B9FD-42DB-8593-2BC97A6D798C}" type="sibTrans" cxnId="{8A3FB692-D9D8-4C1F-AB38-4E3D544888F5}">
      <dgm:prSet/>
      <dgm:spPr/>
      <dgm:t>
        <a:bodyPr/>
        <a:lstStyle/>
        <a:p>
          <a:endParaRPr lang="en-US"/>
        </a:p>
      </dgm:t>
    </dgm:pt>
    <dgm:pt modelId="{172CA7EF-237D-4425-AA46-57B7EAB68FD9}">
      <dgm:prSet phldrT="[Text]"/>
      <dgm:spPr/>
      <dgm:t>
        <a:bodyPr/>
        <a:lstStyle/>
        <a:p>
          <a:r>
            <a:rPr lang="en-US"/>
            <a:t>Containers</a:t>
          </a:r>
        </a:p>
      </dgm:t>
    </dgm:pt>
    <dgm:pt modelId="{AA3514EC-86A7-419E-A8E0-887894BD7ECE}" type="parTrans" cxnId="{8672951B-B1C6-40C9-8FA4-237EE016D951}">
      <dgm:prSet/>
      <dgm:spPr/>
      <dgm:t>
        <a:bodyPr/>
        <a:lstStyle/>
        <a:p>
          <a:endParaRPr lang="en-US"/>
        </a:p>
      </dgm:t>
    </dgm:pt>
    <dgm:pt modelId="{871CA9C3-79D9-42C7-8B3C-2897294D9A1F}" type="sibTrans" cxnId="{8672951B-B1C6-40C9-8FA4-237EE016D951}">
      <dgm:prSet/>
      <dgm:spPr/>
      <dgm:t>
        <a:bodyPr/>
        <a:lstStyle/>
        <a:p>
          <a:endParaRPr lang="en-US"/>
        </a:p>
      </dgm:t>
    </dgm:pt>
    <dgm:pt modelId="{EC1F9FF6-49DD-4C16-97D4-BEBE9C22AD86}">
      <dgm:prSet phldrT="[Text]"/>
      <dgm:spPr/>
      <dgm:t>
        <a:bodyPr/>
        <a:lstStyle/>
        <a:p>
          <a:r>
            <a:rPr lang="en-US"/>
            <a:t>Blobs</a:t>
          </a:r>
        </a:p>
      </dgm:t>
    </dgm:pt>
    <dgm:pt modelId="{7BA50816-CB0B-4F86-B363-D5546ABC080B}" type="parTrans" cxnId="{D04B3908-29BA-4CAF-8A97-484006056E04}">
      <dgm:prSet/>
      <dgm:spPr/>
      <dgm:t>
        <a:bodyPr/>
        <a:lstStyle/>
        <a:p>
          <a:endParaRPr lang="en-US"/>
        </a:p>
      </dgm:t>
    </dgm:pt>
    <dgm:pt modelId="{5686051B-204E-4D74-B70B-C377CE3E0A06}" type="sibTrans" cxnId="{D04B3908-29BA-4CAF-8A97-484006056E04}">
      <dgm:prSet/>
      <dgm:spPr/>
      <dgm:t>
        <a:bodyPr/>
        <a:lstStyle/>
        <a:p>
          <a:endParaRPr lang="en-US"/>
        </a:p>
      </dgm:t>
    </dgm:pt>
    <dgm:pt modelId="{90794BF1-111C-4D41-BEE8-8D33F7E4E42C}" type="pres">
      <dgm:prSet presAssocID="{4AE042CC-B4FB-4DA1-85C7-E16FC87853C5}" presName="mainComposite" presStyleCnt="0">
        <dgm:presLayoutVars>
          <dgm:chPref val="1"/>
          <dgm:dir/>
          <dgm:animOne val="branch"/>
          <dgm:animLvl val="lvl"/>
          <dgm:resizeHandles val="exact"/>
        </dgm:presLayoutVars>
      </dgm:prSet>
      <dgm:spPr/>
    </dgm:pt>
    <dgm:pt modelId="{BD4E5D87-D623-4BE8-B573-7100B2F2C967}" type="pres">
      <dgm:prSet presAssocID="{4AE042CC-B4FB-4DA1-85C7-E16FC87853C5}" presName="hierFlow" presStyleCnt="0"/>
      <dgm:spPr/>
    </dgm:pt>
    <dgm:pt modelId="{1A48B8F2-DE5D-46DB-A684-B6D118FEAAE4}" type="pres">
      <dgm:prSet presAssocID="{4AE042CC-B4FB-4DA1-85C7-E16FC87853C5}" presName="firstBuf" presStyleCnt="0"/>
      <dgm:spPr/>
    </dgm:pt>
    <dgm:pt modelId="{614F04DC-F41A-4287-A0FE-B5BECD4A4D21}" type="pres">
      <dgm:prSet presAssocID="{4AE042CC-B4FB-4DA1-85C7-E16FC87853C5}" presName="hierChild1" presStyleCnt="0">
        <dgm:presLayoutVars>
          <dgm:chPref val="1"/>
          <dgm:animOne val="branch"/>
          <dgm:animLvl val="lvl"/>
        </dgm:presLayoutVars>
      </dgm:prSet>
      <dgm:spPr/>
    </dgm:pt>
    <dgm:pt modelId="{88595537-36CC-453F-837B-A0DBD6684C99}" type="pres">
      <dgm:prSet presAssocID="{35E681C7-7EF8-4282-B072-02400EB1AD73}" presName="Name17" presStyleCnt="0"/>
      <dgm:spPr/>
    </dgm:pt>
    <dgm:pt modelId="{ABA04602-C7B3-4C38-A9B0-89016F9A0215}" type="pres">
      <dgm:prSet presAssocID="{35E681C7-7EF8-4282-B072-02400EB1AD73}" presName="level1Shape" presStyleLbl="node0" presStyleIdx="0" presStyleCnt="1">
        <dgm:presLayoutVars>
          <dgm:chPref val="3"/>
        </dgm:presLayoutVars>
      </dgm:prSet>
      <dgm:spPr/>
    </dgm:pt>
    <dgm:pt modelId="{6359419E-8F65-4671-A09A-8E0B441A9C00}" type="pres">
      <dgm:prSet presAssocID="{35E681C7-7EF8-4282-B072-02400EB1AD73}" presName="hierChild2" presStyleCnt="0"/>
      <dgm:spPr/>
    </dgm:pt>
    <dgm:pt modelId="{53979587-FADE-41DC-87F8-A5F52A5DB855}" type="pres">
      <dgm:prSet presAssocID="{62EF07B9-B6B9-459E-ACFF-7A887B45D290}" presName="Name25" presStyleLbl="parChTrans1D2" presStyleIdx="0" presStyleCnt="2"/>
      <dgm:spPr/>
    </dgm:pt>
    <dgm:pt modelId="{88955B3A-580A-4EDC-BDA1-C5D9A85B104E}" type="pres">
      <dgm:prSet presAssocID="{62EF07B9-B6B9-459E-ACFF-7A887B45D290}" presName="connTx" presStyleLbl="parChTrans1D2" presStyleIdx="0" presStyleCnt="2"/>
      <dgm:spPr/>
    </dgm:pt>
    <dgm:pt modelId="{8BC26388-9575-4FDB-B7C0-A3340881A7AA}" type="pres">
      <dgm:prSet presAssocID="{03D890F5-5A39-432C-9C07-2B7DA24FAA55}" presName="Name30" presStyleCnt="0"/>
      <dgm:spPr/>
    </dgm:pt>
    <dgm:pt modelId="{16EDA41D-82D5-4192-B7D4-8FB2DA643520}" type="pres">
      <dgm:prSet presAssocID="{03D890F5-5A39-432C-9C07-2B7DA24FAA55}" presName="level2Shape" presStyleLbl="node2" presStyleIdx="0" presStyleCnt="2"/>
      <dgm:spPr/>
    </dgm:pt>
    <dgm:pt modelId="{84A338F7-1C1F-405D-9FA4-1AA856C98A29}" type="pres">
      <dgm:prSet presAssocID="{03D890F5-5A39-432C-9C07-2B7DA24FAA55}" presName="hierChild3" presStyleCnt="0"/>
      <dgm:spPr/>
    </dgm:pt>
    <dgm:pt modelId="{FED66D33-D291-4EB9-9F45-E08E779B0DDE}" type="pres">
      <dgm:prSet presAssocID="{63DD6D8A-5770-47CF-8F13-EABD075F9BD3}" presName="Name25" presStyleLbl="parChTrans1D3" presStyleIdx="0" presStyleCnt="3"/>
      <dgm:spPr/>
    </dgm:pt>
    <dgm:pt modelId="{1192BF59-491C-4058-9D3C-F5A09898FC13}" type="pres">
      <dgm:prSet presAssocID="{63DD6D8A-5770-47CF-8F13-EABD075F9BD3}" presName="connTx" presStyleLbl="parChTrans1D3" presStyleIdx="0" presStyleCnt="3"/>
      <dgm:spPr/>
    </dgm:pt>
    <dgm:pt modelId="{C829572C-1B46-4CD1-B7B1-82E450E72DFA}" type="pres">
      <dgm:prSet presAssocID="{9215E104-5706-4E04-A4B2-4903414CD9B4}" presName="Name30" presStyleCnt="0"/>
      <dgm:spPr/>
    </dgm:pt>
    <dgm:pt modelId="{89200BF8-A504-4976-97A3-910771D5C334}" type="pres">
      <dgm:prSet presAssocID="{9215E104-5706-4E04-A4B2-4903414CD9B4}" presName="level2Shape" presStyleLbl="node3" presStyleIdx="0" presStyleCnt="3"/>
      <dgm:spPr/>
    </dgm:pt>
    <dgm:pt modelId="{256AB16B-43A7-4BAE-B495-2F13E2F99113}" type="pres">
      <dgm:prSet presAssocID="{9215E104-5706-4E04-A4B2-4903414CD9B4}" presName="hierChild3" presStyleCnt="0"/>
      <dgm:spPr/>
    </dgm:pt>
    <dgm:pt modelId="{10A4AFBB-18F3-43B7-A4BB-2A1512A46503}" type="pres">
      <dgm:prSet presAssocID="{7D126980-368F-4A7F-A34C-2DEFE71ED05F}" presName="Name25" presStyleLbl="parChTrans1D3" presStyleIdx="1" presStyleCnt="3"/>
      <dgm:spPr/>
    </dgm:pt>
    <dgm:pt modelId="{FFCE5990-A0F3-447F-B511-59647C730D6D}" type="pres">
      <dgm:prSet presAssocID="{7D126980-368F-4A7F-A34C-2DEFE71ED05F}" presName="connTx" presStyleLbl="parChTrans1D3" presStyleIdx="1" presStyleCnt="3"/>
      <dgm:spPr/>
    </dgm:pt>
    <dgm:pt modelId="{4EA045F1-4B8D-4DA8-AC14-9BCB1106B39C}" type="pres">
      <dgm:prSet presAssocID="{FC80D2ED-D512-4144-869C-675013BA1EB2}" presName="Name30" presStyleCnt="0"/>
      <dgm:spPr/>
    </dgm:pt>
    <dgm:pt modelId="{5C0A62EE-F132-4D4E-A4EF-032DBAAC28B5}" type="pres">
      <dgm:prSet presAssocID="{FC80D2ED-D512-4144-869C-675013BA1EB2}" presName="level2Shape" presStyleLbl="node3" presStyleIdx="1" presStyleCnt="3"/>
      <dgm:spPr/>
    </dgm:pt>
    <dgm:pt modelId="{96F23E3D-0468-4CD5-BDA4-A45ECD4DAB61}" type="pres">
      <dgm:prSet presAssocID="{FC80D2ED-D512-4144-869C-675013BA1EB2}" presName="hierChild3" presStyleCnt="0"/>
      <dgm:spPr/>
    </dgm:pt>
    <dgm:pt modelId="{9FFAC8CA-6AC4-4572-8E90-5C17C9384AFC}" type="pres">
      <dgm:prSet presAssocID="{9576AD15-25E0-4715-B42E-25C7552644E2}" presName="Name25" presStyleLbl="parChTrans1D2" presStyleIdx="1" presStyleCnt="2"/>
      <dgm:spPr/>
    </dgm:pt>
    <dgm:pt modelId="{CB77EA43-5E7A-449E-92B5-B90875E4CC4D}" type="pres">
      <dgm:prSet presAssocID="{9576AD15-25E0-4715-B42E-25C7552644E2}" presName="connTx" presStyleLbl="parChTrans1D2" presStyleIdx="1" presStyleCnt="2"/>
      <dgm:spPr/>
    </dgm:pt>
    <dgm:pt modelId="{E8AE0C61-12C5-45BD-926F-5ECB2FDB1712}" type="pres">
      <dgm:prSet presAssocID="{A090A995-2421-474E-83EB-4BADD2779263}" presName="Name30" presStyleCnt="0"/>
      <dgm:spPr/>
    </dgm:pt>
    <dgm:pt modelId="{B8D5BF76-E792-496F-9D6C-7BF87EF57022}" type="pres">
      <dgm:prSet presAssocID="{A090A995-2421-474E-83EB-4BADD2779263}" presName="level2Shape" presStyleLbl="node2" presStyleIdx="1" presStyleCnt="2"/>
      <dgm:spPr/>
    </dgm:pt>
    <dgm:pt modelId="{D235A25E-CFF3-4D09-A6EF-DBF1BBF91961}" type="pres">
      <dgm:prSet presAssocID="{A090A995-2421-474E-83EB-4BADD2779263}" presName="hierChild3" presStyleCnt="0"/>
      <dgm:spPr/>
    </dgm:pt>
    <dgm:pt modelId="{DC6D8191-60A8-4505-A5B9-8E1C945181A2}" type="pres">
      <dgm:prSet presAssocID="{4685DAA1-E04C-4C29-B8A6-E23CAAC5AEED}" presName="Name25" presStyleLbl="parChTrans1D3" presStyleIdx="2" presStyleCnt="3"/>
      <dgm:spPr/>
    </dgm:pt>
    <dgm:pt modelId="{CCD48606-152F-43D3-91E1-08769548824D}" type="pres">
      <dgm:prSet presAssocID="{4685DAA1-E04C-4C29-B8A6-E23CAAC5AEED}" presName="connTx" presStyleLbl="parChTrans1D3" presStyleIdx="2" presStyleCnt="3"/>
      <dgm:spPr/>
    </dgm:pt>
    <dgm:pt modelId="{4D120910-7B0F-4C74-972A-517B65236E56}" type="pres">
      <dgm:prSet presAssocID="{800DF04A-1619-4AC3-BFEA-32B5F5CA174B}" presName="Name30" presStyleCnt="0"/>
      <dgm:spPr/>
    </dgm:pt>
    <dgm:pt modelId="{4155D7C3-E983-4E6D-9BF4-9CAAB733B73B}" type="pres">
      <dgm:prSet presAssocID="{800DF04A-1619-4AC3-BFEA-32B5F5CA174B}" presName="level2Shape" presStyleLbl="node3" presStyleIdx="2" presStyleCnt="3"/>
      <dgm:spPr/>
    </dgm:pt>
    <dgm:pt modelId="{279FE450-2B9D-4F40-A27F-2E3DC3FDE89F}" type="pres">
      <dgm:prSet presAssocID="{800DF04A-1619-4AC3-BFEA-32B5F5CA174B}" presName="hierChild3" presStyleCnt="0"/>
      <dgm:spPr/>
    </dgm:pt>
    <dgm:pt modelId="{98923DED-804F-4C48-B979-28E18D67CC26}" type="pres">
      <dgm:prSet presAssocID="{4AE042CC-B4FB-4DA1-85C7-E16FC87853C5}" presName="bgShapesFlow" presStyleCnt="0"/>
      <dgm:spPr/>
    </dgm:pt>
    <dgm:pt modelId="{83E41E82-1CEF-4965-835E-210B7D36911B}" type="pres">
      <dgm:prSet presAssocID="{3D77DB69-23DC-4305-9EF4-69381423E66B}" presName="rectComp" presStyleCnt="0"/>
      <dgm:spPr/>
    </dgm:pt>
    <dgm:pt modelId="{7ACAEFD4-E989-41B8-80C5-FD8D7E6A0F35}" type="pres">
      <dgm:prSet presAssocID="{3D77DB69-23DC-4305-9EF4-69381423E66B}" presName="bgRect" presStyleLbl="bgShp" presStyleIdx="0" presStyleCnt="3"/>
      <dgm:spPr/>
    </dgm:pt>
    <dgm:pt modelId="{828116C0-2929-4AE1-953F-3531D5EF8921}" type="pres">
      <dgm:prSet presAssocID="{3D77DB69-23DC-4305-9EF4-69381423E66B}" presName="bgRectTx" presStyleLbl="bgShp" presStyleIdx="0" presStyleCnt="3">
        <dgm:presLayoutVars>
          <dgm:bulletEnabled val="1"/>
        </dgm:presLayoutVars>
      </dgm:prSet>
      <dgm:spPr/>
    </dgm:pt>
    <dgm:pt modelId="{7884A4F6-5853-444D-BFA0-59B168101981}" type="pres">
      <dgm:prSet presAssocID="{3D77DB69-23DC-4305-9EF4-69381423E66B}" presName="spComp" presStyleCnt="0"/>
      <dgm:spPr/>
    </dgm:pt>
    <dgm:pt modelId="{7EB14032-2389-46C8-BCE1-448BA6767252}" type="pres">
      <dgm:prSet presAssocID="{3D77DB69-23DC-4305-9EF4-69381423E66B}" presName="hSp" presStyleCnt="0"/>
      <dgm:spPr/>
    </dgm:pt>
    <dgm:pt modelId="{84CEF1D3-3F4A-463B-99E5-CC200D585F81}" type="pres">
      <dgm:prSet presAssocID="{172CA7EF-237D-4425-AA46-57B7EAB68FD9}" presName="rectComp" presStyleCnt="0"/>
      <dgm:spPr/>
    </dgm:pt>
    <dgm:pt modelId="{1BE110C8-FE28-4BD5-B87E-A05880DF352F}" type="pres">
      <dgm:prSet presAssocID="{172CA7EF-237D-4425-AA46-57B7EAB68FD9}" presName="bgRect" presStyleLbl="bgShp" presStyleIdx="1" presStyleCnt="3"/>
      <dgm:spPr/>
    </dgm:pt>
    <dgm:pt modelId="{32DF48C3-CCF0-4364-AA38-2B570A88CBD5}" type="pres">
      <dgm:prSet presAssocID="{172CA7EF-237D-4425-AA46-57B7EAB68FD9}" presName="bgRectTx" presStyleLbl="bgShp" presStyleIdx="1" presStyleCnt="3">
        <dgm:presLayoutVars>
          <dgm:bulletEnabled val="1"/>
        </dgm:presLayoutVars>
      </dgm:prSet>
      <dgm:spPr/>
    </dgm:pt>
    <dgm:pt modelId="{017377C4-4AD7-4AC7-BA52-D7A5DF9DAD54}" type="pres">
      <dgm:prSet presAssocID="{172CA7EF-237D-4425-AA46-57B7EAB68FD9}" presName="spComp" presStyleCnt="0"/>
      <dgm:spPr/>
    </dgm:pt>
    <dgm:pt modelId="{3115803E-B491-4660-B215-D0F827B754C7}" type="pres">
      <dgm:prSet presAssocID="{172CA7EF-237D-4425-AA46-57B7EAB68FD9}" presName="hSp" presStyleCnt="0"/>
      <dgm:spPr/>
    </dgm:pt>
    <dgm:pt modelId="{40F7BD7E-A5CF-43E5-8532-619B83332C61}" type="pres">
      <dgm:prSet presAssocID="{EC1F9FF6-49DD-4C16-97D4-BEBE9C22AD86}" presName="rectComp" presStyleCnt="0"/>
      <dgm:spPr/>
    </dgm:pt>
    <dgm:pt modelId="{BC388E0F-7A52-4A13-887B-EF52BE348820}" type="pres">
      <dgm:prSet presAssocID="{EC1F9FF6-49DD-4C16-97D4-BEBE9C22AD86}" presName="bgRect" presStyleLbl="bgShp" presStyleIdx="2" presStyleCnt="3"/>
      <dgm:spPr/>
    </dgm:pt>
    <dgm:pt modelId="{F0133E2E-B801-4CC9-853C-814925EC6510}" type="pres">
      <dgm:prSet presAssocID="{EC1F9FF6-49DD-4C16-97D4-BEBE9C22AD86}" presName="bgRectTx" presStyleLbl="bgShp" presStyleIdx="2" presStyleCnt="3">
        <dgm:presLayoutVars>
          <dgm:bulletEnabled val="1"/>
        </dgm:presLayoutVars>
      </dgm:prSet>
      <dgm:spPr/>
    </dgm:pt>
  </dgm:ptLst>
  <dgm:cxnLst>
    <dgm:cxn modelId="{D04B3908-29BA-4CAF-8A97-484006056E04}" srcId="{4AE042CC-B4FB-4DA1-85C7-E16FC87853C5}" destId="{EC1F9FF6-49DD-4C16-97D4-BEBE9C22AD86}" srcOrd="3" destOrd="0" parTransId="{7BA50816-CB0B-4F86-B363-D5546ABC080B}" sibTransId="{5686051B-204E-4D74-B70B-C377CE3E0A06}"/>
    <dgm:cxn modelId="{083C2B10-CAE6-4E01-9546-8C310D5620C5}" type="presOf" srcId="{62EF07B9-B6B9-459E-ACFF-7A887B45D290}" destId="{88955B3A-580A-4EDC-BDA1-C5D9A85B104E}" srcOrd="1" destOrd="0" presId="urn:microsoft.com/office/officeart/2005/8/layout/hierarchy5"/>
    <dgm:cxn modelId="{8672951B-B1C6-40C9-8FA4-237EE016D951}" srcId="{4AE042CC-B4FB-4DA1-85C7-E16FC87853C5}" destId="{172CA7EF-237D-4425-AA46-57B7EAB68FD9}" srcOrd="2" destOrd="0" parTransId="{AA3514EC-86A7-419E-A8E0-887894BD7ECE}" sibTransId="{871CA9C3-79D9-42C7-8B3C-2897294D9A1F}"/>
    <dgm:cxn modelId="{49F6D920-B450-4521-873D-8B54CC626DCE}" type="presOf" srcId="{4685DAA1-E04C-4C29-B8A6-E23CAAC5AEED}" destId="{CCD48606-152F-43D3-91E1-08769548824D}" srcOrd="1" destOrd="0" presId="urn:microsoft.com/office/officeart/2005/8/layout/hierarchy5"/>
    <dgm:cxn modelId="{8CB64627-264C-45B5-B940-F56338383EFD}" type="presOf" srcId="{EC1F9FF6-49DD-4C16-97D4-BEBE9C22AD86}" destId="{F0133E2E-B801-4CC9-853C-814925EC6510}" srcOrd="1" destOrd="0" presId="urn:microsoft.com/office/officeart/2005/8/layout/hierarchy5"/>
    <dgm:cxn modelId="{8B76A436-3B58-4D83-A9E7-CABD27C302D6}" type="presOf" srcId="{800DF04A-1619-4AC3-BFEA-32B5F5CA174B}" destId="{4155D7C3-E983-4E6D-9BF4-9CAAB733B73B}" srcOrd="0" destOrd="0" presId="urn:microsoft.com/office/officeart/2005/8/layout/hierarchy5"/>
    <dgm:cxn modelId="{0F06CC39-D865-4F83-AAC2-4C91B3D2EB7C}" type="presOf" srcId="{7D126980-368F-4A7F-A34C-2DEFE71ED05F}" destId="{10A4AFBB-18F3-43B7-A4BB-2A1512A46503}" srcOrd="0" destOrd="0" presId="urn:microsoft.com/office/officeart/2005/8/layout/hierarchy5"/>
    <dgm:cxn modelId="{6464B341-A2B8-4862-B9AD-3731AD482C36}" srcId="{35E681C7-7EF8-4282-B072-02400EB1AD73}" destId="{A090A995-2421-474E-83EB-4BADD2779263}" srcOrd="1" destOrd="0" parTransId="{9576AD15-25E0-4715-B42E-25C7552644E2}" sibTransId="{9751CE3E-F3E7-41C8-B934-9959773C32F5}"/>
    <dgm:cxn modelId="{BEFFB866-F810-48F8-90AE-BC81B28AB7B2}" type="presOf" srcId="{63DD6D8A-5770-47CF-8F13-EABD075F9BD3}" destId="{1192BF59-491C-4058-9D3C-F5A09898FC13}" srcOrd="1" destOrd="0" presId="urn:microsoft.com/office/officeart/2005/8/layout/hierarchy5"/>
    <dgm:cxn modelId="{1B7CB168-2AC7-4B2B-9C2A-02BFF15178EE}" type="presOf" srcId="{35E681C7-7EF8-4282-B072-02400EB1AD73}" destId="{ABA04602-C7B3-4C38-A9B0-89016F9A0215}" srcOrd="0" destOrd="0" presId="urn:microsoft.com/office/officeart/2005/8/layout/hierarchy5"/>
    <dgm:cxn modelId="{9F08EC70-BCE7-432D-A276-22854EC52CE9}" type="presOf" srcId="{63DD6D8A-5770-47CF-8F13-EABD075F9BD3}" destId="{FED66D33-D291-4EB9-9F45-E08E779B0DDE}" srcOrd="0" destOrd="0" presId="urn:microsoft.com/office/officeart/2005/8/layout/hierarchy5"/>
    <dgm:cxn modelId="{BD717657-2505-4851-9EBC-2FEAD785BB33}" srcId="{4AE042CC-B4FB-4DA1-85C7-E16FC87853C5}" destId="{35E681C7-7EF8-4282-B072-02400EB1AD73}" srcOrd="0" destOrd="0" parTransId="{5B92CD20-79EC-44DD-8F33-EA648BFB85AA}" sibTransId="{30CFEDCB-3C8C-471A-B518-3E3A6DCAB14A}"/>
    <dgm:cxn modelId="{6F92BF57-E311-497E-A4FE-2E671E582218}" type="presOf" srcId="{9576AD15-25E0-4715-B42E-25C7552644E2}" destId="{CB77EA43-5E7A-449E-92B5-B90875E4CC4D}" srcOrd="1" destOrd="0" presId="urn:microsoft.com/office/officeart/2005/8/layout/hierarchy5"/>
    <dgm:cxn modelId="{27E0E188-C8B6-4E4E-A7C4-6A5BA1FEB232}" type="presOf" srcId="{3D77DB69-23DC-4305-9EF4-69381423E66B}" destId="{828116C0-2929-4AE1-953F-3531D5EF8921}" srcOrd="1" destOrd="0" presId="urn:microsoft.com/office/officeart/2005/8/layout/hierarchy5"/>
    <dgm:cxn modelId="{6CC29B8C-1930-4F12-8796-03942DA99522}" type="presOf" srcId="{3D77DB69-23DC-4305-9EF4-69381423E66B}" destId="{7ACAEFD4-E989-41B8-80C5-FD8D7E6A0F35}" srcOrd="0" destOrd="0" presId="urn:microsoft.com/office/officeart/2005/8/layout/hierarchy5"/>
    <dgm:cxn modelId="{7111A28E-D2FC-46A9-9F81-8642E800DD0E}" type="presOf" srcId="{9576AD15-25E0-4715-B42E-25C7552644E2}" destId="{9FFAC8CA-6AC4-4572-8E90-5C17C9384AFC}" srcOrd="0" destOrd="0" presId="urn:microsoft.com/office/officeart/2005/8/layout/hierarchy5"/>
    <dgm:cxn modelId="{8A3FB692-D9D8-4C1F-AB38-4E3D544888F5}" srcId="{4AE042CC-B4FB-4DA1-85C7-E16FC87853C5}" destId="{3D77DB69-23DC-4305-9EF4-69381423E66B}" srcOrd="1" destOrd="0" parTransId="{F6EFF35B-1759-4064-9BB8-56CB9A9DB034}" sibTransId="{EC9B7101-B9FD-42DB-8593-2BC97A6D798C}"/>
    <dgm:cxn modelId="{6B9D4A99-CFCE-42BA-8F5F-16D4CE67EA2E}" type="presOf" srcId="{4AE042CC-B4FB-4DA1-85C7-E16FC87853C5}" destId="{90794BF1-111C-4D41-BEE8-8D33F7E4E42C}" srcOrd="0" destOrd="0" presId="urn:microsoft.com/office/officeart/2005/8/layout/hierarchy5"/>
    <dgm:cxn modelId="{1CE8D6AB-16BB-408C-9338-AD01C1077F5F}" type="presOf" srcId="{172CA7EF-237D-4425-AA46-57B7EAB68FD9}" destId="{1BE110C8-FE28-4BD5-B87E-A05880DF352F}" srcOrd="0" destOrd="0" presId="urn:microsoft.com/office/officeart/2005/8/layout/hierarchy5"/>
    <dgm:cxn modelId="{8C98D6AC-9B26-4812-85AB-D0199835EDCD}" type="presOf" srcId="{62EF07B9-B6B9-459E-ACFF-7A887B45D290}" destId="{53979587-FADE-41DC-87F8-A5F52A5DB855}" srcOrd="0" destOrd="0" presId="urn:microsoft.com/office/officeart/2005/8/layout/hierarchy5"/>
    <dgm:cxn modelId="{64730DAD-329F-4DB9-8540-6B97C0540584}" srcId="{03D890F5-5A39-432C-9C07-2B7DA24FAA55}" destId="{FC80D2ED-D512-4144-869C-675013BA1EB2}" srcOrd="1" destOrd="0" parTransId="{7D126980-368F-4A7F-A34C-2DEFE71ED05F}" sibTransId="{2023308B-0BE3-4250-865F-21D6FE819E6C}"/>
    <dgm:cxn modelId="{B89A6FB3-C099-4E2D-9048-BE7A8CB29544}" srcId="{A090A995-2421-474E-83EB-4BADD2779263}" destId="{800DF04A-1619-4AC3-BFEA-32B5F5CA174B}" srcOrd="0" destOrd="0" parTransId="{4685DAA1-E04C-4C29-B8A6-E23CAAC5AEED}" sibTransId="{1F43ADA9-AB2F-421F-8809-3E562ACD04E9}"/>
    <dgm:cxn modelId="{3CBB7FB3-E82B-42D0-869E-5391BEBD2C24}" type="presOf" srcId="{03D890F5-5A39-432C-9C07-2B7DA24FAA55}" destId="{16EDA41D-82D5-4192-B7D4-8FB2DA643520}" srcOrd="0" destOrd="0" presId="urn:microsoft.com/office/officeart/2005/8/layout/hierarchy5"/>
    <dgm:cxn modelId="{18FA21B4-23E5-40E2-ABBA-4202D6BEF546}" type="presOf" srcId="{172CA7EF-237D-4425-AA46-57B7EAB68FD9}" destId="{32DF48C3-CCF0-4364-AA38-2B570A88CBD5}" srcOrd="1" destOrd="0" presId="urn:microsoft.com/office/officeart/2005/8/layout/hierarchy5"/>
    <dgm:cxn modelId="{F237B5B5-2C49-4507-9433-5EFE79981615}" type="presOf" srcId="{9215E104-5706-4E04-A4B2-4903414CD9B4}" destId="{89200BF8-A504-4976-97A3-910771D5C334}" srcOrd="0" destOrd="0" presId="urn:microsoft.com/office/officeart/2005/8/layout/hierarchy5"/>
    <dgm:cxn modelId="{4C6DA6B7-AF62-4A15-85A7-7A31BB428D8F}" type="presOf" srcId="{7D126980-368F-4A7F-A34C-2DEFE71ED05F}" destId="{FFCE5990-A0F3-447F-B511-59647C730D6D}" srcOrd="1" destOrd="0" presId="urn:microsoft.com/office/officeart/2005/8/layout/hierarchy5"/>
    <dgm:cxn modelId="{961D95BC-9D6F-4FA5-BE85-A1ACB101DA55}" type="presOf" srcId="{EC1F9FF6-49DD-4C16-97D4-BEBE9C22AD86}" destId="{BC388E0F-7A52-4A13-887B-EF52BE348820}" srcOrd="0" destOrd="0" presId="urn:microsoft.com/office/officeart/2005/8/layout/hierarchy5"/>
    <dgm:cxn modelId="{576732D7-2872-4A0F-9635-171AA439D62D}" srcId="{03D890F5-5A39-432C-9C07-2B7DA24FAA55}" destId="{9215E104-5706-4E04-A4B2-4903414CD9B4}" srcOrd="0" destOrd="0" parTransId="{63DD6D8A-5770-47CF-8F13-EABD075F9BD3}" sibTransId="{83B86C4F-260C-4B73-B225-BD82D3F371BB}"/>
    <dgm:cxn modelId="{7B2670DC-F9C0-4334-8181-469783733EC4}" type="presOf" srcId="{FC80D2ED-D512-4144-869C-675013BA1EB2}" destId="{5C0A62EE-F132-4D4E-A4EF-032DBAAC28B5}" srcOrd="0" destOrd="0" presId="urn:microsoft.com/office/officeart/2005/8/layout/hierarchy5"/>
    <dgm:cxn modelId="{8D5A9BDE-715C-46EF-88D2-13F8199DC6F9}" srcId="{35E681C7-7EF8-4282-B072-02400EB1AD73}" destId="{03D890F5-5A39-432C-9C07-2B7DA24FAA55}" srcOrd="0" destOrd="0" parTransId="{62EF07B9-B6B9-459E-ACFF-7A887B45D290}" sibTransId="{700938F3-F2DA-49BA-9EDF-FEDFABB36221}"/>
    <dgm:cxn modelId="{306B65F1-97BC-49E8-AFA6-C534529A0D76}" type="presOf" srcId="{4685DAA1-E04C-4C29-B8A6-E23CAAC5AEED}" destId="{DC6D8191-60A8-4505-A5B9-8E1C945181A2}" srcOrd="0" destOrd="0" presId="urn:microsoft.com/office/officeart/2005/8/layout/hierarchy5"/>
    <dgm:cxn modelId="{2EFA84FD-95B3-460F-8AB4-71BC3969DF4A}" type="presOf" srcId="{A090A995-2421-474E-83EB-4BADD2779263}" destId="{B8D5BF76-E792-496F-9D6C-7BF87EF57022}" srcOrd="0" destOrd="0" presId="urn:microsoft.com/office/officeart/2005/8/layout/hierarchy5"/>
    <dgm:cxn modelId="{DB2D968C-9AD9-48FF-A729-B425379F273F}" type="presParOf" srcId="{90794BF1-111C-4D41-BEE8-8D33F7E4E42C}" destId="{BD4E5D87-D623-4BE8-B573-7100B2F2C967}" srcOrd="0" destOrd="0" presId="urn:microsoft.com/office/officeart/2005/8/layout/hierarchy5"/>
    <dgm:cxn modelId="{0D43A6C1-EF54-4724-A505-AB1AFBF3DC23}" type="presParOf" srcId="{BD4E5D87-D623-4BE8-B573-7100B2F2C967}" destId="{1A48B8F2-DE5D-46DB-A684-B6D118FEAAE4}" srcOrd="0" destOrd="0" presId="urn:microsoft.com/office/officeart/2005/8/layout/hierarchy5"/>
    <dgm:cxn modelId="{8F5DB30A-0CEA-4C65-95C9-FD45EB623E25}" type="presParOf" srcId="{BD4E5D87-D623-4BE8-B573-7100B2F2C967}" destId="{614F04DC-F41A-4287-A0FE-B5BECD4A4D21}" srcOrd="1" destOrd="0" presId="urn:microsoft.com/office/officeart/2005/8/layout/hierarchy5"/>
    <dgm:cxn modelId="{37B266B9-128A-4A9A-8D4A-226209ED5574}" type="presParOf" srcId="{614F04DC-F41A-4287-A0FE-B5BECD4A4D21}" destId="{88595537-36CC-453F-837B-A0DBD6684C99}" srcOrd="0" destOrd="0" presId="urn:microsoft.com/office/officeart/2005/8/layout/hierarchy5"/>
    <dgm:cxn modelId="{759E7159-BBCF-404F-868B-D2CA77396482}" type="presParOf" srcId="{88595537-36CC-453F-837B-A0DBD6684C99}" destId="{ABA04602-C7B3-4C38-A9B0-89016F9A0215}" srcOrd="0" destOrd="0" presId="urn:microsoft.com/office/officeart/2005/8/layout/hierarchy5"/>
    <dgm:cxn modelId="{69FE786A-8462-4F2E-818F-5EEBBB6388B8}" type="presParOf" srcId="{88595537-36CC-453F-837B-A0DBD6684C99}" destId="{6359419E-8F65-4671-A09A-8E0B441A9C00}" srcOrd="1" destOrd="0" presId="urn:microsoft.com/office/officeart/2005/8/layout/hierarchy5"/>
    <dgm:cxn modelId="{C5AD0FD8-6435-49CE-84B5-231798BA5F27}" type="presParOf" srcId="{6359419E-8F65-4671-A09A-8E0B441A9C00}" destId="{53979587-FADE-41DC-87F8-A5F52A5DB855}" srcOrd="0" destOrd="0" presId="urn:microsoft.com/office/officeart/2005/8/layout/hierarchy5"/>
    <dgm:cxn modelId="{E188CEA0-0F4C-4377-84ED-E92A8F160013}" type="presParOf" srcId="{53979587-FADE-41DC-87F8-A5F52A5DB855}" destId="{88955B3A-580A-4EDC-BDA1-C5D9A85B104E}" srcOrd="0" destOrd="0" presId="urn:microsoft.com/office/officeart/2005/8/layout/hierarchy5"/>
    <dgm:cxn modelId="{E764A806-A092-4C57-A427-BC55CFB1F24E}" type="presParOf" srcId="{6359419E-8F65-4671-A09A-8E0B441A9C00}" destId="{8BC26388-9575-4FDB-B7C0-A3340881A7AA}" srcOrd="1" destOrd="0" presId="urn:microsoft.com/office/officeart/2005/8/layout/hierarchy5"/>
    <dgm:cxn modelId="{02339CF0-EC97-4F20-8836-A547BE8D5746}" type="presParOf" srcId="{8BC26388-9575-4FDB-B7C0-A3340881A7AA}" destId="{16EDA41D-82D5-4192-B7D4-8FB2DA643520}" srcOrd="0" destOrd="0" presId="urn:microsoft.com/office/officeart/2005/8/layout/hierarchy5"/>
    <dgm:cxn modelId="{70158AD2-5DF0-4728-A500-E43BDB53A3E1}" type="presParOf" srcId="{8BC26388-9575-4FDB-B7C0-A3340881A7AA}" destId="{84A338F7-1C1F-405D-9FA4-1AA856C98A29}" srcOrd="1" destOrd="0" presId="urn:microsoft.com/office/officeart/2005/8/layout/hierarchy5"/>
    <dgm:cxn modelId="{E8EE9529-350B-4A1B-A53A-7120434662C9}" type="presParOf" srcId="{84A338F7-1C1F-405D-9FA4-1AA856C98A29}" destId="{FED66D33-D291-4EB9-9F45-E08E779B0DDE}" srcOrd="0" destOrd="0" presId="urn:microsoft.com/office/officeart/2005/8/layout/hierarchy5"/>
    <dgm:cxn modelId="{03FA81EF-0DA0-4848-B330-DA026F1D8CCA}" type="presParOf" srcId="{FED66D33-D291-4EB9-9F45-E08E779B0DDE}" destId="{1192BF59-491C-4058-9D3C-F5A09898FC13}" srcOrd="0" destOrd="0" presId="urn:microsoft.com/office/officeart/2005/8/layout/hierarchy5"/>
    <dgm:cxn modelId="{1287A422-A347-4F04-9310-7DFFB27F8200}" type="presParOf" srcId="{84A338F7-1C1F-405D-9FA4-1AA856C98A29}" destId="{C829572C-1B46-4CD1-B7B1-82E450E72DFA}" srcOrd="1" destOrd="0" presId="urn:microsoft.com/office/officeart/2005/8/layout/hierarchy5"/>
    <dgm:cxn modelId="{30C0E4D3-2CF7-4B00-A02E-B5DFB5B83964}" type="presParOf" srcId="{C829572C-1B46-4CD1-B7B1-82E450E72DFA}" destId="{89200BF8-A504-4976-97A3-910771D5C334}" srcOrd="0" destOrd="0" presId="urn:microsoft.com/office/officeart/2005/8/layout/hierarchy5"/>
    <dgm:cxn modelId="{C92548B9-49A2-4E1C-A450-62354C36D1B0}" type="presParOf" srcId="{C829572C-1B46-4CD1-B7B1-82E450E72DFA}" destId="{256AB16B-43A7-4BAE-B495-2F13E2F99113}" srcOrd="1" destOrd="0" presId="urn:microsoft.com/office/officeart/2005/8/layout/hierarchy5"/>
    <dgm:cxn modelId="{5F278BF8-FBDB-4B55-8892-BFC774CABBB3}" type="presParOf" srcId="{84A338F7-1C1F-405D-9FA4-1AA856C98A29}" destId="{10A4AFBB-18F3-43B7-A4BB-2A1512A46503}" srcOrd="2" destOrd="0" presId="urn:microsoft.com/office/officeart/2005/8/layout/hierarchy5"/>
    <dgm:cxn modelId="{144E996F-305A-4BE2-8366-0F645421F61E}" type="presParOf" srcId="{10A4AFBB-18F3-43B7-A4BB-2A1512A46503}" destId="{FFCE5990-A0F3-447F-B511-59647C730D6D}" srcOrd="0" destOrd="0" presId="urn:microsoft.com/office/officeart/2005/8/layout/hierarchy5"/>
    <dgm:cxn modelId="{B2E87F4F-D467-42B4-A838-3BC1F8BB0426}" type="presParOf" srcId="{84A338F7-1C1F-405D-9FA4-1AA856C98A29}" destId="{4EA045F1-4B8D-4DA8-AC14-9BCB1106B39C}" srcOrd="3" destOrd="0" presId="urn:microsoft.com/office/officeart/2005/8/layout/hierarchy5"/>
    <dgm:cxn modelId="{A060C9B0-0103-45E2-93BC-F5428EB2D063}" type="presParOf" srcId="{4EA045F1-4B8D-4DA8-AC14-9BCB1106B39C}" destId="{5C0A62EE-F132-4D4E-A4EF-032DBAAC28B5}" srcOrd="0" destOrd="0" presId="urn:microsoft.com/office/officeart/2005/8/layout/hierarchy5"/>
    <dgm:cxn modelId="{D4A7083B-9A1B-48DA-87F1-F495E63EB7F0}" type="presParOf" srcId="{4EA045F1-4B8D-4DA8-AC14-9BCB1106B39C}" destId="{96F23E3D-0468-4CD5-BDA4-A45ECD4DAB61}" srcOrd="1" destOrd="0" presId="urn:microsoft.com/office/officeart/2005/8/layout/hierarchy5"/>
    <dgm:cxn modelId="{F5DADFAA-9847-4994-AFA7-6FF983AF7DEF}" type="presParOf" srcId="{6359419E-8F65-4671-A09A-8E0B441A9C00}" destId="{9FFAC8CA-6AC4-4572-8E90-5C17C9384AFC}" srcOrd="2" destOrd="0" presId="urn:microsoft.com/office/officeart/2005/8/layout/hierarchy5"/>
    <dgm:cxn modelId="{96A80D5B-6778-4706-A947-D66C9F5E800B}" type="presParOf" srcId="{9FFAC8CA-6AC4-4572-8E90-5C17C9384AFC}" destId="{CB77EA43-5E7A-449E-92B5-B90875E4CC4D}" srcOrd="0" destOrd="0" presId="urn:microsoft.com/office/officeart/2005/8/layout/hierarchy5"/>
    <dgm:cxn modelId="{48CBA897-0F52-48AC-8276-DBA012DAC371}" type="presParOf" srcId="{6359419E-8F65-4671-A09A-8E0B441A9C00}" destId="{E8AE0C61-12C5-45BD-926F-5ECB2FDB1712}" srcOrd="3" destOrd="0" presId="urn:microsoft.com/office/officeart/2005/8/layout/hierarchy5"/>
    <dgm:cxn modelId="{7B0B679F-EA22-4CF7-AB6B-7E4771EEFB11}" type="presParOf" srcId="{E8AE0C61-12C5-45BD-926F-5ECB2FDB1712}" destId="{B8D5BF76-E792-496F-9D6C-7BF87EF57022}" srcOrd="0" destOrd="0" presId="urn:microsoft.com/office/officeart/2005/8/layout/hierarchy5"/>
    <dgm:cxn modelId="{E931F90A-EBB9-4A7B-8786-FC0FA7404D1E}" type="presParOf" srcId="{E8AE0C61-12C5-45BD-926F-5ECB2FDB1712}" destId="{D235A25E-CFF3-4D09-A6EF-DBF1BBF91961}" srcOrd="1" destOrd="0" presId="urn:microsoft.com/office/officeart/2005/8/layout/hierarchy5"/>
    <dgm:cxn modelId="{7CA6C8C5-B221-4D88-B5EB-A6FEB54836F1}" type="presParOf" srcId="{D235A25E-CFF3-4D09-A6EF-DBF1BBF91961}" destId="{DC6D8191-60A8-4505-A5B9-8E1C945181A2}" srcOrd="0" destOrd="0" presId="urn:microsoft.com/office/officeart/2005/8/layout/hierarchy5"/>
    <dgm:cxn modelId="{F1BAE655-E60B-4B94-8BC8-57666A00879F}" type="presParOf" srcId="{DC6D8191-60A8-4505-A5B9-8E1C945181A2}" destId="{CCD48606-152F-43D3-91E1-08769548824D}" srcOrd="0" destOrd="0" presId="urn:microsoft.com/office/officeart/2005/8/layout/hierarchy5"/>
    <dgm:cxn modelId="{90987FEA-6C10-4C86-925B-99F91BA25938}" type="presParOf" srcId="{D235A25E-CFF3-4D09-A6EF-DBF1BBF91961}" destId="{4D120910-7B0F-4C74-972A-517B65236E56}" srcOrd="1" destOrd="0" presId="urn:microsoft.com/office/officeart/2005/8/layout/hierarchy5"/>
    <dgm:cxn modelId="{EBE5145F-CC6F-4C7E-AABB-1D1938AFE3D2}" type="presParOf" srcId="{4D120910-7B0F-4C74-972A-517B65236E56}" destId="{4155D7C3-E983-4E6D-9BF4-9CAAB733B73B}" srcOrd="0" destOrd="0" presId="urn:microsoft.com/office/officeart/2005/8/layout/hierarchy5"/>
    <dgm:cxn modelId="{E50DA1F4-1103-41A1-9AC5-0786D21B13DD}" type="presParOf" srcId="{4D120910-7B0F-4C74-972A-517B65236E56}" destId="{279FE450-2B9D-4F40-A27F-2E3DC3FDE89F}" srcOrd="1" destOrd="0" presId="urn:microsoft.com/office/officeart/2005/8/layout/hierarchy5"/>
    <dgm:cxn modelId="{82DA6FB8-AE6E-4E93-83B7-60264433A2D0}" type="presParOf" srcId="{90794BF1-111C-4D41-BEE8-8D33F7E4E42C}" destId="{98923DED-804F-4C48-B979-28E18D67CC26}" srcOrd="1" destOrd="0" presId="urn:microsoft.com/office/officeart/2005/8/layout/hierarchy5"/>
    <dgm:cxn modelId="{A7B8BD5A-422A-46AE-BD61-20B22330A7B9}" type="presParOf" srcId="{98923DED-804F-4C48-B979-28E18D67CC26}" destId="{83E41E82-1CEF-4965-835E-210B7D36911B}" srcOrd="0" destOrd="0" presId="urn:microsoft.com/office/officeart/2005/8/layout/hierarchy5"/>
    <dgm:cxn modelId="{A040A1E8-8B51-4A65-959E-1EE0006A1239}" type="presParOf" srcId="{83E41E82-1CEF-4965-835E-210B7D36911B}" destId="{7ACAEFD4-E989-41B8-80C5-FD8D7E6A0F35}" srcOrd="0" destOrd="0" presId="urn:microsoft.com/office/officeart/2005/8/layout/hierarchy5"/>
    <dgm:cxn modelId="{6682E866-A4BC-4C96-B9ED-4F44D55CC237}" type="presParOf" srcId="{83E41E82-1CEF-4965-835E-210B7D36911B}" destId="{828116C0-2929-4AE1-953F-3531D5EF8921}" srcOrd="1" destOrd="0" presId="urn:microsoft.com/office/officeart/2005/8/layout/hierarchy5"/>
    <dgm:cxn modelId="{80067CEB-FAA4-4EE3-9380-13146866BAAC}" type="presParOf" srcId="{98923DED-804F-4C48-B979-28E18D67CC26}" destId="{7884A4F6-5853-444D-BFA0-59B168101981}" srcOrd="1" destOrd="0" presId="urn:microsoft.com/office/officeart/2005/8/layout/hierarchy5"/>
    <dgm:cxn modelId="{65C820D2-4E5D-4459-8DAB-1F994A3758BA}" type="presParOf" srcId="{7884A4F6-5853-444D-BFA0-59B168101981}" destId="{7EB14032-2389-46C8-BCE1-448BA6767252}" srcOrd="0" destOrd="0" presId="urn:microsoft.com/office/officeart/2005/8/layout/hierarchy5"/>
    <dgm:cxn modelId="{00CA70EF-ECA3-48CE-8113-577A66B02D7E}" type="presParOf" srcId="{98923DED-804F-4C48-B979-28E18D67CC26}" destId="{84CEF1D3-3F4A-463B-99E5-CC200D585F81}" srcOrd="2" destOrd="0" presId="urn:microsoft.com/office/officeart/2005/8/layout/hierarchy5"/>
    <dgm:cxn modelId="{EFF22768-9657-4B51-B1BC-E03486807DFB}" type="presParOf" srcId="{84CEF1D3-3F4A-463B-99E5-CC200D585F81}" destId="{1BE110C8-FE28-4BD5-B87E-A05880DF352F}" srcOrd="0" destOrd="0" presId="urn:microsoft.com/office/officeart/2005/8/layout/hierarchy5"/>
    <dgm:cxn modelId="{537A3A7F-C040-40B2-A5D0-D8C150F1F983}" type="presParOf" srcId="{84CEF1D3-3F4A-463B-99E5-CC200D585F81}" destId="{32DF48C3-CCF0-4364-AA38-2B570A88CBD5}" srcOrd="1" destOrd="0" presId="urn:microsoft.com/office/officeart/2005/8/layout/hierarchy5"/>
    <dgm:cxn modelId="{51FF82C8-90A3-4171-84C2-A614C4F67D2A}" type="presParOf" srcId="{98923DED-804F-4C48-B979-28E18D67CC26}" destId="{017377C4-4AD7-4AC7-BA52-D7A5DF9DAD54}" srcOrd="3" destOrd="0" presId="urn:microsoft.com/office/officeart/2005/8/layout/hierarchy5"/>
    <dgm:cxn modelId="{C54C85D4-4125-453F-A451-BDC35412D04D}" type="presParOf" srcId="{017377C4-4AD7-4AC7-BA52-D7A5DF9DAD54}" destId="{3115803E-B491-4660-B215-D0F827B754C7}" srcOrd="0" destOrd="0" presId="urn:microsoft.com/office/officeart/2005/8/layout/hierarchy5"/>
    <dgm:cxn modelId="{D8CDF123-3502-4945-9B12-AE540E811521}" type="presParOf" srcId="{98923DED-804F-4C48-B979-28E18D67CC26}" destId="{40F7BD7E-A5CF-43E5-8532-619B83332C61}" srcOrd="4" destOrd="0" presId="urn:microsoft.com/office/officeart/2005/8/layout/hierarchy5"/>
    <dgm:cxn modelId="{5450E460-35F2-4FCB-8289-497858F233DD}" type="presParOf" srcId="{40F7BD7E-A5CF-43E5-8532-619B83332C61}" destId="{BC388E0F-7A52-4A13-887B-EF52BE348820}" srcOrd="0" destOrd="0" presId="urn:microsoft.com/office/officeart/2005/8/layout/hierarchy5"/>
    <dgm:cxn modelId="{C7248CF0-A53B-4B2C-8A98-582CD1C2F5D8}" type="presParOf" srcId="{40F7BD7E-A5CF-43E5-8532-619B83332C61}" destId="{F0133E2E-B801-4CC9-853C-814925EC6510}"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C78EDC-FEFF-4090-B81E-CE606D61B148}"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23B3BF28-BCE4-4C45-8A71-311085FA4846}">
      <dgm:prSet phldrT="[Text]"/>
      <dgm:spPr/>
      <dgm:t>
        <a:bodyPr/>
        <a:lstStyle/>
        <a:p>
          <a:r>
            <a:rPr lang="en-US"/>
            <a:t>Page blobs</a:t>
          </a:r>
        </a:p>
      </dgm:t>
    </dgm:pt>
    <dgm:pt modelId="{7403CB25-3155-4986-A64E-EC3515387B3F}" type="parTrans" cxnId="{8850CB93-1383-4D08-AA15-6D3C7467755C}">
      <dgm:prSet/>
      <dgm:spPr/>
      <dgm:t>
        <a:bodyPr/>
        <a:lstStyle/>
        <a:p>
          <a:endParaRPr lang="en-US"/>
        </a:p>
      </dgm:t>
    </dgm:pt>
    <dgm:pt modelId="{9A3F4A4C-06EE-4AEE-B368-0A38BC94A14B}" type="sibTrans" cxnId="{8850CB93-1383-4D08-AA15-6D3C7467755C}">
      <dgm:prSet/>
      <dgm:spPr/>
      <dgm:t>
        <a:bodyPr/>
        <a:lstStyle/>
        <a:p>
          <a:endParaRPr lang="en-US"/>
        </a:p>
      </dgm:t>
    </dgm:pt>
    <dgm:pt modelId="{8554B200-235E-4233-8E8C-1B6D9E646845}">
      <dgm:prSet phldrT="[Text]"/>
      <dgm:spPr/>
      <dgm:t>
        <a:bodyPr/>
        <a:lstStyle/>
        <a:p>
          <a:r>
            <a:rPr lang="en-US"/>
            <a:t>Block blobs</a:t>
          </a:r>
        </a:p>
      </dgm:t>
    </dgm:pt>
    <dgm:pt modelId="{7B831E5E-4162-472E-B7BF-5BCA1529A244}" type="parTrans" cxnId="{32E965B6-C211-453E-BBBB-871E77276B4F}">
      <dgm:prSet/>
      <dgm:spPr/>
      <dgm:t>
        <a:bodyPr/>
        <a:lstStyle/>
        <a:p>
          <a:endParaRPr lang="en-US"/>
        </a:p>
      </dgm:t>
    </dgm:pt>
    <dgm:pt modelId="{0A4BBE22-A9BE-4006-B1B9-FBBF7FCD1674}" type="sibTrans" cxnId="{32E965B6-C211-453E-BBBB-871E77276B4F}">
      <dgm:prSet/>
      <dgm:spPr/>
      <dgm:t>
        <a:bodyPr/>
        <a:lstStyle/>
        <a:p>
          <a:endParaRPr lang="en-US"/>
        </a:p>
      </dgm:t>
    </dgm:pt>
    <dgm:pt modelId="{4B5E1D2B-AFB5-4794-8F4A-69125C476E63}">
      <dgm:prSet phldrT="[Text]"/>
      <dgm:spPr>
        <a:noFill/>
        <a:ln>
          <a:noFill/>
        </a:ln>
      </dgm:spPr>
      <dgm:t>
        <a:bodyPr/>
        <a:lstStyle/>
        <a:p>
          <a:endParaRPr lang="en-US"/>
        </a:p>
      </dgm:t>
    </dgm:pt>
    <dgm:pt modelId="{DEB950D6-6A37-4314-A731-C364F21F193E}" type="parTrans" cxnId="{400D2E73-D110-4BA8-BA61-579813EC3FFB}">
      <dgm:prSet/>
      <dgm:spPr/>
      <dgm:t>
        <a:bodyPr/>
        <a:lstStyle/>
        <a:p>
          <a:endParaRPr lang="en-US"/>
        </a:p>
      </dgm:t>
    </dgm:pt>
    <dgm:pt modelId="{40B329F0-45F5-4619-B2F3-1B4BFE4927A7}" type="sibTrans" cxnId="{400D2E73-D110-4BA8-BA61-579813EC3FFB}">
      <dgm:prSet/>
      <dgm:spPr/>
      <dgm:t>
        <a:bodyPr/>
        <a:lstStyle/>
        <a:p>
          <a:endParaRPr lang="en-US"/>
        </a:p>
      </dgm:t>
    </dgm:pt>
    <dgm:pt modelId="{FCD446B0-9739-4321-8EB0-B80BFC09B6FD}" type="pres">
      <dgm:prSet presAssocID="{9BC78EDC-FEFF-4090-B81E-CE606D61B148}" presName="diagram" presStyleCnt="0">
        <dgm:presLayoutVars>
          <dgm:dir/>
          <dgm:resizeHandles val="exact"/>
        </dgm:presLayoutVars>
      </dgm:prSet>
      <dgm:spPr/>
    </dgm:pt>
    <dgm:pt modelId="{EAF4E619-36B4-44BA-9191-8C53A80439D9}" type="pres">
      <dgm:prSet presAssocID="{23B3BF28-BCE4-4C45-8A71-311085FA4846}" presName="node" presStyleLbl="node1" presStyleIdx="0" presStyleCnt="3">
        <dgm:presLayoutVars>
          <dgm:bulletEnabled val="1"/>
        </dgm:presLayoutVars>
      </dgm:prSet>
      <dgm:spPr/>
    </dgm:pt>
    <dgm:pt modelId="{9BDA4D21-4C20-43C1-85A4-7A92B4F284A2}" type="pres">
      <dgm:prSet presAssocID="{9A3F4A4C-06EE-4AEE-B368-0A38BC94A14B}" presName="sibTrans" presStyleCnt="0"/>
      <dgm:spPr/>
    </dgm:pt>
    <dgm:pt modelId="{E31FDB3D-3EB4-4315-A16C-2A15FB78031A}" type="pres">
      <dgm:prSet presAssocID="{8554B200-235E-4233-8E8C-1B6D9E646845}" presName="node" presStyleLbl="node1" presStyleIdx="1" presStyleCnt="3">
        <dgm:presLayoutVars>
          <dgm:bulletEnabled val="1"/>
        </dgm:presLayoutVars>
      </dgm:prSet>
      <dgm:spPr/>
    </dgm:pt>
    <dgm:pt modelId="{25EF1A4E-2876-4A3C-99DE-4C70CE03A774}" type="pres">
      <dgm:prSet presAssocID="{0A4BBE22-A9BE-4006-B1B9-FBBF7FCD1674}" presName="sibTrans" presStyleCnt="0"/>
      <dgm:spPr/>
    </dgm:pt>
    <dgm:pt modelId="{9085EF5B-73EF-454C-A502-7691ED0E7C9F}" type="pres">
      <dgm:prSet presAssocID="{4B5E1D2B-AFB5-4794-8F4A-69125C476E63}" presName="node" presStyleLbl="node1" presStyleIdx="2" presStyleCnt="3">
        <dgm:presLayoutVars>
          <dgm:bulletEnabled val="1"/>
        </dgm:presLayoutVars>
      </dgm:prSet>
      <dgm:spPr/>
    </dgm:pt>
  </dgm:ptLst>
  <dgm:cxnLst>
    <dgm:cxn modelId="{96F4FA17-A65E-4A95-943F-3EDD03B33D71}" type="presOf" srcId="{9BC78EDC-FEFF-4090-B81E-CE606D61B148}" destId="{FCD446B0-9739-4321-8EB0-B80BFC09B6FD}" srcOrd="0" destOrd="0" presId="urn:microsoft.com/office/officeart/2005/8/layout/default"/>
    <dgm:cxn modelId="{91353825-5622-4C9C-9D82-500EF4786255}" type="presOf" srcId="{4B5E1D2B-AFB5-4794-8F4A-69125C476E63}" destId="{9085EF5B-73EF-454C-A502-7691ED0E7C9F}" srcOrd="0" destOrd="0" presId="urn:microsoft.com/office/officeart/2005/8/layout/default"/>
    <dgm:cxn modelId="{400D2E73-D110-4BA8-BA61-579813EC3FFB}" srcId="{9BC78EDC-FEFF-4090-B81E-CE606D61B148}" destId="{4B5E1D2B-AFB5-4794-8F4A-69125C476E63}" srcOrd="2" destOrd="0" parTransId="{DEB950D6-6A37-4314-A731-C364F21F193E}" sibTransId="{40B329F0-45F5-4619-B2F3-1B4BFE4927A7}"/>
    <dgm:cxn modelId="{8850CB93-1383-4D08-AA15-6D3C7467755C}" srcId="{9BC78EDC-FEFF-4090-B81E-CE606D61B148}" destId="{23B3BF28-BCE4-4C45-8A71-311085FA4846}" srcOrd="0" destOrd="0" parTransId="{7403CB25-3155-4986-A64E-EC3515387B3F}" sibTransId="{9A3F4A4C-06EE-4AEE-B368-0A38BC94A14B}"/>
    <dgm:cxn modelId="{12FB30AA-7195-4EA3-9E99-CCA861C2E6F6}" type="presOf" srcId="{8554B200-235E-4233-8E8C-1B6D9E646845}" destId="{E31FDB3D-3EB4-4315-A16C-2A15FB78031A}" srcOrd="0" destOrd="0" presId="urn:microsoft.com/office/officeart/2005/8/layout/default"/>
    <dgm:cxn modelId="{32E965B6-C211-453E-BBBB-871E77276B4F}" srcId="{9BC78EDC-FEFF-4090-B81E-CE606D61B148}" destId="{8554B200-235E-4233-8E8C-1B6D9E646845}" srcOrd="1" destOrd="0" parTransId="{7B831E5E-4162-472E-B7BF-5BCA1529A244}" sibTransId="{0A4BBE22-A9BE-4006-B1B9-FBBF7FCD1674}"/>
    <dgm:cxn modelId="{23661FCE-FDE2-4B78-96AA-A3DACA743B32}" type="presOf" srcId="{23B3BF28-BCE4-4C45-8A71-311085FA4846}" destId="{EAF4E619-36B4-44BA-9191-8C53A80439D9}" srcOrd="0" destOrd="0" presId="urn:microsoft.com/office/officeart/2005/8/layout/default"/>
    <dgm:cxn modelId="{A7218327-6CDF-4A33-B075-E508D75C31DA}" type="presParOf" srcId="{FCD446B0-9739-4321-8EB0-B80BFC09B6FD}" destId="{EAF4E619-36B4-44BA-9191-8C53A80439D9}" srcOrd="0" destOrd="0" presId="urn:microsoft.com/office/officeart/2005/8/layout/default"/>
    <dgm:cxn modelId="{BFFEAC1C-C7B8-49CB-AE63-AA9A0C62C034}" type="presParOf" srcId="{FCD446B0-9739-4321-8EB0-B80BFC09B6FD}" destId="{9BDA4D21-4C20-43C1-85A4-7A92B4F284A2}" srcOrd="1" destOrd="0" presId="urn:microsoft.com/office/officeart/2005/8/layout/default"/>
    <dgm:cxn modelId="{A7FDA6AC-0DA8-4C0A-84B4-6128AB7F644D}" type="presParOf" srcId="{FCD446B0-9739-4321-8EB0-B80BFC09B6FD}" destId="{E31FDB3D-3EB4-4315-A16C-2A15FB78031A}" srcOrd="2" destOrd="0" presId="urn:microsoft.com/office/officeart/2005/8/layout/default"/>
    <dgm:cxn modelId="{3C48F582-4879-455C-BFD2-127B8F62B533}" type="presParOf" srcId="{FCD446B0-9739-4321-8EB0-B80BFC09B6FD}" destId="{25EF1A4E-2876-4A3C-99DE-4C70CE03A774}" srcOrd="3" destOrd="0" presId="urn:microsoft.com/office/officeart/2005/8/layout/default"/>
    <dgm:cxn modelId="{B387755F-C780-4357-895E-6906484C3CEA}" type="presParOf" srcId="{FCD446B0-9739-4321-8EB0-B80BFC09B6FD}" destId="{9085EF5B-73EF-454C-A502-7691ED0E7C9F}"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BCF72B-1C77-4F4F-B2BE-B617DCD160CD}" type="doc">
      <dgm:prSet loTypeId="urn:microsoft.com/office/officeart/2005/8/layout/hierarchy5" loCatId="hierarchy" qsTypeId="urn:microsoft.com/office/officeart/2005/8/quickstyle/simple1" qsCatId="simple" csTypeId="urn:microsoft.com/office/officeart/2005/8/colors/accent2_2" csCatId="accent2" phldr="1"/>
      <dgm:spPr/>
      <dgm:t>
        <a:bodyPr/>
        <a:lstStyle/>
        <a:p>
          <a:endParaRPr lang="en-US"/>
        </a:p>
      </dgm:t>
    </dgm:pt>
    <dgm:pt modelId="{FA0FD892-085C-46B7-A04A-50B241016767}">
      <dgm:prSet phldrT="[Text]"/>
      <dgm:spPr/>
      <dgm:t>
        <a:bodyPr/>
        <a:lstStyle/>
        <a:p>
          <a:r>
            <a:rPr lang="en-US"/>
            <a:t>images</a:t>
          </a:r>
        </a:p>
      </dgm:t>
    </dgm:pt>
    <dgm:pt modelId="{0ACFEFBB-073B-482A-9C84-9F30AE633BF4}" type="parTrans" cxnId="{3EEE044C-89AD-44E7-BB28-A737B427EE1B}">
      <dgm:prSet/>
      <dgm:spPr/>
      <dgm:t>
        <a:bodyPr/>
        <a:lstStyle/>
        <a:p>
          <a:endParaRPr lang="en-US"/>
        </a:p>
      </dgm:t>
    </dgm:pt>
    <dgm:pt modelId="{CB262F48-1566-416C-9FC6-A15C8A6C4ABC}" type="sibTrans" cxnId="{3EEE044C-89AD-44E7-BB28-A737B427EE1B}">
      <dgm:prSet/>
      <dgm:spPr/>
      <dgm:t>
        <a:bodyPr/>
        <a:lstStyle/>
        <a:p>
          <a:endParaRPr lang="en-US"/>
        </a:p>
      </dgm:t>
    </dgm:pt>
    <dgm:pt modelId="{385D8871-FFAD-4FF9-978B-93160080371D}">
      <dgm:prSet phldrT="[Text]"/>
      <dgm:spPr/>
      <dgm:t>
        <a:bodyPr/>
        <a:lstStyle/>
        <a:p>
          <a:r>
            <a:rPr lang="en-US"/>
            <a:t>thumbnails</a:t>
          </a:r>
        </a:p>
      </dgm:t>
    </dgm:pt>
    <dgm:pt modelId="{49533273-497A-42AA-9045-500917EC4DF5}" type="parTrans" cxnId="{72621334-0278-479E-919C-24977243B52E}">
      <dgm:prSet/>
      <dgm:spPr/>
      <dgm:t>
        <a:bodyPr/>
        <a:lstStyle/>
        <a:p>
          <a:endParaRPr lang="en-US"/>
        </a:p>
      </dgm:t>
    </dgm:pt>
    <dgm:pt modelId="{8EBF4434-8147-488B-AA83-D11AD63DA4B8}" type="sibTrans" cxnId="{72621334-0278-479E-919C-24977243B52E}">
      <dgm:prSet/>
      <dgm:spPr/>
      <dgm:t>
        <a:bodyPr/>
        <a:lstStyle/>
        <a:p>
          <a:endParaRPr lang="en-US"/>
        </a:p>
      </dgm:t>
    </dgm:pt>
    <dgm:pt modelId="{1C9012D6-A6B6-4C36-9FDC-3E30A7BFA7FD}">
      <dgm:prSet phldrT="[Text]"/>
      <dgm:spPr/>
      <dgm:t>
        <a:bodyPr/>
        <a:lstStyle/>
        <a:p>
          <a:r>
            <a:rPr lang="en-US"/>
            <a:t>128x128</a:t>
          </a:r>
        </a:p>
        <a:p>
          <a:r>
            <a:rPr lang="en-US"/>
            <a:t>http://...</a:t>
          </a:r>
        </a:p>
      </dgm:t>
    </dgm:pt>
    <dgm:pt modelId="{CDCEA8F5-FA6A-42ED-80AB-1F960B2B27E3}" type="parTrans" cxnId="{E7CC2287-21C1-47EA-9EAE-642B788927C0}">
      <dgm:prSet/>
      <dgm:spPr/>
      <dgm:t>
        <a:bodyPr/>
        <a:lstStyle/>
        <a:p>
          <a:endParaRPr lang="en-US"/>
        </a:p>
      </dgm:t>
    </dgm:pt>
    <dgm:pt modelId="{17D6EA19-E2C1-404C-A82C-154788317D38}" type="sibTrans" cxnId="{E7CC2287-21C1-47EA-9EAE-642B788927C0}">
      <dgm:prSet/>
      <dgm:spPr/>
      <dgm:t>
        <a:bodyPr/>
        <a:lstStyle/>
        <a:p>
          <a:endParaRPr lang="en-US"/>
        </a:p>
      </dgm:t>
    </dgm:pt>
    <dgm:pt modelId="{50E45930-A812-4E77-B85A-CE6127DE2CF6}">
      <dgm:prSet phldrT="[Text]"/>
      <dgm:spPr/>
      <dgm:t>
        <a:bodyPr/>
        <a:lstStyle/>
        <a:p>
          <a:r>
            <a:rPr lang="en-US"/>
            <a:t>256x256</a:t>
          </a:r>
        </a:p>
        <a:p>
          <a:r>
            <a:rPr lang="en-US"/>
            <a:t>http://...</a:t>
          </a:r>
        </a:p>
      </dgm:t>
    </dgm:pt>
    <dgm:pt modelId="{8FAF9BF3-09D5-4013-9CE9-9D39E99CE2BD}" type="parTrans" cxnId="{71DEA4A0-D2DB-46FB-87BA-EDC92CB37A7E}">
      <dgm:prSet/>
      <dgm:spPr/>
      <dgm:t>
        <a:bodyPr/>
        <a:lstStyle/>
        <a:p>
          <a:endParaRPr lang="en-US"/>
        </a:p>
      </dgm:t>
    </dgm:pt>
    <dgm:pt modelId="{60E77936-0CEF-4149-AF54-7D6E40A3EAD9}" type="sibTrans" cxnId="{71DEA4A0-D2DB-46FB-87BA-EDC92CB37A7E}">
      <dgm:prSet/>
      <dgm:spPr/>
      <dgm:t>
        <a:bodyPr/>
        <a:lstStyle/>
        <a:p>
          <a:endParaRPr lang="en-US"/>
        </a:p>
      </dgm:t>
    </dgm:pt>
    <dgm:pt modelId="{7240EB85-E346-4DBE-B732-E5C0C147076E}">
      <dgm:prSet phldrT="[Text]"/>
      <dgm:spPr/>
      <dgm:t>
        <a:bodyPr/>
        <a:lstStyle/>
        <a:p>
          <a:r>
            <a:rPr lang="en-US"/>
            <a:t>retrieval</a:t>
          </a:r>
        </a:p>
      </dgm:t>
    </dgm:pt>
    <dgm:pt modelId="{7D8D709A-F389-4816-8FAD-8279BF9AA6F9}" type="parTrans" cxnId="{A07D599F-A661-47D8-BD6D-EB36523FB125}">
      <dgm:prSet/>
      <dgm:spPr/>
      <dgm:t>
        <a:bodyPr/>
        <a:lstStyle/>
        <a:p>
          <a:endParaRPr lang="en-US"/>
        </a:p>
      </dgm:t>
    </dgm:pt>
    <dgm:pt modelId="{2A03E74A-85AE-49FE-B528-F87F32064FE4}" type="sibTrans" cxnId="{A07D599F-A661-47D8-BD6D-EB36523FB125}">
      <dgm:prSet/>
      <dgm:spPr/>
      <dgm:t>
        <a:bodyPr/>
        <a:lstStyle/>
        <a:p>
          <a:endParaRPr lang="en-US"/>
        </a:p>
      </dgm:t>
    </dgm:pt>
    <dgm:pt modelId="{B7E0CC36-9150-41C9-BF5A-837AB530C642}">
      <dgm:prSet phldrT="[Text]"/>
      <dgm:spPr/>
      <dgm:t>
        <a:bodyPr/>
        <a:lstStyle/>
        <a:p>
          <a:r>
            <a:rPr lang="en-US"/>
            <a:t>http://...</a:t>
          </a:r>
        </a:p>
      </dgm:t>
    </dgm:pt>
    <dgm:pt modelId="{79372E52-1A73-4B24-89B2-8EE6327B9F9E}" type="parTrans" cxnId="{46ACA5EA-58CF-401A-ABE2-45756AD2FD39}">
      <dgm:prSet/>
      <dgm:spPr/>
      <dgm:t>
        <a:bodyPr/>
        <a:lstStyle/>
        <a:p>
          <a:endParaRPr lang="en-US"/>
        </a:p>
      </dgm:t>
    </dgm:pt>
    <dgm:pt modelId="{BB279754-21FD-47C1-B34A-DCB066C99A26}" type="sibTrans" cxnId="{46ACA5EA-58CF-401A-ABE2-45756AD2FD39}">
      <dgm:prSet/>
      <dgm:spPr/>
      <dgm:t>
        <a:bodyPr/>
        <a:lstStyle/>
        <a:p>
          <a:endParaRPr lang="en-US"/>
        </a:p>
      </dgm:t>
    </dgm:pt>
    <dgm:pt modelId="{7AB5CA4C-995B-4A48-ABF5-6332FBC370E3}">
      <dgm:prSet phldrT="[Text]"/>
      <dgm:spPr/>
      <dgm:t>
        <a:bodyPr/>
        <a:lstStyle/>
        <a:p>
          <a:r>
            <a:rPr lang="en-US"/>
            <a:t>Storage account</a:t>
          </a:r>
        </a:p>
      </dgm:t>
    </dgm:pt>
    <dgm:pt modelId="{B9440C1D-1CF2-4F0E-AEE2-28AA5FD0395A}" type="parTrans" cxnId="{55B036D0-9DAA-4F7E-A339-F0F45C81FF2E}">
      <dgm:prSet/>
      <dgm:spPr/>
      <dgm:t>
        <a:bodyPr/>
        <a:lstStyle/>
        <a:p>
          <a:endParaRPr lang="en-US"/>
        </a:p>
      </dgm:t>
    </dgm:pt>
    <dgm:pt modelId="{30712386-C232-4A03-91A9-4E68773F2607}" type="sibTrans" cxnId="{55B036D0-9DAA-4F7E-A339-F0F45C81FF2E}">
      <dgm:prSet/>
      <dgm:spPr/>
      <dgm:t>
        <a:bodyPr/>
        <a:lstStyle/>
        <a:p>
          <a:endParaRPr lang="en-US"/>
        </a:p>
      </dgm:t>
    </dgm:pt>
    <dgm:pt modelId="{6DC6EAC8-CBC8-4122-9770-82770656AF22}">
      <dgm:prSet phldrT="[Text]"/>
      <dgm:spPr/>
      <dgm:t>
        <a:bodyPr/>
        <a:lstStyle/>
        <a:p>
          <a:r>
            <a:rPr lang="en-US"/>
            <a:t>Queues</a:t>
          </a:r>
        </a:p>
      </dgm:t>
    </dgm:pt>
    <dgm:pt modelId="{C93EEC82-0977-40C1-BD7B-825A34CD4F01}" type="parTrans" cxnId="{03C8ABB8-8FEA-47C2-92A8-B17689941359}">
      <dgm:prSet/>
      <dgm:spPr/>
      <dgm:t>
        <a:bodyPr/>
        <a:lstStyle/>
        <a:p>
          <a:endParaRPr lang="en-US"/>
        </a:p>
      </dgm:t>
    </dgm:pt>
    <dgm:pt modelId="{1B7E3960-3952-45AB-89DF-4E509C4FB4B5}" type="sibTrans" cxnId="{03C8ABB8-8FEA-47C2-92A8-B17689941359}">
      <dgm:prSet/>
      <dgm:spPr/>
      <dgm:t>
        <a:bodyPr/>
        <a:lstStyle/>
        <a:p>
          <a:endParaRPr lang="en-US"/>
        </a:p>
      </dgm:t>
    </dgm:pt>
    <dgm:pt modelId="{42267AB5-077F-4853-A79E-BD311EA98C44}">
      <dgm:prSet phldrT="[Text]"/>
      <dgm:spPr/>
      <dgm:t>
        <a:bodyPr/>
        <a:lstStyle/>
        <a:p>
          <a:r>
            <a:rPr lang="en-US"/>
            <a:t>Messages</a:t>
          </a:r>
        </a:p>
      </dgm:t>
    </dgm:pt>
    <dgm:pt modelId="{7F8ECB8F-AFD0-465E-BC80-EA1EE2968454}" type="parTrans" cxnId="{DE4F907B-F167-4797-80E3-F8908328D5DF}">
      <dgm:prSet/>
      <dgm:spPr/>
      <dgm:t>
        <a:bodyPr/>
        <a:lstStyle/>
        <a:p>
          <a:endParaRPr lang="en-US"/>
        </a:p>
      </dgm:t>
    </dgm:pt>
    <dgm:pt modelId="{989C8E64-8CFC-4174-8405-3286B1D465C7}" type="sibTrans" cxnId="{DE4F907B-F167-4797-80E3-F8908328D5DF}">
      <dgm:prSet/>
      <dgm:spPr/>
      <dgm:t>
        <a:bodyPr/>
        <a:lstStyle/>
        <a:p>
          <a:endParaRPr lang="en-US"/>
        </a:p>
      </dgm:t>
    </dgm:pt>
    <dgm:pt modelId="{BD6CCFC5-9E58-40CC-BF34-933F68E94D22}" type="pres">
      <dgm:prSet presAssocID="{DCBCF72B-1C77-4F4F-B2BE-B617DCD160CD}" presName="mainComposite" presStyleCnt="0">
        <dgm:presLayoutVars>
          <dgm:chPref val="1"/>
          <dgm:dir/>
          <dgm:animOne val="branch"/>
          <dgm:animLvl val="lvl"/>
          <dgm:resizeHandles val="exact"/>
        </dgm:presLayoutVars>
      </dgm:prSet>
      <dgm:spPr/>
    </dgm:pt>
    <dgm:pt modelId="{93D8D4B3-79BA-4115-8139-B12A152972A7}" type="pres">
      <dgm:prSet presAssocID="{DCBCF72B-1C77-4F4F-B2BE-B617DCD160CD}" presName="hierFlow" presStyleCnt="0"/>
      <dgm:spPr/>
    </dgm:pt>
    <dgm:pt modelId="{58A00115-5144-45D4-9860-A0EE7E899B7C}" type="pres">
      <dgm:prSet presAssocID="{DCBCF72B-1C77-4F4F-B2BE-B617DCD160CD}" presName="firstBuf" presStyleCnt="0"/>
      <dgm:spPr/>
    </dgm:pt>
    <dgm:pt modelId="{959B2892-FB8E-4E1F-A0FF-2823C9D2EE13}" type="pres">
      <dgm:prSet presAssocID="{DCBCF72B-1C77-4F4F-B2BE-B617DCD160CD}" presName="hierChild1" presStyleCnt="0">
        <dgm:presLayoutVars>
          <dgm:chPref val="1"/>
          <dgm:animOne val="branch"/>
          <dgm:animLvl val="lvl"/>
        </dgm:presLayoutVars>
      </dgm:prSet>
      <dgm:spPr/>
    </dgm:pt>
    <dgm:pt modelId="{7800ADBD-434B-44B9-A3B0-034075EFECAE}" type="pres">
      <dgm:prSet presAssocID="{FA0FD892-085C-46B7-A04A-50B241016767}" presName="Name17" presStyleCnt="0"/>
      <dgm:spPr/>
    </dgm:pt>
    <dgm:pt modelId="{00B8E515-A513-4AD8-B02E-2B202CDFFCF2}" type="pres">
      <dgm:prSet presAssocID="{FA0FD892-085C-46B7-A04A-50B241016767}" presName="level1Shape" presStyleLbl="node0" presStyleIdx="0" presStyleCnt="1">
        <dgm:presLayoutVars>
          <dgm:chPref val="3"/>
        </dgm:presLayoutVars>
      </dgm:prSet>
      <dgm:spPr/>
    </dgm:pt>
    <dgm:pt modelId="{BC8554B4-3896-4ECF-896C-E788E7DC9803}" type="pres">
      <dgm:prSet presAssocID="{FA0FD892-085C-46B7-A04A-50B241016767}" presName="hierChild2" presStyleCnt="0"/>
      <dgm:spPr/>
    </dgm:pt>
    <dgm:pt modelId="{8EBECBDC-2476-4EE5-B773-237A2A88AFDD}" type="pres">
      <dgm:prSet presAssocID="{49533273-497A-42AA-9045-500917EC4DF5}" presName="Name25" presStyleLbl="parChTrans1D2" presStyleIdx="0" presStyleCnt="2"/>
      <dgm:spPr/>
    </dgm:pt>
    <dgm:pt modelId="{DA88ADDF-FFBB-434A-96C0-06FFE4F88A51}" type="pres">
      <dgm:prSet presAssocID="{49533273-497A-42AA-9045-500917EC4DF5}" presName="connTx" presStyleLbl="parChTrans1D2" presStyleIdx="0" presStyleCnt="2"/>
      <dgm:spPr/>
    </dgm:pt>
    <dgm:pt modelId="{D7CCFAF2-D698-48BC-ADC7-431FFA05241C}" type="pres">
      <dgm:prSet presAssocID="{385D8871-FFAD-4FF9-978B-93160080371D}" presName="Name30" presStyleCnt="0"/>
      <dgm:spPr/>
    </dgm:pt>
    <dgm:pt modelId="{D8488E69-F027-449B-AADD-3EEF640EEF96}" type="pres">
      <dgm:prSet presAssocID="{385D8871-FFAD-4FF9-978B-93160080371D}" presName="level2Shape" presStyleLbl="node2" presStyleIdx="0" presStyleCnt="2"/>
      <dgm:spPr/>
    </dgm:pt>
    <dgm:pt modelId="{EE073D79-800E-44EB-B83A-81B2040E7C93}" type="pres">
      <dgm:prSet presAssocID="{385D8871-FFAD-4FF9-978B-93160080371D}" presName="hierChild3" presStyleCnt="0"/>
      <dgm:spPr/>
    </dgm:pt>
    <dgm:pt modelId="{EC9938A9-67F9-4073-A392-AF0180DFC9C1}" type="pres">
      <dgm:prSet presAssocID="{CDCEA8F5-FA6A-42ED-80AB-1F960B2B27E3}" presName="Name25" presStyleLbl="parChTrans1D3" presStyleIdx="0" presStyleCnt="3"/>
      <dgm:spPr/>
    </dgm:pt>
    <dgm:pt modelId="{04C57FFF-8216-437C-BDD6-74FABC71252E}" type="pres">
      <dgm:prSet presAssocID="{CDCEA8F5-FA6A-42ED-80AB-1F960B2B27E3}" presName="connTx" presStyleLbl="parChTrans1D3" presStyleIdx="0" presStyleCnt="3"/>
      <dgm:spPr/>
    </dgm:pt>
    <dgm:pt modelId="{633580A1-4B2E-4DC9-B22F-665EBBED7E39}" type="pres">
      <dgm:prSet presAssocID="{1C9012D6-A6B6-4C36-9FDC-3E30A7BFA7FD}" presName="Name30" presStyleCnt="0"/>
      <dgm:spPr/>
    </dgm:pt>
    <dgm:pt modelId="{51FF2620-A87C-4216-AFAC-1C93D3A1AB17}" type="pres">
      <dgm:prSet presAssocID="{1C9012D6-A6B6-4C36-9FDC-3E30A7BFA7FD}" presName="level2Shape" presStyleLbl="node3" presStyleIdx="0" presStyleCnt="3"/>
      <dgm:spPr/>
    </dgm:pt>
    <dgm:pt modelId="{09081EDE-5CA7-4B06-827F-7AB023764FC5}" type="pres">
      <dgm:prSet presAssocID="{1C9012D6-A6B6-4C36-9FDC-3E30A7BFA7FD}" presName="hierChild3" presStyleCnt="0"/>
      <dgm:spPr/>
    </dgm:pt>
    <dgm:pt modelId="{25F22941-6639-4E64-AA2C-0392E1AE0CEF}" type="pres">
      <dgm:prSet presAssocID="{8FAF9BF3-09D5-4013-9CE9-9D39E99CE2BD}" presName="Name25" presStyleLbl="parChTrans1D3" presStyleIdx="1" presStyleCnt="3"/>
      <dgm:spPr/>
    </dgm:pt>
    <dgm:pt modelId="{26CFF5FF-145B-4AF8-8A3E-3C8274C7E89C}" type="pres">
      <dgm:prSet presAssocID="{8FAF9BF3-09D5-4013-9CE9-9D39E99CE2BD}" presName="connTx" presStyleLbl="parChTrans1D3" presStyleIdx="1" presStyleCnt="3"/>
      <dgm:spPr/>
    </dgm:pt>
    <dgm:pt modelId="{C1A5545E-50A4-4C57-B3AA-A42C0261A1C6}" type="pres">
      <dgm:prSet presAssocID="{50E45930-A812-4E77-B85A-CE6127DE2CF6}" presName="Name30" presStyleCnt="0"/>
      <dgm:spPr/>
    </dgm:pt>
    <dgm:pt modelId="{B4D68223-B01B-47A6-8F08-9DD5B84CFB5C}" type="pres">
      <dgm:prSet presAssocID="{50E45930-A812-4E77-B85A-CE6127DE2CF6}" presName="level2Shape" presStyleLbl="node3" presStyleIdx="1" presStyleCnt="3"/>
      <dgm:spPr/>
    </dgm:pt>
    <dgm:pt modelId="{3309B072-574F-4CB1-8891-380C3157CD9D}" type="pres">
      <dgm:prSet presAssocID="{50E45930-A812-4E77-B85A-CE6127DE2CF6}" presName="hierChild3" presStyleCnt="0"/>
      <dgm:spPr/>
    </dgm:pt>
    <dgm:pt modelId="{D5C39C6A-BEF1-4D1E-95A1-CF8B5CA0FFD3}" type="pres">
      <dgm:prSet presAssocID="{7D8D709A-F389-4816-8FAD-8279BF9AA6F9}" presName="Name25" presStyleLbl="parChTrans1D2" presStyleIdx="1" presStyleCnt="2"/>
      <dgm:spPr/>
    </dgm:pt>
    <dgm:pt modelId="{CBEC573A-674E-4B21-BCE7-4A353AF2733C}" type="pres">
      <dgm:prSet presAssocID="{7D8D709A-F389-4816-8FAD-8279BF9AA6F9}" presName="connTx" presStyleLbl="parChTrans1D2" presStyleIdx="1" presStyleCnt="2"/>
      <dgm:spPr/>
    </dgm:pt>
    <dgm:pt modelId="{B35774E3-BA8B-4510-AE4A-141AFA5EF34E}" type="pres">
      <dgm:prSet presAssocID="{7240EB85-E346-4DBE-B732-E5C0C147076E}" presName="Name30" presStyleCnt="0"/>
      <dgm:spPr/>
    </dgm:pt>
    <dgm:pt modelId="{C1CBAC82-C784-4EAC-A414-8299C20BB518}" type="pres">
      <dgm:prSet presAssocID="{7240EB85-E346-4DBE-B732-E5C0C147076E}" presName="level2Shape" presStyleLbl="node2" presStyleIdx="1" presStyleCnt="2"/>
      <dgm:spPr/>
    </dgm:pt>
    <dgm:pt modelId="{6F1F954A-F51B-4B5B-840A-D5B998B9B033}" type="pres">
      <dgm:prSet presAssocID="{7240EB85-E346-4DBE-B732-E5C0C147076E}" presName="hierChild3" presStyleCnt="0"/>
      <dgm:spPr/>
    </dgm:pt>
    <dgm:pt modelId="{56BE0F6D-6D5F-47E4-898F-D230A43442D7}" type="pres">
      <dgm:prSet presAssocID="{79372E52-1A73-4B24-89B2-8EE6327B9F9E}" presName="Name25" presStyleLbl="parChTrans1D3" presStyleIdx="2" presStyleCnt="3"/>
      <dgm:spPr/>
    </dgm:pt>
    <dgm:pt modelId="{5F7E55F3-4698-4375-A805-527478D780EA}" type="pres">
      <dgm:prSet presAssocID="{79372E52-1A73-4B24-89B2-8EE6327B9F9E}" presName="connTx" presStyleLbl="parChTrans1D3" presStyleIdx="2" presStyleCnt="3"/>
      <dgm:spPr/>
    </dgm:pt>
    <dgm:pt modelId="{0DAE412A-92DC-4475-9F4A-07B655F04201}" type="pres">
      <dgm:prSet presAssocID="{B7E0CC36-9150-41C9-BF5A-837AB530C642}" presName="Name30" presStyleCnt="0"/>
      <dgm:spPr/>
    </dgm:pt>
    <dgm:pt modelId="{DABB8104-544F-4E37-9EF0-CD500E980F58}" type="pres">
      <dgm:prSet presAssocID="{B7E0CC36-9150-41C9-BF5A-837AB530C642}" presName="level2Shape" presStyleLbl="node3" presStyleIdx="2" presStyleCnt="3"/>
      <dgm:spPr/>
    </dgm:pt>
    <dgm:pt modelId="{20DB26E4-28E8-4275-AE11-C2337FD35DD7}" type="pres">
      <dgm:prSet presAssocID="{B7E0CC36-9150-41C9-BF5A-837AB530C642}" presName="hierChild3" presStyleCnt="0"/>
      <dgm:spPr/>
    </dgm:pt>
    <dgm:pt modelId="{88CCB0C8-CC0A-4A22-BBE8-A5109E261AD1}" type="pres">
      <dgm:prSet presAssocID="{DCBCF72B-1C77-4F4F-B2BE-B617DCD160CD}" presName="bgShapesFlow" presStyleCnt="0"/>
      <dgm:spPr/>
    </dgm:pt>
    <dgm:pt modelId="{4963E0F3-9B1E-4368-ADE9-47D0FD98637E}" type="pres">
      <dgm:prSet presAssocID="{7AB5CA4C-995B-4A48-ABF5-6332FBC370E3}" presName="rectComp" presStyleCnt="0"/>
      <dgm:spPr/>
    </dgm:pt>
    <dgm:pt modelId="{3CC2E9D8-A290-49C4-B5F8-A703B2061720}" type="pres">
      <dgm:prSet presAssocID="{7AB5CA4C-995B-4A48-ABF5-6332FBC370E3}" presName="bgRect" presStyleLbl="bgShp" presStyleIdx="0" presStyleCnt="3"/>
      <dgm:spPr/>
    </dgm:pt>
    <dgm:pt modelId="{E50843F3-8FA9-4D15-8721-81F2D1EDC67E}" type="pres">
      <dgm:prSet presAssocID="{7AB5CA4C-995B-4A48-ABF5-6332FBC370E3}" presName="bgRectTx" presStyleLbl="bgShp" presStyleIdx="0" presStyleCnt="3">
        <dgm:presLayoutVars>
          <dgm:bulletEnabled val="1"/>
        </dgm:presLayoutVars>
      </dgm:prSet>
      <dgm:spPr/>
    </dgm:pt>
    <dgm:pt modelId="{A16F540E-AEA7-4965-8D41-69BB3421464C}" type="pres">
      <dgm:prSet presAssocID="{7AB5CA4C-995B-4A48-ABF5-6332FBC370E3}" presName="spComp" presStyleCnt="0"/>
      <dgm:spPr/>
    </dgm:pt>
    <dgm:pt modelId="{DA2D1174-A0D7-4568-90CF-1A4114DE1037}" type="pres">
      <dgm:prSet presAssocID="{7AB5CA4C-995B-4A48-ABF5-6332FBC370E3}" presName="hSp" presStyleCnt="0"/>
      <dgm:spPr/>
    </dgm:pt>
    <dgm:pt modelId="{411C0C02-8FDA-4BE6-A0C9-D98AE1AAFCCF}" type="pres">
      <dgm:prSet presAssocID="{6DC6EAC8-CBC8-4122-9770-82770656AF22}" presName="rectComp" presStyleCnt="0"/>
      <dgm:spPr/>
    </dgm:pt>
    <dgm:pt modelId="{58B69329-C6EB-418C-BF86-5A5A207A55FB}" type="pres">
      <dgm:prSet presAssocID="{6DC6EAC8-CBC8-4122-9770-82770656AF22}" presName="bgRect" presStyleLbl="bgShp" presStyleIdx="1" presStyleCnt="3"/>
      <dgm:spPr/>
    </dgm:pt>
    <dgm:pt modelId="{A05049E9-C324-4488-8B8A-99BC5EA40E7D}" type="pres">
      <dgm:prSet presAssocID="{6DC6EAC8-CBC8-4122-9770-82770656AF22}" presName="bgRectTx" presStyleLbl="bgShp" presStyleIdx="1" presStyleCnt="3">
        <dgm:presLayoutVars>
          <dgm:bulletEnabled val="1"/>
        </dgm:presLayoutVars>
      </dgm:prSet>
      <dgm:spPr/>
    </dgm:pt>
    <dgm:pt modelId="{47875ABB-4672-4F68-BFAC-7EAABA643079}" type="pres">
      <dgm:prSet presAssocID="{6DC6EAC8-CBC8-4122-9770-82770656AF22}" presName="spComp" presStyleCnt="0"/>
      <dgm:spPr/>
    </dgm:pt>
    <dgm:pt modelId="{E4F3C07E-053D-4DB7-B325-C600EA1F7C3C}" type="pres">
      <dgm:prSet presAssocID="{6DC6EAC8-CBC8-4122-9770-82770656AF22}" presName="hSp" presStyleCnt="0"/>
      <dgm:spPr/>
    </dgm:pt>
    <dgm:pt modelId="{DCA5EA71-73C6-4E40-95D9-E5981B2B8CC3}" type="pres">
      <dgm:prSet presAssocID="{42267AB5-077F-4853-A79E-BD311EA98C44}" presName="rectComp" presStyleCnt="0"/>
      <dgm:spPr/>
    </dgm:pt>
    <dgm:pt modelId="{A6D95E27-52A4-42B9-8301-D21CAB0F8B8F}" type="pres">
      <dgm:prSet presAssocID="{42267AB5-077F-4853-A79E-BD311EA98C44}" presName="bgRect" presStyleLbl="bgShp" presStyleIdx="2" presStyleCnt="3"/>
      <dgm:spPr/>
    </dgm:pt>
    <dgm:pt modelId="{617D9972-F2B6-4A19-B7A2-393BD46549F0}" type="pres">
      <dgm:prSet presAssocID="{42267AB5-077F-4853-A79E-BD311EA98C44}" presName="bgRectTx" presStyleLbl="bgShp" presStyleIdx="2" presStyleCnt="3">
        <dgm:presLayoutVars>
          <dgm:bulletEnabled val="1"/>
        </dgm:presLayoutVars>
      </dgm:prSet>
      <dgm:spPr/>
    </dgm:pt>
  </dgm:ptLst>
  <dgm:cxnLst>
    <dgm:cxn modelId="{C64A4C06-F039-4B93-B5C4-5D0440DB6A9F}" type="presOf" srcId="{49533273-497A-42AA-9045-500917EC4DF5}" destId="{8EBECBDC-2476-4EE5-B773-237A2A88AFDD}" srcOrd="0" destOrd="0" presId="urn:microsoft.com/office/officeart/2005/8/layout/hierarchy5"/>
    <dgm:cxn modelId="{4E031F0D-6CD4-41F9-A6B7-63DD2A4AE16A}" type="presOf" srcId="{42267AB5-077F-4853-A79E-BD311EA98C44}" destId="{617D9972-F2B6-4A19-B7A2-393BD46549F0}" srcOrd="1" destOrd="0" presId="urn:microsoft.com/office/officeart/2005/8/layout/hierarchy5"/>
    <dgm:cxn modelId="{D55EBF30-4211-447B-876A-24261D54DB7D}" type="presOf" srcId="{CDCEA8F5-FA6A-42ED-80AB-1F960B2B27E3}" destId="{04C57FFF-8216-437C-BDD6-74FABC71252E}" srcOrd="1" destOrd="0" presId="urn:microsoft.com/office/officeart/2005/8/layout/hierarchy5"/>
    <dgm:cxn modelId="{B09BDF33-5790-4E2C-9A14-1D4B6EE67EE8}" type="presOf" srcId="{6DC6EAC8-CBC8-4122-9770-82770656AF22}" destId="{A05049E9-C324-4488-8B8A-99BC5EA40E7D}" srcOrd="1" destOrd="0" presId="urn:microsoft.com/office/officeart/2005/8/layout/hierarchy5"/>
    <dgm:cxn modelId="{72621334-0278-479E-919C-24977243B52E}" srcId="{FA0FD892-085C-46B7-A04A-50B241016767}" destId="{385D8871-FFAD-4FF9-978B-93160080371D}" srcOrd="0" destOrd="0" parTransId="{49533273-497A-42AA-9045-500917EC4DF5}" sibTransId="{8EBF4434-8147-488B-AA83-D11AD63DA4B8}"/>
    <dgm:cxn modelId="{FE81DD5D-C76A-433B-B1E3-FB7A9CB49C82}" type="presOf" srcId="{DCBCF72B-1C77-4F4F-B2BE-B617DCD160CD}" destId="{BD6CCFC5-9E58-40CC-BF34-933F68E94D22}" srcOrd="0" destOrd="0" presId="urn:microsoft.com/office/officeart/2005/8/layout/hierarchy5"/>
    <dgm:cxn modelId="{4D0B9341-CD04-48B5-9DF0-6B667BF6F339}" type="presOf" srcId="{CDCEA8F5-FA6A-42ED-80AB-1F960B2B27E3}" destId="{EC9938A9-67F9-4073-A392-AF0180DFC9C1}" srcOrd="0" destOrd="0" presId="urn:microsoft.com/office/officeart/2005/8/layout/hierarchy5"/>
    <dgm:cxn modelId="{93E2E545-0833-4619-AAA2-5B894B100F4F}" type="presOf" srcId="{49533273-497A-42AA-9045-500917EC4DF5}" destId="{DA88ADDF-FFBB-434A-96C0-06FFE4F88A51}" srcOrd="1" destOrd="0" presId="urn:microsoft.com/office/officeart/2005/8/layout/hierarchy5"/>
    <dgm:cxn modelId="{C42A8F48-1489-4E2C-90F1-12987173F1CE}" type="presOf" srcId="{8FAF9BF3-09D5-4013-9CE9-9D39E99CE2BD}" destId="{25F22941-6639-4E64-AA2C-0392E1AE0CEF}" srcOrd="0" destOrd="0" presId="urn:microsoft.com/office/officeart/2005/8/layout/hierarchy5"/>
    <dgm:cxn modelId="{3EEE044C-89AD-44E7-BB28-A737B427EE1B}" srcId="{DCBCF72B-1C77-4F4F-B2BE-B617DCD160CD}" destId="{FA0FD892-085C-46B7-A04A-50B241016767}" srcOrd="0" destOrd="0" parTransId="{0ACFEFBB-073B-482A-9C84-9F30AE633BF4}" sibTransId="{CB262F48-1566-416C-9FC6-A15C8A6C4ABC}"/>
    <dgm:cxn modelId="{49F3F76D-84FF-4DCD-8CE7-1CC0B5751E07}" type="presOf" srcId="{1C9012D6-A6B6-4C36-9FDC-3E30A7BFA7FD}" destId="{51FF2620-A87C-4216-AFAC-1C93D3A1AB17}" srcOrd="0" destOrd="0" presId="urn:microsoft.com/office/officeart/2005/8/layout/hierarchy5"/>
    <dgm:cxn modelId="{0A67A150-7276-415D-9871-2B9B3FB064E3}" type="presOf" srcId="{7D8D709A-F389-4816-8FAD-8279BF9AA6F9}" destId="{CBEC573A-674E-4B21-BCE7-4A353AF2733C}" srcOrd="1" destOrd="0" presId="urn:microsoft.com/office/officeart/2005/8/layout/hierarchy5"/>
    <dgm:cxn modelId="{2B63D670-1904-4D3D-A506-6B476061F154}" type="presOf" srcId="{50E45930-A812-4E77-B85A-CE6127DE2CF6}" destId="{B4D68223-B01B-47A6-8F08-9DD5B84CFB5C}" srcOrd="0" destOrd="0" presId="urn:microsoft.com/office/officeart/2005/8/layout/hierarchy5"/>
    <dgm:cxn modelId="{2D5E7F72-EB20-4BC0-AE9D-2BAD85A7E9F4}" type="presOf" srcId="{B7E0CC36-9150-41C9-BF5A-837AB530C642}" destId="{DABB8104-544F-4E37-9EF0-CD500E980F58}" srcOrd="0" destOrd="0" presId="urn:microsoft.com/office/officeart/2005/8/layout/hierarchy5"/>
    <dgm:cxn modelId="{D7A7FB78-BEE5-4FF5-9808-6E3B142979D4}" type="presOf" srcId="{7D8D709A-F389-4816-8FAD-8279BF9AA6F9}" destId="{D5C39C6A-BEF1-4D1E-95A1-CF8B5CA0FFD3}" srcOrd="0" destOrd="0" presId="urn:microsoft.com/office/officeart/2005/8/layout/hierarchy5"/>
    <dgm:cxn modelId="{749D9779-7F26-47BD-882C-9D089EEFA437}" type="presOf" srcId="{7AB5CA4C-995B-4A48-ABF5-6332FBC370E3}" destId="{3CC2E9D8-A290-49C4-B5F8-A703B2061720}" srcOrd="0" destOrd="0" presId="urn:microsoft.com/office/officeart/2005/8/layout/hierarchy5"/>
    <dgm:cxn modelId="{952E727A-483A-4EAC-939D-B17CDAE01E11}" type="presOf" srcId="{8FAF9BF3-09D5-4013-9CE9-9D39E99CE2BD}" destId="{26CFF5FF-145B-4AF8-8A3E-3C8274C7E89C}" srcOrd="1" destOrd="0" presId="urn:microsoft.com/office/officeart/2005/8/layout/hierarchy5"/>
    <dgm:cxn modelId="{A646ED5A-8E94-4BC9-BD61-C2FAB91EB6B5}" type="presOf" srcId="{FA0FD892-085C-46B7-A04A-50B241016767}" destId="{00B8E515-A513-4AD8-B02E-2B202CDFFCF2}" srcOrd="0" destOrd="0" presId="urn:microsoft.com/office/officeart/2005/8/layout/hierarchy5"/>
    <dgm:cxn modelId="{DE4F907B-F167-4797-80E3-F8908328D5DF}" srcId="{DCBCF72B-1C77-4F4F-B2BE-B617DCD160CD}" destId="{42267AB5-077F-4853-A79E-BD311EA98C44}" srcOrd="3" destOrd="0" parTransId="{7F8ECB8F-AFD0-465E-BC80-EA1EE2968454}" sibTransId="{989C8E64-8CFC-4174-8405-3286B1D465C7}"/>
    <dgm:cxn modelId="{0F18A67B-61A7-4BF4-A3CC-C4A7FD88D9D9}" type="presOf" srcId="{79372E52-1A73-4B24-89B2-8EE6327B9F9E}" destId="{5F7E55F3-4698-4375-A805-527478D780EA}" srcOrd="1" destOrd="0" presId="urn:microsoft.com/office/officeart/2005/8/layout/hierarchy5"/>
    <dgm:cxn modelId="{E7CC2287-21C1-47EA-9EAE-642B788927C0}" srcId="{385D8871-FFAD-4FF9-978B-93160080371D}" destId="{1C9012D6-A6B6-4C36-9FDC-3E30A7BFA7FD}" srcOrd="0" destOrd="0" parTransId="{CDCEA8F5-FA6A-42ED-80AB-1F960B2B27E3}" sibTransId="{17D6EA19-E2C1-404C-A82C-154788317D38}"/>
    <dgm:cxn modelId="{68ACC08A-3DD3-4050-A4EC-3D45C03E89CF}" type="presOf" srcId="{7AB5CA4C-995B-4A48-ABF5-6332FBC370E3}" destId="{E50843F3-8FA9-4D15-8721-81F2D1EDC67E}" srcOrd="1" destOrd="0" presId="urn:microsoft.com/office/officeart/2005/8/layout/hierarchy5"/>
    <dgm:cxn modelId="{BC6B259C-1097-4263-9671-8E550321D420}" type="presOf" srcId="{7240EB85-E346-4DBE-B732-E5C0C147076E}" destId="{C1CBAC82-C784-4EAC-A414-8299C20BB518}" srcOrd="0" destOrd="0" presId="urn:microsoft.com/office/officeart/2005/8/layout/hierarchy5"/>
    <dgm:cxn modelId="{A07D599F-A661-47D8-BD6D-EB36523FB125}" srcId="{FA0FD892-085C-46B7-A04A-50B241016767}" destId="{7240EB85-E346-4DBE-B732-E5C0C147076E}" srcOrd="1" destOrd="0" parTransId="{7D8D709A-F389-4816-8FAD-8279BF9AA6F9}" sibTransId="{2A03E74A-85AE-49FE-B528-F87F32064FE4}"/>
    <dgm:cxn modelId="{71DEA4A0-D2DB-46FB-87BA-EDC92CB37A7E}" srcId="{385D8871-FFAD-4FF9-978B-93160080371D}" destId="{50E45930-A812-4E77-B85A-CE6127DE2CF6}" srcOrd="1" destOrd="0" parTransId="{8FAF9BF3-09D5-4013-9CE9-9D39E99CE2BD}" sibTransId="{60E77936-0CEF-4149-AF54-7D6E40A3EAD9}"/>
    <dgm:cxn modelId="{6AAAE6AA-4573-4BD6-A45C-E1257C0F9BBB}" type="presOf" srcId="{42267AB5-077F-4853-A79E-BD311EA98C44}" destId="{A6D95E27-52A4-42B9-8301-D21CAB0F8B8F}" srcOrd="0" destOrd="0" presId="urn:microsoft.com/office/officeart/2005/8/layout/hierarchy5"/>
    <dgm:cxn modelId="{03C8ABB8-8FEA-47C2-92A8-B17689941359}" srcId="{DCBCF72B-1C77-4F4F-B2BE-B617DCD160CD}" destId="{6DC6EAC8-CBC8-4122-9770-82770656AF22}" srcOrd="2" destOrd="0" parTransId="{C93EEC82-0977-40C1-BD7B-825A34CD4F01}" sibTransId="{1B7E3960-3952-45AB-89DF-4E509C4FB4B5}"/>
    <dgm:cxn modelId="{9BBB7DC8-20AD-4ED1-8BBC-F7516DF5E91F}" type="presOf" srcId="{79372E52-1A73-4B24-89B2-8EE6327B9F9E}" destId="{56BE0F6D-6D5F-47E4-898F-D230A43442D7}" srcOrd="0" destOrd="0" presId="urn:microsoft.com/office/officeart/2005/8/layout/hierarchy5"/>
    <dgm:cxn modelId="{55B036D0-9DAA-4F7E-A339-F0F45C81FF2E}" srcId="{DCBCF72B-1C77-4F4F-B2BE-B617DCD160CD}" destId="{7AB5CA4C-995B-4A48-ABF5-6332FBC370E3}" srcOrd="1" destOrd="0" parTransId="{B9440C1D-1CF2-4F0E-AEE2-28AA5FD0395A}" sibTransId="{30712386-C232-4A03-91A9-4E68773F2607}"/>
    <dgm:cxn modelId="{6D9F77D2-9285-4E64-97A3-4019B5B57D1B}" type="presOf" srcId="{6DC6EAC8-CBC8-4122-9770-82770656AF22}" destId="{58B69329-C6EB-418C-BF86-5A5A207A55FB}" srcOrd="0" destOrd="0" presId="urn:microsoft.com/office/officeart/2005/8/layout/hierarchy5"/>
    <dgm:cxn modelId="{46ACA5EA-58CF-401A-ABE2-45756AD2FD39}" srcId="{7240EB85-E346-4DBE-B732-E5C0C147076E}" destId="{B7E0CC36-9150-41C9-BF5A-837AB530C642}" srcOrd="0" destOrd="0" parTransId="{79372E52-1A73-4B24-89B2-8EE6327B9F9E}" sibTransId="{BB279754-21FD-47C1-B34A-DCB066C99A26}"/>
    <dgm:cxn modelId="{A1E7ACEA-128B-4F58-BD6F-6008C700F0EA}" type="presOf" srcId="{385D8871-FFAD-4FF9-978B-93160080371D}" destId="{D8488E69-F027-449B-AADD-3EEF640EEF96}" srcOrd="0" destOrd="0" presId="urn:microsoft.com/office/officeart/2005/8/layout/hierarchy5"/>
    <dgm:cxn modelId="{F8FD8404-B710-4A42-8057-A555EA0E25E8}" type="presParOf" srcId="{BD6CCFC5-9E58-40CC-BF34-933F68E94D22}" destId="{93D8D4B3-79BA-4115-8139-B12A152972A7}" srcOrd="0" destOrd="0" presId="urn:microsoft.com/office/officeart/2005/8/layout/hierarchy5"/>
    <dgm:cxn modelId="{95FD1171-9387-43E3-8D45-44BFDAAEB93D}" type="presParOf" srcId="{93D8D4B3-79BA-4115-8139-B12A152972A7}" destId="{58A00115-5144-45D4-9860-A0EE7E899B7C}" srcOrd="0" destOrd="0" presId="urn:microsoft.com/office/officeart/2005/8/layout/hierarchy5"/>
    <dgm:cxn modelId="{3156FAB8-FA3C-4998-9AA0-97CDAC5D3D0A}" type="presParOf" srcId="{93D8D4B3-79BA-4115-8139-B12A152972A7}" destId="{959B2892-FB8E-4E1F-A0FF-2823C9D2EE13}" srcOrd="1" destOrd="0" presId="urn:microsoft.com/office/officeart/2005/8/layout/hierarchy5"/>
    <dgm:cxn modelId="{C4049F83-1A1E-4D78-BB7F-6F17DA2D46C9}" type="presParOf" srcId="{959B2892-FB8E-4E1F-A0FF-2823C9D2EE13}" destId="{7800ADBD-434B-44B9-A3B0-034075EFECAE}" srcOrd="0" destOrd="0" presId="urn:microsoft.com/office/officeart/2005/8/layout/hierarchy5"/>
    <dgm:cxn modelId="{CB3D94F1-CA55-4F57-AC44-258D30AF718D}" type="presParOf" srcId="{7800ADBD-434B-44B9-A3B0-034075EFECAE}" destId="{00B8E515-A513-4AD8-B02E-2B202CDFFCF2}" srcOrd="0" destOrd="0" presId="urn:microsoft.com/office/officeart/2005/8/layout/hierarchy5"/>
    <dgm:cxn modelId="{A74FCF9E-3049-4809-BDB7-9B8EA82408D8}" type="presParOf" srcId="{7800ADBD-434B-44B9-A3B0-034075EFECAE}" destId="{BC8554B4-3896-4ECF-896C-E788E7DC9803}" srcOrd="1" destOrd="0" presId="urn:microsoft.com/office/officeart/2005/8/layout/hierarchy5"/>
    <dgm:cxn modelId="{DBA396C7-79ED-4113-BA79-4C99BE02C71A}" type="presParOf" srcId="{BC8554B4-3896-4ECF-896C-E788E7DC9803}" destId="{8EBECBDC-2476-4EE5-B773-237A2A88AFDD}" srcOrd="0" destOrd="0" presId="urn:microsoft.com/office/officeart/2005/8/layout/hierarchy5"/>
    <dgm:cxn modelId="{7441CC3B-8696-4EB3-A8A8-436B60C459B8}" type="presParOf" srcId="{8EBECBDC-2476-4EE5-B773-237A2A88AFDD}" destId="{DA88ADDF-FFBB-434A-96C0-06FFE4F88A51}" srcOrd="0" destOrd="0" presId="urn:microsoft.com/office/officeart/2005/8/layout/hierarchy5"/>
    <dgm:cxn modelId="{480318F4-3B65-4820-A92B-BA13CE26DB3C}" type="presParOf" srcId="{BC8554B4-3896-4ECF-896C-E788E7DC9803}" destId="{D7CCFAF2-D698-48BC-ADC7-431FFA05241C}" srcOrd="1" destOrd="0" presId="urn:microsoft.com/office/officeart/2005/8/layout/hierarchy5"/>
    <dgm:cxn modelId="{1646B8EE-E5B1-43F3-A0C7-6A19899C35AA}" type="presParOf" srcId="{D7CCFAF2-D698-48BC-ADC7-431FFA05241C}" destId="{D8488E69-F027-449B-AADD-3EEF640EEF96}" srcOrd="0" destOrd="0" presId="urn:microsoft.com/office/officeart/2005/8/layout/hierarchy5"/>
    <dgm:cxn modelId="{4A0A4DA9-47C5-4F74-A49A-38F70EF3FDC5}" type="presParOf" srcId="{D7CCFAF2-D698-48BC-ADC7-431FFA05241C}" destId="{EE073D79-800E-44EB-B83A-81B2040E7C93}" srcOrd="1" destOrd="0" presId="urn:microsoft.com/office/officeart/2005/8/layout/hierarchy5"/>
    <dgm:cxn modelId="{E8F506D2-ECBE-4DE7-B256-6F32DE1C1752}" type="presParOf" srcId="{EE073D79-800E-44EB-B83A-81B2040E7C93}" destId="{EC9938A9-67F9-4073-A392-AF0180DFC9C1}" srcOrd="0" destOrd="0" presId="urn:microsoft.com/office/officeart/2005/8/layout/hierarchy5"/>
    <dgm:cxn modelId="{D3D42C3F-2A8B-4F55-8057-A225EADC968F}" type="presParOf" srcId="{EC9938A9-67F9-4073-A392-AF0180DFC9C1}" destId="{04C57FFF-8216-437C-BDD6-74FABC71252E}" srcOrd="0" destOrd="0" presId="urn:microsoft.com/office/officeart/2005/8/layout/hierarchy5"/>
    <dgm:cxn modelId="{FF6DC6B5-25FC-4C09-B648-F5A7646A7D43}" type="presParOf" srcId="{EE073D79-800E-44EB-B83A-81B2040E7C93}" destId="{633580A1-4B2E-4DC9-B22F-665EBBED7E39}" srcOrd="1" destOrd="0" presId="urn:microsoft.com/office/officeart/2005/8/layout/hierarchy5"/>
    <dgm:cxn modelId="{9B51E9D0-DFC0-4D03-995D-343A81A1D983}" type="presParOf" srcId="{633580A1-4B2E-4DC9-B22F-665EBBED7E39}" destId="{51FF2620-A87C-4216-AFAC-1C93D3A1AB17}" srcOrd="0" destOrd="0" presId="urn:microsoft.com/office/officeart/2005/8/layout/hierarchy5"/>
    <dgm:cxn modelId="{11AFBEC4-34F2-4360-9F45-E5EA432B307E}" type="presParOf" srcId="{633580A1-4B2E-4DC9-B22F-665EBBED7E39}" destId="{09081EDE-5CA7-4B06-827F-7AB023764FC5}" srcOrd="1" destOrd="0" presId="urn:microsoft.com/office/officeart/2005/8/layout/hierarchy5"/>
    <dgm:cxn modelId="{1C33FCDD-AA2A-4F9E-B272-9DB8468BD661}" type="presParOf" srcId="{EE073D79-800E-44EB-B83A-81B2040E7C93}" destId="{25F22941-6639-4E64-AA2C-0392E1AE0CEF}" srcOrd="2" destOrd="0" presId="urn:microsoft.com/office/officeart/2005/8/layout/hierarchy5"/>
    <dgm:cxn modelId="{31E0CA32-CD36-4C91-AB2D-499EAC8243E6}" type="presParOf" srcId="{25F22941-6639-4E64-AA2C-0392E1AE0CEF}" destId="{26CFF5FF-145B-4AF8-8A3E-3C8274C7E89C}" srcOrd="0" destOrd="0" presId="urn:microsoft.com/office/officeart/2005/8/layout/hierarchy5"/>
    <dgm:cxn modelId="{61472E5E-4B35-4499-B120-9C4C4C5C055A}" type="presParOf" srcId="{EE073D79-800E-44EB-B83A-81B2040E7C93}" destId="{C1A5545E-50A4-4C57-B3AA-A42C0261A1C6}" srcOrd="3" destOrd="0" presId="urn:microsoft.com/office/officeart/2005/8/layout/hierarchy5"/>
    <dgm:cxn modelId="{D52925A0-85FB-495F-9667-8E1A39CB1479}" type="presParOf" srcId="{C1A5545E-50A4-4C57-B3AA-A42C0261A1C6}" destId="{B4D68223-B01B-47A6-8F08-9DD5B84CFB5C}" srcOrd="0" destOrd="0" presId="urn:microsoft.com/office/officeart/2005/8/layout/hierarchy5"/>
    <dgm:cxn modelId="{A25D86EF-C09C-49A6-88AB-D783BD7A0FA9}" type="presParOf" srcId="{C1A5545E-50A4-4C57-B3AA-A42C0261A1C6}" destId="{3309B072-574F-4CB1-8891-380C3157CD9D}" srcOrd="1" destOrd="0" presId="urn:microsoft.com/office/officeart/2005/8/layout/hierarchy5"/>
    <dgm:cxn modelId="{3C6EC1D2-5283-44E6-BEA6-E6F9C2B6D9F7}" type="presParOf" srcId="{BC8554B4-3896-4ECF-896C-E788E7DC9803}" destId="{D5C39C6A-BEF1-4D1E-95A1-CF8B5CA0FFD3}" srcOrd="2" destOrd="0" presId="urn:microsoft.com/office/officeart/2005/8/layout/hierarchy5"/>
    <dgm:cxn modelId="{4E8E2A5E-FAE6-46B3-8951-D98DC34E5666}" type="presParOf" srcId="{D5C39C6A-BEF1-4D1E-95A1-CF8B5CA0FFD3}" destId="{CBEC573A-674E-4B21-BCE7-4A353AF2733C}" srcOrd="0" destOrd="0" presId="urn:microsoft.com/office/officeart/2005/8/layout/hierarchy5"/>
    <dgm:cxn modelId="{627522DF-90D1-4B14-A789-B5C5D90BD06A}" type="presParOf" srcId="{BC8554B4-3896-4ECF-896C-E788E7DC9803}" destId="{B35774E3-BA8B-4510-AE4A-141AFA5EF34E}" srcOrd="3" destOrd="0" presId="urn:microsoft.com/office/officeart/2005/8/layout/hierarchy5"/>
    <dgm:cxn modelId="{C209063E-8A0C-4B8E-95D8-032684D95CDF}" type="presParOf" srcId="{B35774E3-BA8B-4510-AE4A-141AFA5EF34E}" destId="{C1CBAC82-C784-4EAC-A414-8299C20BB518}" srcOrd="0" destOrd="0" presId="urn:microsoft.com/office/officeart/2005/8/layout/hierarchy5"/>
    <dgm:cxn modelId="{DD156B71-FE7B-40E3-81D3-F2FD77F904CE}" type="presParOf" srcId="{B35774E3-BA8B-4510-AE4A-141AFA5EF34E}" destId="{6F1F954A-F51B-4B5B-840A-D5B998B9B033}" srcOrd="1" destOrd="0" presId="urn:microsoft.com/office/officeart/2005/8/layout/hierarchy5"/>
    <dgm:cxn modelId="{FF7AD3D3-A1D6-4A1A-916D-75C39F6D5D6F}" type="presParOf" srcId="{6F1F954A-F51B-4B5B-840A-D5B998B9B033}" destId="{56BE0F6D-6D5F-47E4-898F-D230A43442D7}" srcOrd="0" destOrd="0" presId="urn:microsoft.com/office/officeart/2005/8/layout/hierarchy5"/>
    <dgm:cxn modelId="{DB9DCFA6-890F-467C-9CAD-08F4C8F315EC}" type="presParOf" srcId="{56BE0F6D-6D5F-47E4-898F-D230A43442D7}" destId="{5F7E55F3-4698-4375-A805-527478D780EA}" srcOrd="0" destOrd="0" presId="urn:microsoft.com/office/officeart/2005/8/layout/hierarchy5"/>
    <dgm:cxn modelId="{6A74BB88-4089-400D-A298-797D558BBC44}" type="presParOf" srcId="{6F1F954A-F51B-4B5B-840A-D5B998B9B033}" destId="{0DAE412A-92DC-4475-9F4A-07B655F04201}" srcOrd="1" destOrd="0" presId="urn:microsoft.com/office/officeart/2005/8/layout/hierarchy5"/>
    <dgm:cxn modelId="{804E98FE-84D9-4817-85E8-DF6881F0E298}" type="presParOf" srcId="{0DAE412A-92DC-4475-9F4A-07B655F04201}" destId="{DABB8104-544F-4E37-9EF0-CD500E980F58}" srcOrd="0" destOrd="0" presId="urn:microsoft.com/office/officeart/2005/8/layout/hierarchy5"/>
    <dgm:cxn modelId="{88BC77A6-0816-4D83-8EA7-E3DB6B86493A}" type="presParOf" srcId="{0DAE412A-92DC-4475-9F4A-07B655F04201}" destId="{20DB26E4-28E8-4275-AE11-C2337FD35DD7}" srcOrd="1" destOrd="0" presId="urn:microsoft.com/office/officeart/2005/8/layout/hierarchy5"/>
    <dgm:cxn modelId="{261C4768-9FDC-46B1-BE74-3087DA55264C}" type="presParOf" srcId="{BD6CCFC5-9E58-40CC-BF34-933F68E94D22}" destId="{88CCB0C8-CC0A-4A22-BBE8-A5109E261AD1}" srcOrd="1" destOrd="0" presId="urn:microsoft.com/office/officeart/2005/8/layout/hierarchy5"/>
    <dgm:cxn modelId="{4D4F10CB-6AEE-4C63-B3A6-E80D713F3E9B}" type="presParOf" srcId="{88CCB0C8-CC0A-4A22-BBE8-A5109E261AD1}" destId="{4963E0F3-9B1E-4368-ADE9-47D0FD98637E}" srcOrd="0" destOrd="0" presId="urn:microsoft.com/office/officeart/2005/8/layout/hierarchy5"/>
    <dgm:cxn modelId="{3FD76DEA-3491-4F71-AF38-0D9C60C6683D}" type="presParOf" srcId="{4963E0F3-9B1E-4368-ADE9-47D0FD98637E}" destId="{3CC2E9D8-A290-49C4-B5F8-A703B2061720}" srcOrd="0" destOrd="0" presId="urn:microsoft.com/office/officeart/2005/8/layout/hierarchy5"/>
    <dgm:cxn modelId="{4D8D1843-1BAE-4DFE-AEB0-DD22668F488B}" type="presParOf" srcId="{4963E0F3-9B1E-4368-ADE9-47D0FD98637E}" destId="{E50843F3-8FA9-4D15-8721-81F2D1EDC67E}" srcOrd="1" destOrd="0" presId="urn:microsoft.com/office/officeart/2005/8/layout/hierarchy5"/>
    <dgm:cxn modelId="{966408B0-92BA-48EF-9324-BEB4B274F593}" type="presParOf" srcId="{88CCB0C8-CC0A-4A22-BBE8-A5109E261AD1}" destId="{A16F540E-AEA7-4965-8D41-69BB3421464C}" srcOrd="1" destOrd="0" presId="urn:microsoft.com/office/officeart/2005/8/layout/hierarchy5"/>
    <dgm:cxn modelId="{BB21B08D-A0BE-4AD4-BF9B-A55C5B9FBEAA}" type="presParOf" srcId="{A16F540E-AEA7-4965-8D41-69BB3421464C}" destId="{DA2D1174-A0D7-4568-90CF-1A4114DE1037}" srcOrd="0" destOrd="0" presId="urn:microsoft.com/office/officeart/2005/8/layout/hierarchy5"/>
    <dgm:cxn modelId="{D6474E69-3315-4E69-BC78-83FDE315F5B9}" type="presParOf" srcId="{88CCB0C8-CC0A-4A22-BBE8-A5109E261AD1}" destId="{411C0C02-8FDA-4BE6-A0C9-D98AE1AAFCCF}" srcOrd="2" destOrd="0" presId="urn:microsoft.com/office/officeart/2005/8/layout/hierarchy5"/>
    <dgm:cxn modelId="{38B7B9A4-D21E-4A63-8048-114595535C66}" type="presParOf" srcId="{411C0C02-8FDA-4BE6-A0C9-D98AE1AAFCCF}" destId="{58B69329-C6EB-418C-BF86-5A5A207A55FB}" srcOrd="0" destOrd="0" presId="urn:microsoft.com/office/officeart/2005/8/layout/hierarchy5"/>
    <dgm:cxn modelId="{71423741-D1D9-4EBF-9FCF-023F8BBAF857}" type="presParOf" srcId="{411C0C02-8FDA-4BE6-A0C9-D98AE1AAFCCF}" destId="{A05049E9-C324-4488-8B8A-99BC5EA40E7D}" srcOrd="1" destOrd="0" presId="urn:microsoft.com/office/officeart/2005/8/layout/hierarchy5"/>
    <dgm:cxn modelId="{CD9DD42B-F757-43AF-BF2D-4B1893BB6A44}" type="presParOf" srcId="{88CCB0C8-CC0A-4A22-BBE8-A5109E261AD1}" destId="{47875ABB-4672-4F68-BFAC-7EAABA643079}" srcOrd="3" destOrd="0" presId="urn:microsoft.com/office/officeart/2005/8/layout/hierarchy5"/>
    <dgm:cxn modelId="{D61A4743-7966-493D-81C9-EA8448E28DA3}" type="presParOf" srcId="{47875ABB-4672-4F68-BFAC-7EAABA643079}" destId="{E4F3C07E-053D-4DB7-B325-C600EA1F7C3C}" srcOrd="0" destOrd="0" presId="urn:microsoft.com/office/officeart/2005/8/layout/hierarchy5"/>
    <dgm:cxn modelId="{CFA13248-3E76-4738-BE3F-2ABEA1266F16}" type="presParOf" srcId="{88CCB0C8-CC0A-4A22-BBE8-A5109E261AD1}" destId="{DCA5EA71-73C6-4E40-95D9-E5981B2B8CC3}" srcOrd="4" destOrd="0" presId="urn:microsoft.com/office/officeart/2005/8/layout/hierarchy5"/>
    <dgm:cxn modelId="{5B3CB87F-EBBC-4B7A-BC06-9EB30DEAE749}" type="presParOf" srcId="{DCA5EA71-73C6-4E40-95D9-E5981B2B8CC3}" destId="{A6D95E27-52A4-42B9-8301-D21CAB0F8B8F}" srcOrd="0" destOrd="0" presId="urn:microsoft.com/office/officeart/2005/8/layout/hierarchy5"/>
    <dgm:cxn modelId="{A442F054-9CDD-4B63-97D2-CDCF739D6012}" type="presParOf" srcId="{DCA5EA71-73C6-4E40-95D9-E5981B2B8CC3}" destId="{617D9972-F2B6-4A19-B7A2-393BD46549F0}"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AC612D-4939-4FF7-AE5D-3D480260AFFA}"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4B94E000-5F31-426A-9422-3C617E5BF1A1}">
      <dgm:prSet phldrT="[Text]"/>
      <dgm:spPr/>
      <dgm:t>
        <a:bodyPr/>
        <a:lstStyle/>
        <a:p>
          <a:r>
            <a:rPr lang="en-US"/>
            <a:t>Relayed Messaging</a:t>
          </a:r>
        </a:p>
      </dgm:t>
    </dgm:pt>
    <dgm:pt modelId="{7E582461-5F29-4E72-8D0C-E3D0DB40A2E1}" type="parTrans" cxnId="{7C4E19F9-1C9F-4904-90B3-B0B0FB38A0D6}">
      <dgm:prSet/>
      <dgm:spPr/>
      <dgm:t>
        <a:bodyPr/>
        <a:lstStyle/>
        <a:p>
          <a:endParaRPr lang="en-US"/>
        </a:p>
      </dgm:t>
    </dgm:pt>
    <dgm:pt modelId="{318FCB62-A36E-487B-8810-13E2E558F8CA}" type="sibTrans" cxnId="{7C4E19F9-1C9F-4904-90B3-B0B0FB38A0D6}">
      <dgm:prSet/>
      <dgm:spPr/>
      <dgm:t>
        <a:bodyPr/>
        <a:lstStyle/>
        <a:p>
          <a:endParaRPr lang="en-US"/>
        </a:p>
      </dgm:t>
    </dgm:pt>
    <dgm:pt modelId="{2D24167C-E1EA-4B94-80CB-169020891C34}">
      <dgm:prSet phldrT="[Text]"/>
      <dgm:spPr/>
      <dgm:t>
        <a:bodyPr/>
        <a:lstStyle/>
        <a:p>
          <a:r>
            <a:rPr lang="en-US"/>
            <a:t>Publish-Subscribe Topics</a:t>
          </a:r>
        </a:p>
      </dgm:t>
    </dgm:pt>
    <dgm:pt modelId="{CE9A20A6-B8DA-4D56-8A1C-EF9F13494F56}" type="parTrans" cxnId="{C64A640E-D98B-4098-B3ED-C5F2B3003A3C}">
      <dgm:prSet/>
      <dgm:spPr/>
      <dgm:t>
        <a:bodyPr/>
        <a:lstStyle/>
        <a:p>
          <a:endParaRPr lang="en-US"/>
        </a:p>
      </dgm:t>
    </dgm:pt>
    <dgm:pt modelId="{6452A606-9C6A-49E1-A458-97FFBB4C9AD6}" type="sibTrans" cxnId="{C64A640E-D98B-4098-B3ED-C5F2B3003A3C}">
      <dgm:prSet/>
      <dgm:spPr/>
      <dgm:t>
        <a:bodyPr/>
        <a:lstStyle/>
        <a:p>
          <a:endParaRPr lang="en-US"/>
        </a:p>
      </dgm:t>
    </dgm:pt>
    <dgm:pt modelId="{C8D621EF-5907-4C56-957B-7F3D226C6950}">
      <dgm:prSet phldrT="[Text]"/>
      <dgm:spPr/>
      <dgm:t>
        <a:bodyPr/>
        <a:lstStyle/>
        <a:p>
          <a:r>
            <a:rPr lang="en-US"/>
            <a:t>Queues</a:t>
          </a:r>
        </a:p>
      </dgm:t>
    </dgm:pt>
    <dgm:pt modelId="{02C3A970-C4C4-41DA-A254-8B931CBEDF93}" type="parTrans" cxnId="{286E1101-2565-42AF-90FB-B8FBF2748DF1}">
      <dgm:prSet/>
      <dgm:spPr/>
      <dgm:t>
        <a:bodyPr/>
        <a:lstStyle/>
        <a:p>
          <a:endParaRPr lang="en-US"/>
        </a:p>
      </dgm:t>
    </dgm:pt>
    <dgm:pt modelId="{C0FBAE73-D1C3-4BA9-B55C-5C70409EA572}" type="sibTrans" cxnId="{286E1101-2565-42AF-90FB-B8FBF2748DF1}">
      <dgm:prSet/>
      <dgm:spPr/>
      <dgm:t>
        <a:bodyPr/>
        <a:lstStyle/>
        <a:p>
          <a:endParaRPr lang="en-US"/>
        </a:p>
      </dgm:t>
    </dgm:pt>
    <dgm:pt modelId="{C1C5C684-2FD3-4C77-9F6D-50A13E96E01C}">
      <dgm:prSet phldrT="[Text]"/>
      <dgm:spPr/>
      <dgm:t>
        <a:bodyPr/>
        <a:lstStyle/>
        <a:p>
          <a:r>
            <a:rPr lang="en-US"/>
            <a:t>Notification Hubs</a:t>
          </a:r>
        </a:p>
      </dgm:t>
    </dgm:pt>
    <dgm:pt modelId="{8C2455BE-CAB1-4EF0-B3E9-CEA0060EEF9D}" type="parTrans" cxnId="{7AF620B4-4C3D-4486-9981-ECA218C71AF5}">
      <dgm:prSet/>
      <dgm:spPr/>
      <dgm:t>
        <a:bodyPr/>
        <a:lstStyle/>
        <a:p>
          <a:endParaRPr lang="en-US"/>
        </a:p>
      </dgm:t>
    </dgm:pt>
    <dgm:pt modelId="{0B4FB983-CC16-4C7C-9DAE-BB8D0A850022}" type="sibTrans" cxnId="{7AF620B4-4C3D-4486-9981-ECA218C71AF5}">
      <dgm:prSet/>
      <dgm:spPr/>
      <dgm:t>
        <a:bodyPr/>
        <a:lstStyle/>
        <a:p>
          <a:endParaRPr lang="en-US"/>
        </a:p>
      </dgm:t>
    </dgm:pt>
    <dgm:pt modelId="{6491B9BA-3038-4DCD-ADA6-E53864FB0FB1}" type="pres">
      <dgm:prSet presAssocID="{53AC612D-4939-4FF7-AE5D-3D480260AFFA}" presName="diagram" presStyleCnt="0">
        <dgm:presLayoutVars>
          <dgm:dir/>
          <dgm:resizeHandles val="exact"/>
        </dgm:presLayoutVars>
      </dgm:prSet>
      <dgm:spPr/>
    </dgm:pt>
    <dgm:pt modelId="{4964150D-6F5A-470E-A728-1CE9CA025AC0}" type="pres">
      <dgm:prSet presAssocID="{4B94E000-5F31-426A-9422-3C617E5BF1A1}" presName="node" presStyleLbl="node1" presStyleIdx="0" presStyleCnt="4">
        <dgm:presLayoutVars>
          <dgm:bulletEnabled val="1"/>
        </dgm:presLayoutVars>
      </dgm:prSet>
      <dgm:spPr/>
    </dgm:pt>
    <dgm:pt modelId="{A43A92EE-5DF5-4658-80BF-CE0DDA16E6C4}" type="pres">
      <dgm:prSet presAssocID="{318FCB62-A36E-487B-8810-13E2E558F8CA}" presName="sibTrans" presStyleCnt="0"/>
      <dgm:spPr/>
    </dgm:pt>
    <dgm:pt modelId="{E6C3DCFD-8E4F-4A0A-A8CD-B3E12327B7A1}" type="pres">
      <dgm:prSet presAssocID="{2D24167C-E1EA-4B94-80CB-169020891C34}" presName="node" presStyleLbl="node1" presStyleIdx="1" presStyleCnt="4">
        <dgm:presLayoutVars>
          <dgm:bulletEnabled val="1"/>
        </dgm:presLayoutVars>
      </dgm:prSet>
      <dgm:spPr/>
    </dgm:pt>
    <dgm:pt modelId="{97415F5F-D0BC-407A-AF4A-58948BD7D571}" type="pres">
      <dgm:prSet presAssocID="{6452A606-9C6A-49E1-A458-97FFBB4C9AD6}" presName="sibTrans" presStyleCnt="0"/>
      <dgm:spPr/>
    </dgm:pt>
    <dgm:pt modelId="{0556A2C2-EECF-45BC-802E-1FC1478C0E23}" type="pres">
      <dgm:prSet presAssocID="{C8D621EF-5907-4C56-957B-7F3D226C6950}" presName="node" presStyleLbl="node1" presStyleIdx="2" presStyleCnt="4">
        <dgm:presLayoutVars>
          <dgm:bulletEnabled val="1"/>
        </dgm:presLayoutVars>
      </dgm:prSet>
      <dgm:spPr/>
    </dgm:pt>
    <dgm:pt modelId="{7375A177-F0B0-4005-B708-BAB3156D829B}" type="pres">
      <dgm:prSet presAssocID="{C0FBAE73-D1C3-4BA9-B55C-5C70409EA572}" presName="sibTrans" presStyleCnt="0"/>
      <dgm:spPr/>
    </dgm:pt>
    <dgm:pt modelId="{96624EE0-95D4-4ECD-BD77-011D08C9953B}" type="pres">
      <dgm:prSet presAssocID="{C1C5C684-2FD3-4C77-9F6D-50A13E96E01C}" presName="node" presStyleLbl="node1" presStyleIdx="3" presStyleCnt="4">
        <dgm:presLayoutVars>
          <dgm:bulletEnabled val="1"/>
        </dgm:presLayoutVars>
      </dgm:prSet>
      <dgm:spPr/>
    </dgm:pt>
  </dgm:ptLst>
  <dgm:cxnLst>
    <dgm:cxn modelId="{286E1101-2565-42AF-90FB-B8FBF2748DF1}" srcId="{53AC612D-4939-4FF7-AE5D-3D480260AFFA}" destId="{C8D621EF-5907-4C56-957B-7F3D226C6950}" srcOrd="2" destOrd="0" parTransId="{02C3A970-C4C4-41DA-A254-8B931CBEDF93}" sibTransId="{C0FBAE73-D1C3-4BA9-B55C-5C70409EA572}"/>
    <dgm:cxn modelId="{C64A640E-D98B-4098-B3ED-C5F2B3003A3C}" srcId="{53AC612D-4939-4FF7-AE5D-3D480260AFFA}" destId="{2D24167C-E1EA-4B94-80CB-169020891C34}" srcOrd="1" destOrd="0" parTransId="{CE9A20A6-B8DA-4D56-8A1C-EF9F13494F56}" sibTransId="{6452A606-9C6A-49E1-A458-97FFBB4C9AD6}"/>
    <dgm:cxn modelId="{55749414-4A68-4BE0-B103-B1C708D89B4F}" type="presOf" srcId="{C1C5C684-2FD3-4C77-9F6D-50A13E96E01C}" destId="{96624EE0-95D4-4ECD-BD77-011D08C9953B}" srcOrd="0" destOrd="0" presId="urn:microsoft.com/office/officeart/2005/8/layout/default"/>
    <dgm:cxn modelId="{7FE13218-D71B-4D9A-B4E6-210FE2935BF7}" type="presOf" srcId="{2D24167C-E1EA-4B94-80CB-169020891C34}" destId="{E6C3DCFD-8E4F-4A0A-A8CD-B3E12327B7A1}" srcOrd="0" destOrd="0" presId="urn:microsoft.com/office/officeart/2005/8/layout/default"/>
    <dgm:cxn modelId="{69793E1C-89DA-4352-9336-1AE7A34A2F58}" type="presOf" srcId="{4B94E000-5F31-426A-9422-3C617E5BF1A1}" destId="{4964150D-6F5A-470E-A728-1CE9CA025AC0}" srcOrd="0" destOrd="0" presId="urn:microsoft.com/office/officeart/2005/8/layout/default"/>
    <dgm:cxn modelId="{07FD3C63-E779-4D55-934B-110D9E42C78C}" type="presOf" srcId="{C8D621EF-5907-4C56-957B-7F3D226C6950}" destId="{0556A2C2-EECF-45BC-802E-1FC1478C0E23}" srcOrd="0" destOrd="0" presId="urn:microsoft.com/office/officeart/2005/8/layout/default"/>
    <dgm:cxn modelId="{1F613F50-95D9-4B81-A8C4-B56C6F477128}" type="presOf" srcId="{53AC612D-4939-4FF7-AE5D-3D480260AFFA}" destId="{6491B9BA-3038-4DCD-ADA6-E53864FB0FB1}" srcOrd="0" destOrd="0" presId="urn:microsoft.com/office/officeart/2005/8/layout/default"/>
    <dgm:cxn modelId="{7AF620B4-4C3D-4486-9981-ECA218C71AF5}" srcId="{53AC612D-4939-4FF7-AE5D-3D480260AFFA}" destId="{C1C5C684-2FD3-4C77-9F6D-50A13E96E01C}" srcOrd="3" destOrd="0" parTransId="{8C2455BE-CAB1-4EF0-B3E9-CEA0060EEF9D}" sibTransId="{0B4FB983-CC16-4C7C-9DAE-BB8D0A850022}"/>
    <dgm:cxn modelId="{7C4E19F9-1C9F-4904-90B3-B0B0FB38A0D6}" srcId="{53AC612D-4939-4FF7-AE5D-3D480260AFFA}" destId="{4B94E000-5F31-426A-9422-3C617E5BF1A1}" srcOrd="0" destOrd="0" parTransId="{7E582461-5F29-4E72-8D0C-E3D0DB40A2E1}" sibTransId="{318FCB62-A36E-487B-8810-13E2E558F8CA}"/>
    <dgm:cxn modelId="{CFF2760B-1514-4A9C-B31C-6372D48A5A81}" type="presParOf" srcId="{6491B9BA-3038-4DCD-ADA6-E53864FB0FB1}" destId="{4964150D-6F5A-470E-A728-1CE9CA025AC0}" srcOrd="0" destOrd="0" presId="urn:microsoft.com/office/officeart/2005/8/layout/default"/>
    <dgm:cxn modelId="{5458496C-F1AC-4FF0-8804-D57A09D3F590}" type="presParOf" srcId="{6491B9BA-3038-4DCD-ADA6-E53864FB0FB1}" destId="{A43A92EE-5DF5-4658-80BF-CE0DDA16E6C4}" srcOrd="1" destOrd="0" presId="urn:microsoft.com/office/officeart/2005/8/layout/default"/>
    <dgm:cxn modelId="{4586CA8A-32E0-45C3-A20B-4F8E3881A4D8}" type="presParOf" srcId="{6491B9BA-3038-4DCD-ADA6-E53864FB0FB1}" destId="{E6C3DCFD-8E4F-4A0A-A8CD-B3E12327B7A1}" srcOrd="2" destOrd="0" presId="urn:microsoft.com/office/officeart/2005/8/layout/default"/>
    <dgm:cxn modelId="{6709B77B-A097-4868-B1B5-43F3BE002B3B}" type="presParOf" srcId="{6491B9BA-3038-4DCD-ADA6-E53864FB0FB1}" destId="{97415F5F-D0BC-407A-AF4A-58948BD7D571}" srcOrd="3" destOrd="0" presId="urn:microsoft.com/office/officeart/2005/8/layout/default"/>
    <dgm:cxn modelId="{BB128F63-F062-4ADA-94C4-EDDDDE66BF21}" type="presParOf" srcId="{6491B9BA-3038-4DCD-ADA6-E53864FB0FB1}" destId="{0556A2C2-EECF-45BC-802E-1FC1478C0E23}" srcOrd="4" destOrd="0" presId="urn:microsoft.com/office/officeart/2005/8/layout/default"/>
    <dgm:cxn modelId="{57271CED-86CA-4FB8-885F-C007A1105FAA}" type="presParOf" srcId="{6491B9BA-3038-4DCD-ADA6-E53864FB0FB1}" destId="{7375A177-F0B0-4005-B708-BAB3156D829B}" srcOrd="5" destOrd="0" presId="urn:microsoft.com/office/officeart/2005/8/layout/default"/>
    <dgm:cxn modelId="{4CE39870-4DBF-41D0-BD23-A117C51DF24F}" type="presParOf" srcId="{6491B9BA-3038-4DCD-ADA6-E53864FB0FB1}" destId="{96624EE0-95D4-4ECD-BD77-011D08C9953B}"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661D7A-EA62-4894-8960-3853C6ACE9E5}" type="doc">
      <dgm:prSet loTypeId="urn:microsoft.com/office/officeart/2005/8/layout/hierarchy5" loCatId="hierarchy" qsTypeId="urn:microsoft.com/office/officeart/2005/8/quickstyle/simple1" qsCatId="simple" csTypeId="urn:microsoft.com/office/officeart/2005/8/colors/accent2_1" csCatId="accent2" phldr="1"/>
      <dgm:spPr/>
      <dgm:t>
        <a:bodyPr/>
        <a:lstStyle/>
        <a:p>
          <a:endParaRPr lang="en-US"/>
        </a:p>
      </dgm:t>
    </dgm:pt>
    <dgm:pt modelId="{2B4492D7-1BA6-4CBA-87B1-E18CD304225C}">
      <dgm:prSet phldrT="[Text]"/>
      <dgm:spPr/>
      <dgm:t>
        <a:bodyPr/>
        <a:lstStyle/>
        <a:p>
          <a:r>
            <a:rPr lang="en-US"/>
            <a:t>Service Or Application</a:t>
          </a:r>
        </a:p>
      </dgm:t>
    </dgm:pt>
    <dgm:pt modelId="{DDF1D22D-9594-40DF-B5A1-95368F11A154}" type="parTrans" cxnId="{347982E5-FDD1-4514-BDCC-B91AD01E864E}">
      <dgm:prSet/>
      <dgm:spPr/>
      <dgm:t>
        <a:bodyPr/>
        <a:lstStyle/>
        <a:p>
          <a:endParaRPr lang="en-US"/>
        </a:p>
      </dgm:t>
    </dgm:pt>
    <dgm:pt modelId="{A2BA29E1-B2B4-4FA4-9F61-1A3826DD8B68}" type="sibTrans" cxnId="{347982E5-FDD1-4514-BDCC-B91AD01E864E}">
      <dgm:prSet/>
      <dgm:spPr/>
      <dgm:t>
        <a:bodyPr/>
        <a:lstStyle/>
        <a:p>
          <a:endParaRPr lang="en-US"/>
        </a:p>
      </dgm:t>
    </dgm:pt>
    <dgm:pt modelId="{485D74BA-7E98-46FB-A771-FD84E6BCB260}">
      <dgm:prSet phldrT="[Text]"/>
      <dgm:spPr/>
      <dgm:t>
        <a:bodyPr/>
        <a:lstStyle/>
        <a:p>
          <a:r>
            <a:rPr lang="en-US"/>
            <a:t>Queue</a:t>
          </a:r>
        </a:p>
      </dgm:t>
    </dgm:pt>
    <dgm:pt modelId="{A30B4B9B-432F-4205-816D-38277349CA69}" type="parTrans" cxnId="{F5510299-2580-492C-A18B-F08F5C7CB4E9}">
      <dgm:prSet/>
      <dgm:spPr/>
      <dgm:t>
        <a:bodyPr/>
        <a:lstStyle/>
        <a:p>
          <a:endParaRPr lang="en-US"/>
        </a:p>
      </dgm:t>
    </dgm:pt>
    <dgm:pt modelId="{F97B14C1-19E8-4B88-B9D1-E2A9656E4FAF}" type="sibTrans" cxnId="{F5510299-2580-492C-A18B-F08F5C7CB4E9}">
      <dgm:prSet/>
      <dgm:spPr/>
      <dgm:t>
        <a:bodyPr/>
        <a:lstStyle/>
        <a:p>
          <a:endParaRPr lang="en-US"/>
        </a:p>
      </dgm:t>
    </dgm:pt>
    <dgm:pt modelId="{7A432A80-22BC-41C2-BB75-6B018D761D56}">
      <dgm:prSet phldrT="[Text]"/>
      <dgm:spPr/>
      <dgm:t>
        <a:bodyPr/>
        <a:lstStyle/>
        <a:p>
          <a:r>
            <a:rPr lang="en-US"/>
            <a:t>Web App</a:t>
          </a:r>
        </a:p>
      </dgm:t>
    </dgm:pt>
    <dgm:pt modelId="{FDC82DDB-EB10-4DA9-A1CB-31C8CCF58BC7}" type="parTrans" cxnId="{6F98AB4D-C0A2-4F80-A072-E65C7DF94175}">
      <dgm:prSet/>
      <dgm:spPr/>
      <dgm:t>
        <a:bodyPr/>
        <a:lstStyle/>
        <a:p>
          <a:endParaRPr lang="en-US"/>
        </a:p>
      </dgm:t>
    </dgm:pt>
    <dgm:pt modelId="{B1111EB9-2801-45F0-9ED2-7B748D020D50}" type="sibTrans" cxnId="{6F98AB4D-C0A2-4F80-A072-E65C7DF94175}">
      <dgm:prSet/>
      <dgm:spPr/>
      <dgm:t>
        <a:bodyPr/>
        <a:lstStyle/>
        <a:p>
          <a:endParaRPr lang="en-US"/>
        </a:p>
      </dgm:t>
    </dgm:pt>
    <dgm:pt modelId="{80E0CDAA-0136-4C85-A1E3-90EEE787B671}">
      <dgm:prSet phldrT="[Text]"/>
      <dgm:spPr/>
      <dgm:t>
        <a:bodyPr/>
        <a:lstStyle/>
        <a:p>
          <a:r>
            <a:rPr lang="en-US"/>
            <a:t>Mobile App</a:t>
          </a:r>
        </a:p>
      </dgm:t>
    </dgm:pt>
    <dgm:pt modelId="{8B053610-C68F-4229-ADC7-EF40C565A481}" type="parTrans" cxnId="{54888CE2-0C7F-4333-B569-E46868318C2E}">
      <dgm:prSet/>
      <dgm:spPr/>
      <dgm:t>
        <a:bodyPr/>
        <a:lstStyle/>
        <a:p>
          <a:endParaRPr lang="en-US"/>
        </a:p>
      </dgm:t>
    </dgm:pt>
    <dgm:pt modelId="{E531E3B1-A3E6-40BC-811A-625F836C89D7}" type="sibTrans" cxnId="{54888CE2-0C7F-4333-B569-E46868318C2E}">
      <dgm:prSet/>
      <dgm:spPr/>
      <dgm:t>
        <a:bodyPr/>
        <a:lstStyle/>
        <a:p>
          <a:endParaRPr lang="en-US"/>
        </a:p>
      </dgm:t>
    </dgm:pt>
    <dgm:pt modelId="{106493A6-F426-4FDE-8630-FD52E55833BE}">
      <dgm:prSet phldrT="[Text]"/>
      <dgm:spPr/>
      <dgm:t>
        <a:bodyPr/>
        <a:lstStyle/>
        <a:p>
          <a:r>
            <a:rPr lang="en-US"/>
            <a:t>Service</a:t>
          </a:r>
        </a:p>
      </dgm:t>
    </dgm:pt>
    <dgm:pt modelId="{E05D199F-0E0C-4398-BF8A-376F9F8DAE56}" type="parTrans" cxnId="{4F87FB3A-AEBB-4EDA-920A-BBFD83D24ADB}">
      <dgm:prSet/>
      <dgm:spPr/>
      <dgm:t>
        <a:bodyPr/>
        <a:lstStyle/>
        <a:p>
          <a:endParaRPr lang="en-US"/>
        </a:p>
      </dgm:t>
    </dgm:pt>
    <dgm:pt modelId="{2F086A5B-1EF1-42D6-A86D-A50DF86C4035}" type="sibTrans" cxnId="{4F87FB3A-AEBB-4EDA-920A-BBFD83D24ADB}">
      <dgm:prSet/>
      <dgm:spPr/>
      <dgm:t>
        <a:bodyPr/>
        <a:lstStyle/>
        <a:p>
          <a:endParaRPr lang="en-US"/>
        </a:p>
      </dgm:t>
    </dgm:pt>
    <dgm:pt modelId="{14B7B8CB-EEAC-458A-A0E4-66C1BB958318}">
      <dgm:prSet phldrT="[Text]"/>
      <dgm:spPr/>
      <dgm:t>
        <a:bodyPr/>
        <a:lstStyle/>
        <a:p>
          <a:r>
            <a:rPr lang="en-US"/>
            <a:t>Message Receiver</a:t>
          </a:r>
        </a:p>
      </dgm:t>
    </dgm:pt>
    <dgm:pt modelId="{C1A14DF4-C87F-40A6-A5CE-088A54E60523}" type="parTrans" cxnId="{36D75CA4-DE21-4133-AD8C-B4B00FCBA879}">
      <dgm:prSet/>
      <dgm:spPr/>
      <dgm:t>
        <a:bodyPr/>
        <a:lstStyle/>
        <a:p>
          <a:endParaRPr lang="en-US"/>
        </a:p>
      </dgm:t>
    </dgm:pt>
    <dgm:pt modelId="{B54BEC1F-F69C-4DE6-B695-48045163F685}" type="sibTrans" cxnId="{36D75CA4-DE21-4133-AD8C-B4B00FCBA879}">
      <dgm:prSet/>
      <dgm:spPr/>
      <dgm:t>
        <a:bodyPr/>
        <a:lstStyle/>
        <a:p>
          <a:endParaRPr lang="en-US"/>
        </a:p>
      </dgm:t>
    </dgm:pt>
    <dgm:pt modelId="{9000C25E-99F6-482E-8111-F88D525E33A0}">
      <dgm:prSet phldrT="[Text]"/>
      <dgm:spPr/>
      <dgm:t>
        <a:bodyPr/>
        <a:lstStyle/>
        <a:p>
          <a:r>
            <a:rPr lang="en-US"/>
            <a:t>Service Bus Namespace</a:t>
          </a:r>
        </a:p>
      </dgm:t>
    </dgm:pt>
    <dgm:pt modelId="{3CC19386-8959-45C1-B12D-01A46BF81142}" type="parTrans" cxnId="{B805D40E-ED92-4921-A468-5DECC219445C}">
      <dgm:prSet/>
      <dgm:spPr/>
      <dgm:t>
        <a:bodyPr/>
        <a:lstStyle/>
        <a:p>
          <a:endParaRPr lang="en-US"/>
        </a:p>
      </dgm:t>
    </dgm:pt>
    <dgm:pt modelId="{E89CAFD9-8E80-4A43-963D-648FBC3377E0}" type="sibTrans" cxnId="{B805D40E-ED92-4921-A468-5DECC219445C}">
      <dgm:prSet/>
      <dgm:spPr/>
      <dgm:t>
        <a:bodyPr/>
        <a:lstStyle/>
        <a:p>
          <a:endParaRPr lang="en-US"/>
        </a:p>
      </dgm:t>
    </dgm:pt>
    <dgm:pt modelId="{C816DCCD-EA1E-4B71-8B5F-708F7CC6F6B4}">
      <dgm:prSet phldrT="[Text]"/>
      <dgm:spPr/>
      <dgm:t>
        <a:bodyPr/>
        <a:lstStyle/>
        <a:p>
          <a:r>
            <a:rPr lang="en-US"/>
            <a:t>Message Sender</a:t>
          </a:r>
        </a:p>
      </dgm:t>
    </dgm:pt>
    <dgm:pt modelId="{68165755-1187-406D-B2D5-FEA4322EC8AC}" type="parTrans" cxnId="{6869719C-9D18-4CC3-9AA1-D5982F31F822}">
      <dgm:prSet/>
      <dgm:spPr/>
      <dgm:t>
        <a:bodyPr/>
        <a:lstStyle/>
        <a:p>
          <a:endParaRPr lang="en-US"/>
        </a:p>
      </dgm:t>
    </dgm:pt>
    <dgm:pt modelId="{5F69259E-3448-4D4D-AA8D-BF0CCAC9DA85}" type="sibTrans" cxnId="{6869719C-9D18-4CC3-9AA1-D5982F31F822}">
      <dgm:prSet/>
      <dgm:spPr/>
      <dgm:t>
        <a:bodyPr/>
        <a:lstStyle/>
        <a:p>
          <a:endParaRPr lang="en-US"/>
        </a:p>
      </dgm:t>
    </dgm:pt>
    <dgm:pt modelId="{00D7EA8B-B159-4D62-B3CD-47DDEF5AB261}" type="pres">
      <dgm:prSet presAssocID="{6A661D7A-EA62-4894-8960-3853C6ACE9E5}" presName="mainComposite" presStyleCnt="0">
        <dgm:presLayoutVars>
          <dgm:chPref val="1"/>
          <dgm:dir val="rev"/>
          <dgm:animOne val="branch"/>
          <dgm:animLvl val="lvl"/>
          <dgm:resizeHandles val="exact"/>
        </dgm:presLayoutVars>
      </dgm:prSet>
      <dgm:spPr/>
    </dgm:pt>
    <dgm:pt modelId="{07CFA1D7-C496-41AE-9E76-D948A175FEF4}" type="pres">
      <dgm:prSet presAssocID="{6A661D7A-EA62-4894-8960-3853C6ACE9E5}" presName="hierFlow" presStyleCnt="0"/>
      <dgm:spPr/>
    </dgm:pt>
    <dgm:pt modelId="{18B10C48-1621-4EF3-BCF1-63A74A206ED5}" type="pres">
      <dgm:prSet presAssocID="{6A661D7A-EA62-4894-8960-3853C6ACE9E5}" presName="firstBuf" presStyleCnt="0"/>
      <dgm:spPr/>
    </dgm:pt>
    <dgm:pt modelId="{214847C4-B63F-4E09-B06E-7E4B0B1A8288}" type="pres">
      <dgm:prSet presAssocID="{6A661D7A-EA62-4894-8960-3853C6ACE9E5}" presName="hierChild1" presStyleCnt="0">
        <dgm:presLayoutVars>
          <dgm:chPref val="1"/>
          <dgm:animOne val="branch"/>
          <dgm:animLvl val="lvl"/>
        </dgm:presLayoutVars>
      </dgm:prSet>
      <dgm:spPr/>
    </dgm:pt>
    <dgm:pt modelId="{9F1FAD67-7CB5-4F53-8059-77F0388D485A}" type="pres">
      <dgm:prSet presAssocID="{2B4492D7-1BA6-4CBA-87B1-E18CD304225C}" presName="Name17" presStyleCnt="0"/>
      <dgm:spPr/>
    </dgm:pt>
    <dgm:pt modelId="{68101AFE-EF97-4327-842F-EE3636FB0838}" type="pres">
      <dgm:prSet presAssocID="{2B4492D7-1BA6-4CBA-87B1-E18CD304225C}" presName="level1Shape" presStyleLbl="node0" presStyleIdx="0" presStyleCnt="1">
        <dgm:presLayoutVars>
          <dgm:chPref val="3"/>
        </dgm:presLayoutVars>
      </dgm:prSet>
      <dgm:spPr/>
    </dgm:pt>
    <dgm:pt modelId="{5A7C57CA-6BC1-4CFF-8CB2-1AEAB299C9BB}" type="pres">
      <dgm:prSet presAssocID="{2B4492D7-1BA6-4CBA-87B1-E18CD304225C}" presName="hierChild2" presStyleCnt="0"/>
      <dgm:spPr/>
    </dgm:pt>
    <dgm:pt modelId="{42DE79A4-B1FC-47BE-A388-107A77BF7BA2}" type="pres">
      <dgm:prSet presAssocID="{A30B4B9B-432F-4205-816D-38277349CA69}" presName="Name25" presStyleLbl="parChTrans1D2" presStyleIdx="0" presStyleCnt="1"/>
      <dgm:spPr/>
    </dgm:pt>
    <dgm:pt modelId="{07A4B354-605B-487B-B839-B95246813316}" type="pres">
      <dgm:prSet presAssocID="{A30B4B9B-432F-4205-816D-38277349CA69}" presName="connTx" presStyleLbl="parChTrans1D2" presStyleIdx="0" presStyleCnt="1"/>
      <dgm:spPr/>
    </dgm:pt>
    <dgm:pt modelId="{452FA60B-D31F-4935-AA5F-235AB23A36A9}" type="pres">
      <dgm:prSet presAssocID="{485D74BA-7E98-46FB-A771-FD84E6BCB260}" presName="Name30" presStyleCnt="0"/>
      <dgm:spPr/>
    </dgm:pt>
    <dgm:pt modelId="{B72CFA13-E81C-4683-8D32-F639F803EDFD}" type="pres">
      <dgm:prSet presAssocID="{485D74BA-7E98-46FB-A771-FD84E6BCB260}" presName="level2Shape" presStyleLbl="node2" presStyleIdx="0" presStyleCnt="1"/>
      <dgm:spPr/>
    </dgm:pt>
    <dgm:pt modelId="{033B8F87-1F44-4E05-A960-5289E6549BBB}" type="pres">
      <dgm:prSet presAssocID="{485D74BA-7E98-46FB-A771-FD84E6BCB260}" presName="hierChild3" presStyleCnt="0"/>
      <dgm:spPr/>
    </dgm:pt>
    <dgm:pt modelId="{1C293859-A235-49D3-91DF-46E133FE4EFF}" type="pres">
      <dgm:prSet presAssocID="{FDC82DDB-EB10-4DA9-A1CB-31C8CCF58BC7}" presName="Name25" presStyleLbl="parChTrans1D3" presStyleIdx="0" presStyleCnt="3"/>
      <dgm:spPr/>
    </dgm:pt>
    <dgm:pt modelId="{E814B02C-4B79-4E6E-A9E6-BDCFDF2B2D0E}" type="pres">
      <dgm:prSet presAssocID="{FDC82DDB-EB10-4DA9-A1CB-31C8CCF58BC7}" presName="connTx" presStyleLbl="parChTrans1D3" presStyleIdx="0" presStyleCnt="3"/>
      <dgm:spPr/>
    </dgm:pt>
    <dgm:pt modelId="{91057F9D-6F45-43FF-B75F-4C945CC19EE3}" type="pres">
      <dgm:prSet presAssocID="{7A432A80-22BC-41C2-BB75-6B018D761D56}" presName="Name30" presStyleCnt="0"/>
      <dgm:spPr/>
    </dgm:pt>
    <dgm:pt modelId="{0A187271-2FE7-4CB4-B951-B3F97A638BF7}" type="pres">
      <dgm:prSet presAssocID="{7A432A80-22BC-41C2-BB75-6B018D761D56}" presName="level2Shape" presStyleLbl="node3" presStyleIdx="0" presStyleCnt="3"/>
      <dgm:spPr/>
    </dgm:pt>
    <dgm:pt modelId="{00842322-C8E1-407C-B811-1553BA6765A2}" type="pres">
      <dgm:prSet presAssocID="{7A432A80-22BC-41C2-BB75-6B018D761D56}" presName="hierChild3" presStyleCnt="0"/>
      <dgm:spPr/>
    </dgm:pt>
    <dgm:pt modelId="{92653A6E-D9F0-4631-8932-86CD54DBDFB1}" type="pres">
      <dgm:prSet presAssocID="{8B053610-C68F-4229-ADC7-EF40C565A481}" presName="Name25" presStyleLbl="parChTrans1D3" presStyleIdx="1" presStyleCnt="3"/>
      <dgm:spPr/>
    </dgm:pt>
    <dgm:pt modelId="{7AC37947-400B-4827-8189-DEA1CFDF3879}" type="pres">
      <dgm:prSet presAssocID="{8B053610-C68F-4229-ADC7-EF40C565A481}" presName="connTx" presStyleLbl="parChTrans1D3" presStyleIdx="1" presStyleCnt="3"/>
      <dgm:spPr/>
    </dgm:pt>
    <dgm:pt modelId="{2318C04B-AF16-4666-A868-E6FCC8F9DA24}" type="pres">
      <dgm:prSet presAssocID="{80E0CDAA-0136-4C85-A1E3-90EEE787B671}" presName="Name30" presStyleCnt="0"/>
      <dgm:spPr/>
    </dgm:pt>
    <dgm:pt modelId="{323508CF-F909-432E-98A2-DFE14E379E32}" type="pres">
      <dgm:prSet presAssocID="{80E0CDAA-0136-4C85-A1E3-90EEE787B671}" presName="level2Shape" presStyleLbl="node3" presStyleIdx="1" presStyleCnt="3"/>
      <dgm:spPr/>
    </dgm:pt>
    <dgm:pt modelId="{40E1CF91-413E-4275-B103-F59E201760AF}" type="pres">
      <dgm:prSet presAssocID="{80E0CDAA-0136-4C85-A1E3-90EEE787B671}" presName="hierChild3" presStyleCnt="0"/>
      <dgm:spPr/>
    </dgm:pt>
    <dgm:pt modelId="{71B8983B-46FF-481F-99F5-523DAC77969E}" type="pres">
      <dgm:prSet presAssocID="{E05D199F-0E0C-4398-BF8A-376F9F8DAE56}" presName="Name25" presStyleLbl="parChTrans1D3" presStyleIdx="2" presStyleCnt="3"/>
      <dgm:spPr/>
    </dgm:pt>
    <dgm:pt modelId="{D41103F1-5332-49C8-9B00-FA370F8BD200}" type="pres">
      <dgm:prSet presAssocID="{E05D199F-0E0C-4398-BF8A-376F9F8DAE56}" presName="connTx" presStyleLbl="parChTrans1D3" presStyleIdx="2" presStyleCnt="3"/>
      <dgm:spPr/>
    </dgm:pt>
    <dgm:pt modelId="{287921F6-6BE8-45B7-83B2-B90D94AD463A}" type="pres">
      <dgm:prSet presAssocID="{106493A6-F426-4FDE-8630-FD52E55833BE}" presName="Name30" presStyleCnt="0"/>
      <dgm:spPr/>
    </dgm:pt>
    <dgm:pt modelId="{7DD5D666-D9B8-41BE-A084-41A83612CBD9}" type="pres">
      <dgm:prSet presAssocID="{106493A6-F426-4FDE-8630-FD52E55833BE}" presName="level2Shape" presStyleLbl="node3" presStyleIdx="2" presStyleCnt="3"/>
      <dgm:spPr/>
    </dgm:pt>
    <dgm:pt modelId="{C64C2CBC-EE71-4862-A509-ECF6A297B7B3}" type="pres">
      <dgm:prSet presAssocID="{106493A6-F426-4FDE-8630-FD52E55833BE}" presName="hierChild3" presStyleCnt="0"/>
      <dgm:spPr/>
    </dgm:pt>
    <dgm:pt modelId="{DEFCE4E2-63B7-4039-A001-83BB8FCC19E6}" type="pres">
      <dgm:prSet presAssocID="{6A661D7A-EA62-4894-8960-3853C6ACE9E5}" presName="bgShapesFlow" presStyleCnt="0"/>
      <dgm:spPr/>
    </dgm:pt>
    <dgm:pt modelId="{5308710D-509A-492B-873A-AB0D0F48646B}" type="pres">
      <dgm:prSet presAssocID="{14B7B8CB-EEAC-458A-A0E4-66C1BB958318}" presName="rectComp" presStyleCnt="0"/>
      <dgm:spPr/>
    </dgm:pt>
    <dgm:pt modelId="{56EDFB30-49B6-47C9-9AB9-9077C9C949A5}" type="pres">
      <dgm:prSet presAssocID="{14B7B8CB-EEAC-458A-A0E4-66C1BB958318}" presName="bgRect" presStyleLbl="bgShp" presStyleIdx="0" presStyleCnt="3"/>
      <dgm:spPr/>
    </dgm:pt>
    <dgm:pt modelId="{248BA35C-7094-49ED-8A55-802E5C7AE3C3}" type="pres">
      <dgm:prSet presAssocID="{14B7B8CB-EEAC-458A-A0E4-66C1BB958318}" presName="bgRectTx" presStyleLbl="bgShp" presStyleIdx="0" presStyleCnt="3">
        <dgm:presLayoutVars>
          <dgm:bulletEnabled val="1"/>
        </dgm:presLayoutVars>
      </dgm:prSet>
      <dgm:spPr/>
    </dgm:pt>
    <dgm:pt modelId="{F6C16172-D8EC-448C-B336-79782FF41754}" type="pres">
      <dgm:prSet presAssocID="{14B7B8CB-EEAC-458A-A0E4-66C1BB958318}" presName="spComp" presStyleCnt="0"/>
      <dgm:spPr/>
    </dgm:pt>
    <dgm:pt modelId="{387D6618-7773-4960-A39C-854C444D14B4}" type="pres">
      <dgm:prSet presAssocID="{14B7B8CB-EEAC-458A-A0E4-66C1BB958318}" presName="hSp" presStyleCnt="0"/>
      <dgm:spPr/>
    </dgm:pt>
    <dgm:pt modelId="{B5F74A7E-362D-4A21-9235-61686BAE43BA}" type="pres">
      <dgm:prSet presAssocID="{9000C25E-99F6-482E-8111-F88D525E33A0}" presName="rectComp" presStyleCnt="0"/>
      <dgm:spPr/>
    </dgm:pt>
    <dgm:pt modelId="{3DF6A18E-B91D-4208-B59D-3D65062D915F}" type="pres">
      <dgm:prSet presAssocID="{9000C25E-99F6-482E-8111-F88D525E33A0}" presName="bgRect" presStyleLbl="bgShp" presStyleIdx="1" presStyleCnt="3"/>
      <dgm:spPr/>
    </dgm:pt>
    <dgm:pt modelId="{5AD7CCB6-77B4-4B05-9B94-B2EF4B3CFCAD}" type="pres">
      <dgm:prSet presAssocID="{9000C25E-99F6-482E-8111-F88D525E33A0}" presName="bgRectTx" presStyleLbl="bgShp" presStyleIdx="1" presStyleCnt="3">
        <dgm:presLayoutVars>
          <dgm:bulletEnabled val="1"/>
        </dgm:presLayoutVars>
      </dgm:prSet>
      <dgm:spPr/>
    </dgm:pt>
    <dgm:pt modelId="{624A5400-228C-4968-BB55-998C8D597F79}" type="pres">
      <dgm:prSet presAssocID="{9000C25E-99F6-482E-8111-F88D525E33A0}" presName="spComp" presStyleCnt="0"/>
      <dgm:spPr/>
    </dgm:pt>
    <dgm:pt modelId="{D051C7F9-67F1-46A6-9AA8-C3BCF936718D}" type="pres">
      <dgm:prSet presAssocID="{9000C25E-99F6-482E-8111-F88D525E33A0}" presName="hSp" presStyleCnt="0"/>
      <dgm:spPr/>
    </dgm:pt>
    <dgm:pt modelId="{91D1F555-4C26-403E-ADA3-CB6C335C0FAF}" type="pres">
      <dgm:prSet presAssocID="{C816DCCD-EA1E-4B71-8B5F-708F7CC6F6B4}" presName="rectComp" presStyleCnt="0"/>
      <dgm:spPr/>
    </dgm:pt>
    <dgm:pt modelId="{65BC92DD-35FF-46D4-BEB1-685BA8AE9231}" type="pres">
      <dgm:prSet presAssocID="{C816DCCD-EA1E-4B71-8B5F-708F7CC6F6B4}" presName="bgRect" presStyleLbl="bgShp" presStyleIdx="2" presStyleCnt="3"/>
      <dgm:spPr/>
    </dgm:pt>
    <dgm:pt modelId="{5A842B02-A968-4BEE-87F1-30571732CF0E}" type="pres">
      <dgm:prSet presAssocID="{C816DCCD-EA1E-4B71-8B5F-708F7CC6F6B4}" presName="bgRectTx" presStyleLbl="bgShp" presStyleIdx="2" presStyleCnt="3">
        <dgm:presLayoutVars>
          <dgm:bulletEnabled val="1"/>
        </dgm:presLayoutVars>
      </dgm:prSet>
      <dgm:spPr/>
    </dgm:pt>
  </dgm:ptLst>
  <dgm:cxnLst>
    <dgm:cxn modelId="{B805D40E-ED92-4921-A468-5DECC219445C}" srcId="{6A661D7A-EA62-4894-8960-3853C6ACE9E5}" destId="{9000C25E-99F6-482E-8111-F88D525E33A0}" srcOrd="2" destOrd="0" parTransId="{3CC19386-8959-45C1-B12D-01A46BF81142}" sibTransId="{E89CAFD9-8E80-4A43-963D-648FBC3377E0}"/>
    <dgm:cxn modelId="{B6ABAD0F-2F85-4F53-9880-52A78D3D7E1F}" type="presOf" srcId="{9000C25E-99F6-482E-8111-F88D525E33A0}" destId="{3DF6A18E-B91D-4208-B59D-3D65062D915F}" srcOrd="0" destOrd="0" presId="urn:microsoft.com/office/officeart/2005/8/layout/hierarchy5"/>
    <dgm:cxn modelId="{20FDB511-5039-4522-87E3-5A261114F7DE}" type="presOf" srcId="{485D74BA-7E98-46FB-A771-FD84E6BCB260}" destId="{B72CFA13-E81C-4683-8D32-F639F803EDFD}" srcOrd="0" destOrd="0" presId="urn:microsoft.com/office/officeart/2005/8/layout/hierarchy5"/>
    <dgm:cxn modelId="{5E289613-83FC-4A86-9DE8-0517AABEAE1E}" type="presOf" srcId="{106493A6-F426-4FDE-8630-FD52E55833BE}" destId="{7DD5D666-D9B8-41BE-A084-41A83612CBD9}" srcOrd="0" destOrd="0" presId="urn:microsoft.com/office/officeart/2005/8/layout/hierarchy5"/>
    <dgm:cxn modelId="{B68B1414-5FED-4D15-9372-C7AA05CFD002}" type="presOf" srcId="{C816DCCD-EA1E-4B71-8B5F-708F7CC6F6B4}" destId="{5A842B02-A968-4BEE-87F1-30571732CF0E}" srcOrd="1" destOrd="0" presId="urn:microsoft.com/office/officeart/2005/8/layout/hierarchy5"/>
    <dgm:cxn modelId="{059F671B-5097-4303-ABD3-51C224AC245F}" type="presOf" srcId="{A30B4B9B-432F-4205-816D-38277349CA69}" destId="{42DE79A4-B1FC-47BE-A388-107A77BF7BA2}" srcOrd="0" destOrd="0" presId="urn:microsoft.com/office/officeart/2005/8/layout/hierarchy5"/>
    <dgm:cxn modelId="{BB40C433-F69A-4195-9577-52A2D176EC7C}" type="presOf" srcId="{8B053610-C68F-4229-ADC7-EF40C565A481}" destId="{7AC37947-400B-4827-8189-DEA1CFDF3879}" srcOrd="1" destOrd="0" presId="urn:microsoft.com/office/officeart/2005/8/layout/hierarchy5"/>
    <dgm:cxn modelId="{2C267436-3B46-408F-836B-4CDC72C9BB1F}" type="presOf" srcId="{FDC82DDB-EB10-4DA9-A1CB-31C8CCF58BC7}" destId="{E814B02C-4B79-4E6E-A9E6-BDCFDF2B2D0E}" srcOrd="1" destOrd="0" presId="urn:microsoft.com/office/officeart/2005/8/layout/hierarchy5"/>
    <dgm:cxn modelId="{4F87FB3A-AEBB-4EDA-920A-BBFD83D24ADB}" srcId="{485D74BA-7E98-46FB-A771-FD84E6BCB260}" destId="{106493A6-F426-4FDE-8630-FD52E55833BE}" srcOrd="2" destOrd="0" parTransId="{E05D199F-0E0C-4398-BF8A-376F9F8DAE56}" sibTransId="{2F086A5B-1EF1-42D6-A86D-A50DF86C4035}"/>
    <dgm:cxn modelId="{84F5B864-5569-4DC8-8C40-47A409575557}" type="presOf" srcId="{2B4492D7-1BA6-4CBA-87B1-E18CD304225C}" destId="{68101AFE-EF97-4327-842F-EE3636FB0838}" srcOrd="0" destOrd="0" presId="urn:microsoft.com/office/officeart/2005/8/layout/hierarchy5"/>
    <dgm:cxn modelId="{BF890D4B-77F8-4AF0-B502-CF2DDA1DE183}" type="presOf" srcId="{80E0CDAA-0136-4C85-A1E3-90EEE787B671}" destId="{323508CF-F909-432E-98A2-DFE14E379E32}" srcOrd="0" destOrd="0" presId="urn:microsoft.com/office/officeart/2005/8/layout/hierarchy5"/>
    <dgm:cxn modelId="{38CC5E4C-1474-43B7-9CE3-63AE37AF5476}" type="presOf" srcId="{7A432A80-22BC-41C2-BB75-6B018D761D56}" destId="{0A187271-2FE7-4CB4-B951-B3F97A638BF7}" srcOrd="0" destOrd="0" presId="urn:microsoft.com/office/officeart/2005/8/layout/hierarchy5"/>
    <dgm:cxn modelId="{6F98AB4D-C0A2-4F80-A072-E65C7DF94175}" srcId="{485D74BA-7E98-46FB-A771-FD84E6BCB260}" destId="{7A432A80-22BC-41C2-BB75-6B018D761D56}" srcOrd="0" destOrd="0" parTransId="{FDC82DDB-EB10-4DA9-A1CB-31C8CCF58BC7}" sibTransId="{B1111EB9-2801-45F0-9ED2-7B748D020D50}"/>
    <dgm:cxn modelId="{7FD68B74-BFAC-433C-A6B1-3692B0D051AA}" type="presOf" srcId="{A30B4B9B-432F-4205-816D-38277349CA69}" destId="{07A4B354-605B-487B-B839-B95246813316}" srcOrd="1" destOrd="0" presId="urn:microsoft.com/office/officeart/2005/8/layout/hierarchy5"/>
    <dgm:cxn modelId="{62DE0275-07E1-4EF9-B493-ECA1B7B3F853}" type="presOf" srcId="{8B053610-C68F-4229-ADC7-EF40C565A481}" destId="{92653A6E-D9F0-4631-8932-86CD54DBDFB1}" srcOrd="0" destOrd="0" presId="urn:microsoft.com/office/officeart/2005/8/layout/hierarchy5"/>
    <dgm:cxn modelId="{8972D484-710B-48EC-A620-FD6768C637EC}" type="presOf" srcId="{9000C25E-99F6-482E-8111-F88D525E33A0}" destId="{5AD7CCB6-77B4-4B05-9B94-B2EF4B3CFCAD}" srcOrd="1" destOrd="0" presId="urn:microsoft.com/office/officeart/2005/8/layout/hierarchy5"/>
    <dgm:cxn modelId="{F5510299-2580-492C-A18B-F08F5C7CB4E9}" srcId="{2B4492D7-1BA6-4CBA-87B1-E18CD304225C}" destId="{485D74BA-7E98-46FB-A771-FD84E6BCB260}" srcOrd="0" destOrd="0" parTransId="{A30B4B9B-432F-4205-816D-38277349CA69}" sibTransId="{F97B14C1-19E8-4B88-B9D1-E2A9656E4FAF}"/>
    <dgm:cxn modelId="{6869719C-9D18-4CC3-9AA1-D5982F31F822}" srcId="{6A661D7A-EA62-4894-8960-3853C6ACE9E5}" destId="{C816DCCD-EA1E-4B71-8B5F-708F7CC6F6B4}" srcOrd="3" destOrd="0" parTransId="{68165755-1187-406D-B2D5-FEA4322EC8AC}" sibTransId="{5F69259E-3448-4D4D-AA8D-BF0CCAC9DA85}"/>
    <dgm:cxn modelId="{36D75CA4-DE21-4133-AD8C-B4B00FCBA879}" srcId="{6A661D7A-EA62-4894-8960-3853C6ACE9E5}" destId="{14B7B8CB-EEAC-458A-A0E4-66C1BB958318}" srcOrd="1" destOrd="0" parTransId="{C1A14DF4-C87F-40A6-A5CE-088A54E60523}" sibTransId="{B54BEC1F-F69C-4DE6-B695-48045163F685}"/>
    <dgm:cxn modelId="{5E2AB6B3-AD53-42FB-A792-E8802EEEC438}" type="presOf" srcId="{FDC82DDB-EB10-4DA9-A1CB-31C8CCF58BC7}" destId="{1C293859-A235-49D3-91DF-46E133FE4EFF}" srcOrd="0" destOrd="0" presId="urn:microsoft.com/office/officeart/2005/8/layout/hierarchy5"/>
    <dgm:cxn modelId="{D255EAB3-0B6A-48DE-AC5A-6A62239BBEE3}" type="presOf" srcId="{C816DCCD-EA1E-4B71-8B5F-708F7CC6F6B4}" destId="{65BC92DD-35FF-46D4-BEB1-685BA8AE9231}" srcOrd="0" destOrd="0" presId="urn:microsoft.com/office/officeart/2005/8/layout/hierarchy5"/>
    <dgm:cxn modelId="{EF2EE7B4-1722-45EC-AFC5-4295CFC3B385}" type="presOf" srcId="{E05D199F-0E0C-4398-BF8A-376F9F8DAE56}" destId="{71B8983B-46FF-481F-99F5-523DAC77969E}" srcOrd="0" destOrd="0" presId="urn:microsoft.com/office/officeart/2005/8/layout/hierarchy5"/>
    <dgm:cxn modelId="{A235C5BA-76D7-49B1-A20A-7638ADB15AF3}" type="presOf" srcId="{14B7B8CB-EEAC-458A-A0E4-66C1BB958318}" destId="{248BA35C-7094-49ED-8A55-802E5C7AE3C3}" srcOrd="1" destOrd="0" presId="urn:microsoft.com/office/officeart/2005/8/layout/hierarchy5"/>
    <dgm:cxn modelId="{AAA2B1D9-A372-4F39-9F9E-B980DEF5B56B}" type="presOf" srcId="{E05D199F-0E0C-4398-BF8A-376F9F8DAE56}" destId="{D41103F1-5332-49C8-9B00-FA370F8BD200}" srcOrd="1" destOrd="0" presId="urn:microsoft.com/office/officeart/2005/8/layout/hierarchy5"/>
    <dgm:cxn modelId="{54888CE2-0C7F-4333-B569-E46868318C2E}" srcId="{485D74BA-7E98-46FB-A771-FD84E6BCB260}" destId="{80E0CDAA-0136-4C85-A1E3-90EEE787B671}" srcOrd="1" destOrd="0" parTransId="{8B053610-C68F-4229-ADC7-EF40C565A481}" sibTransId="{E531E3B1-A3E6-40BC-811A-625F836C89D7}"/>
    <dgm:cxn modelId="{347982E5-FDD1-4514-BDCC-B91AD01E864E}" srcId="{6A661D7A-EA62-4894-8960-3853C6ACE9E5}" destId="{2B4492D7-1BA6-4CBA-87B1-E18CD304225C}" srcOrd="0" destOrd="0" parTransId="{DDF1D22D-9594-40DF-B5A1-95368F11A154}" sibTransId="{A2BA29E1-B2B4-4FA4-9F61-1A3826DD8B68}"/>
    <dgm:cxn modelId="{47D6CDEC-60FD-4E23-BA3B-4EE73E276A0D}" type="presOf" srcId="{6A661D7A-EA62-4894-8960-3853C6ACE9E5}" destId="{00D7EA8B-B159-4D62-B3CD-47DDEF5AB261}" srcOrd="0" destOrd="0" presId="urn:microsoft.com/office/officeart/2005/8/layout/hierarchy5"/>
    <dgm:cxn modelId="{BA88CFEE-F3DB-4B0D-A6A1-6BE41705A69F}" type="presOf" srcId="{14B7B8CB-EEAC-458A-A0E4-66C1BB958318}" destId="{56EDFB30-49B6-47C9-9AB9-9077C9C949A5}" srcOrd="0" destOrd="0" presId="urn:microsoft.com/office/officeart/2005/8/layout/hierarchy5"/>
    <dgm:cxn modelId="{DF55C4B2-5B5E-42F2-A933-C17463448E53}" type="presParOf" srcId="{00D7EA8B-B159-4D62-B3CD-47DDEF5AB261}" destId="{07CFA1D7-C496-41AE-9E76-D948A175FEF4}" srcOrd="0" destOrd="0" presId="urn:microsoft.com/office/officeart/2005/8/layout/hierarchy5"/>
    <dgm:cxn modelId="{51C7E92D-9145-4121-B393-4FAEBB4795EA}" type="presParOf" srcId="{07CFA1D7-C496-41AE-9E76-D948A175FEF4}" destId="{18B10C48-1621-4EF3-BCF1-63A74A206ED5}" srcOrd="0" destOrd="0" presId="urn:microsoft.com/office/officeart/2005/8/layout/hierarchy5"/>
    <dgm:cxn modelId="{83651CA6-BA16-46B5-948E-9D7B8F6150D3}" type="presParOf" srcId="{07CFA1D7-C496-41AE-9E76-D948A175FEF4}" destId="{214847C4-B63F-4E09-B06E-7E4B0B1A8288}" srcOrd="1" destOrd="0" presId="urn:microsoft.com/office/officeart/2005/8/layout/hierarchy5"/>
    <dgm:cxn modelId="{1BE685D2-1CE6-49AC-923D-1F56E4C03A7B}" type="presParOf" srcId="{214847C4-B63F-4E09-B06E-7E4B0B1A8288}" destId="{9F1FAD67-7CB5-4F53-8059-77F0388D485A}" srcOrd="0" destOrd="0" presId="urn:microsoft.com/office/officeart/2005/8/layout/hierarchy5"/>
    <dgm:cxn modelId="{CD673EF2-7962-4F03-9442-2E88CCC34D74}" type="presParOf" srcId="{9F1FAD67-7CB5-4F53-8059-77F0388D485A}" destId="{68101AFE-EF97-4327-842F-EE3636FB0838}" srcOrd="0" destOrd="0" presId="urn:microsoft.com/office/officeart/2005/8/layout/hierarchy5"/>
    <dgm:cxn modelId="{B155CE5B-1731-41BF-8A9D-AF6C26B6E3CD}" type="presParOf" srcId="{9F1FAD67-7CB5-4F53-8059-77F0388D485A}" destId="{5A7C57CA-6BC1-4CFF-8CB2-1AEAB299C9BB}" srcOrd="1" destOrd="0" presId="urn:microsoft.com/office/officeart/2005/8/layout/hierarchy5"/>
    <dgm:cxn modelId="{0535257B-9238-4A35-A002-DE98706C664C}" type="presParOf" srcId="{5A7C57CA-6BC1-4CFF-8CB2-1AEAB299C9BB}" destId="{42DE79A4-B1FC-47BE-A388-107A77BF7BA2}" srcOrd="0" destOrd="0" presId="urn:microsoft.com/office/officeart/2005/8/layout/hierarchy5"/>
    <dgm:cxn modelId="{A821B5EE-3D24-4E5F-A01C-7B6EB6219E0A}" type="presParOf" srcId="{42DE79A4-B1FC-47BE-A388-107A77BF7BA2}" destId="{07A4B354-605B-487B-B839-B95246813316}" srcOrd="0" destOrd="0" presId="urn:microsoft.com/office/officeart/2005/8/layout/hierarchy5"/>
    <dgm:cxn modelId="{250F8B59-5C9C-4384-8502-2AE339C4F40F}" type="presParOf" srcId="{5A7C57CA-6BC1-4CFF-8CB2-1AEAB299C9BB}" destId="{452FA60B-D31F-4935-AA5F-235AB23A36A9}" srcOrd="1" destOrd="0" presId="urn:microsoft.com/office/officeart/2005/8/layout/hierarchy5"/>
    <dgm:cxn modelId="{314D80EF-0852-45DF-906A-6ABC2D7D7DDC}" type="presParOf" srcId="{452FA60B-D31F-4935-AA5F-235AB23A36A9}" destId="{B72CFA13-E81C-4683-8D32-F639F803EDFD}" srcOrd="0" destOrd="0" presId="urn:microsoft.com/office/officeart/2005/8/layout/hierarchy5"/>
    <dgm:cxn modelId="{88BE977B-C336-46DB-B549-A0D2FEAA13B0}" type="presParOf" srcId="{452FA60B-D31F-4935-AA5F-235AB23A36A9}" destId="{033B8F87-1F44-4E05-A960-5289E6549BBB}" srcOrd="1" destOrd="0" presId="urn:microsoft.com/office/officeart/2005/8/layout/hierarchy5"/>
    <dgm:cxn modelId="{2F9C3159-4107-4690-8C31-0364DC467B41}" type="presParOf" srcId="{033B8F87-1F44-4E05-A960-5289E6549BBB}" destId="{1C293859-A235-49D3-91DF-46E133FE4EFF}" srcOrd="0" destOrd="0" presId="urn:microsoft.com/office/officeart/2005/8/layout/hierarchy5"/>
    <dgm:cxn modelId="{A5413710-24BE-4FFE-86EA-DC73BE787006}" type="presParOf" srcId="{1C293859-A235-49D3-91DF-46E133FE4EFF}" destId="{E814B02C-4B79-4E6E-A9E6-BDCFDF2B2D0E}" srcOrd="0" destOrd="0" presId="urn:microsoft.com/office/officeart/2005/8/layout/hierarchy5"/>
    <dgm:cxn modelId="{F2549EA9-B3F2-440A-9A11-F2A52B336432}" type="presParOf" srcId="{033B8F87-1F44-4E05-A960-5289E6549BBB}" destId="{91057F9D-6F45-43FF-B75F-4C945CC19EE3}" srcOrd="1" destOrd="0" presId="urn:microsoft.com/office/officeart/2005/8/layout/hierarchy5"/>
    <dgm:cxn modelId="{CB6BEA69-78BA-4449-A10C-42E938C0454B}" type="presParOf" srcId="{91057F9D-6F45-43FF-B75F-4C945CC19EE3}" destId="{0A187271-2FE7-4CB4-B951-B3F97A638BF7}" srcOrd="0" destOrd="0" presId="urn:microsoft.com/office/officeart/2005/8/layout/hierarchy5"/>
    <dgm:cxn modelId="{506382C3-9D7D-4642-87E4-68B841B82C15}" type="presParOf" srcId="{91057F9D-6F45-43FF-B75F-4C945CC19EE3}" destId="{00842322-C8E1-407C-B811-1553BA6765A2}" srcOrd="1" destOrd="0" presId="urn:microsoft.com/office/officeart/2005/8/layout/hierarchy5"/>
    <dgm:cxn modelId="{FF070F06-1D1B-446E-A561-BEB7E0F05A07}" type="presParOf" srcId="{033B8F87-1F44-4E05-A960-5289E6549BBB}" destId="{92653A6E-D9F0-4631-8932-86CD54DBDFB1}" srcOrd="2" destOrd="0" presId="urn:microsoft.com/office/officeart/2005/8/layout/hierarchy5"/>
    <dgm:cxn modelId="{ABD7CC6E-AB6A-4134-A946-846AB05FFC4D}" type="presParOf" srcId="{92653A6E-D9F0-4631-8932-86CD54DBDFB1}" destId="{7AC37947-400B-4827-8189-DEA1CFDF3879}" srcOrd="0" destOrd="0" presId="urn:microsoft.com/office/officeart/2005/8/layout/hierarchy5"/>
    <dgm:cxn modelId="{0BE1B8CB-156B-4696-9441-D44A27DE68D0}" type="presParOf" srcId="{033B8F87-1F44-4E05-A960-5289E6549BBB}" destId="{2318C04B-AF16-4666-A868-E6FCC8F9DA24}" srcOrd="3" destOrd="0" presId="urn:microsoft.com/office/officeart/2005/8/layout/hierarchy5"/>
    <dgm:cxn modelId="{A240728E-5815-4B92-BEF7-0B4E11CC8404}" type="presParOf" srcId="{2318C04B-AF16-4666-A868-E6FCC8F9DA24}" destId="{323508CF-F909-432E-98A2-DFE14E379E32}" srcOrd="0" destOrd="0" presId="urn:microsoft.com/office/officeart/2005/8/layout/hierarchy5"/>
    <dgm:cxn modelId="{6D40C62D-A194-4DC0-961D-13850EC8AEA6}" type="presParOf" srcId="{2318C04B-AF16-4666-A868-E6FCC8F9DA24}" destId="{40E1CF91-413E-4275-B103-F59E201760AF}" srcOrd="1" destOrd="0" presId="urn:microsoft.com/office/officeart/2005/8/layout/hierarchy5"/>
    <dgm:cxn modelId="{3529616D-FAEF-4FD1-863A-3158F0BA7BCE}" type="presParOf" srcId="{033B8F87-1F44-4E05-A960-5289E6549BBB}" destId="{71B8983B-46FF-481F-99F5-523DAC77969E}" srcOrd="4" destOrd="0" presId="urn:microsoft.com/office/officeart/2005/8/layout/hierarchy5"/>
    <dgm:cxn modelId="{532ABF65-10D6-41FE-A791-982FDF044BF1}" type="presParOf" srcId="{71B8983B-46FF-481F-99F5-523DAC77969E}" destId="{D41103F1-5332-49C8-9B00-FA370F8BD200}" srcOrd="0" destOrd="0" presId="urn:microsoft.com/office/officeart/2005/8/layout/hierarchy5"/>
    <dgm:cxn modelId="{2AF52C5F-1DD9-421D-992C-8114528DDCAF}" type="presParOf" srcId="{033B8F87-1F44-4E05-A960-5289E6549BBB}" destId="{287921F6-6BE8-45B7-83B2-B90D94AD463A}" srcOrd="5" destOrd="0" presId="urn:microsoft.com/office/officeart/2005/8/layout/hierarchy5"/>
    <dgm:cxn modelId="{1D66A110-212E-4D24-A920-E0D9201EBE83}" type="presParOf" srcId="{287921F6-6BE8-45B7-83B2-B90D94AD463A}" destId="{7DD5D666-D9B8-41BE-A084-41A83612CBD9}" srcOrd="0" destOrd="0" presId="urn:microsoft.com/office/officeart/2005/8/layout/hierarchy5"/>
    <dgm:cxn modelId="{2EFFA6AB-F056-4D2C-80F3-BD38E181E01D}" type="presParOf" srcId="{287921F6-6BE8-45B7-83B2-B90D94AD463A}" destId="{C64C2CBC-EE71-4862-A509-ECF6A297B7B3}" srcOrd="1" destOrd="0" presId="urn:microsoft.com/office/officeart/2005/8/layout/hierarchy5"/>
    <dgm:cxn modelId="{A0BBF8AE-C093-40DD-959B-C68F8E32F7DA}" type="presParOf" srcId="{00D7EA8B-B159-4D62-B3CD-47DDEF5AB261}" destId="{DEFCE4E2-63B7-4039-A001-83BB8FCC19E6}" srcOrd="1" destOrd="0" presId="urn:microsoft.com/office/officeart/2005/8/layout/hierarchy5"/>
    <dgm:cxn modelId="{E24076DA-0ED1-488F-99A7-C19E7976EA30}" type="presParOf" srcId="{DEFCE4E2-63B7-4039-A001-83BB8FCC19E6}" destId="{5308710D-509A-492B-873A-AB0D0F48646B}" srcOrd="0" destOrd="0" presId="urn:microsoft.com/office/officeart/2005/8/layout/hierarchy5"/>
    <dgm:cxn modelId="{5D72F1EE-F41C-4FAA-BB73-D6F68FF555FD}" type="presParOf" srcId="{5308710D-509A-492B-873A-AB0D0F48646B}" destId="{56EDFB30-49B6-47C9-9AB9-9077C9C949A5}" srcOrd="0" destOrd="0" presId="urn:microsoft.com/office/officeart/2005/8/layout/hierarchy5"/>
    <dgm:cxn modelId="{2CC53F87-8EB0-412F-A0D4-08B54F54F4F1}" type="presParOf" srcId="{5308710D-509A-492B-873A-AB0D0F48646B}" destId="{248BA35C-7094-49ED-8A55-802E5C7AE3C3}" srcOrd="1" destOrd="0" presId="urn:microsoft.com/office/officeart/2005/8/layout/hierarchy5"/>
    <dgm:cxn modelId="{9F8669F8-31AC-4CA6-8718-0B9085D1CA3A}" type="presParOf" srcId="{DEFCE4E2-63B7-4039-A001-83BB8FCC19E6}" destId="{F6C16172-D8EC-448C-B336-79782FF41754}" srcOrd="1" destOrd="0" presId="urn:microsoft.com/office/officeart/2005/8/layout/hierarchy5"/>
    <dgm:cxn modelId="{976DBA76-4E1B-4429-9F6D-635927C637C5}" type="presParOf" srcId="{F6C16172-D8EC-448C-B336-79782FF41754}" destId="{387D6618-7773-4960-A39C-854C444D14B4}" srcOrd="0" destOrd="0" presId="urn:microsoft.com/office/officeart/2005/8/layout/hierarchy5"/>
    <dgm:cxn modelId="{05BDDD19-E2C0-4EBA-A248-708BD303DD37}" type="presParOf" srcId="{DEFCE4E2-63B7-4039-A001-83BB8FCC19E6}" destId="{B5F74A7E-362D-4A21-9235-61686BAE43BA}" srcOrd="2" destOrd="0" presId="urn:microsoft.com/office/officeart/2005/8/layout/hierarchy5"/>
    <dgm:cxn modelId="{7F58FECD-F983-4728-9D88-CCC577CB57F9}" type="presParOf" srcId="{B5F74A7E-362D-4A21-9235-61686BAE43BA}" destId="{3DF6A18E-B91D-4208-B59D-3D65062D915F}" srcOrd="0" destOrd="0" presId="urn:microsoft.com/office/officeart/2005/8/layout/hierarchy5"/>
    <dgm:cxn modelId="{97BBE026-8555-49B7-B14D-44B308465BFC}" type="presParOf" srcId="{B5F74A7E-362D-4A21-9235-61686BAE43BA}" destId="{5AD7CCB6-77B4-4B05-9B94-B2EF4B3CFCAD}" srcOrd="1" destOrd="0" presId="urn:microsoft.com/office/officeart/2005/8/layout/hierarchy5"/>
    <dgm:cxn modelId="{B56BEE2D-1861-4733-B87B-B77B7ECFCBAF}" type="presParOf" srcId="{DEFCE4E2-63B7-4039-A001-83BB8FCC19E6}" destId="{624A5400-228C-4968-BB55-998C8D597F79}" srcOrd="3" destOrd="0" presId="urn:microsoft.com/office/officeart/2005/8/layout/hierarchy5"/>
    <dgm:cxn modelId="{61FB513F-F6C8-4644-B80F-9DE345713C17}" type="presParOf" srcId="{624A5400-228C-4968-BB55-998C8D597F79}" destId="{D051C7F9-67F1-46A6-9AA8-C3BCF936718D}" srcOrd="0" destOrd="0" presId="urn:microsoft.com/office/officeart/2005/8/layout/hierarchy5"/>
    <dgm:cxn modelId="{750D8388-B368-473A-A9BF-4147992345D2}" type="presParOf" srcId="{DEFCE4E2-63B7-4039-A001-83BB8FCC19E6}" destId="{91D1F555-4C26-403E-ADA3-CB6C335C0FAF}" srcOrd="4" destOrd="0" presId="urn:microsoft.com/office/officeart/2005/8/layout/hierarchy5"/>
    <dgm:cxn modelId="{83E97620-0330-4580-B240-28718179B52B}" type="presParOf" srcId="{91D1F555-4C26-403E-ADA3-CB6C335C0FAF}" destId="{65BC92DD-35FF-46D4-BEB1-685BA8AE9231}" srcOrd="0" destOrd="0" presId="urn:microsoft.com/office/officeart/2005/8/layout/hierarchy5"/>
    <dgm:cxn modelId="{8FA9B308-FA9B-4479-84D4-3BF6A2D5216A}" type="presParOf" srcId="{91D1F555-4C26-403E-ADA3-CB6C335C0FAF}" destId="{5A842B02-A968-4BEE-87F1-30571732CF0E}"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C8681A-6CF4-4B5C-9FA5-A7B8C1D8ED75}"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34BEF3FD-7C3A-4FA1-9A3B-C3F74861F0AA}">
      <dgm:prSet phldrT="[Text]"/>
      <dgm:spPr/>
      <dgm:t>
        <a:bodyPr/>
        <a:lstStyle/>
        <a:p>
          <a:r>
            <a:rPr lang="en-US"/>
            <a:t>Directory Services</a:t>
          </a:r>
        </a:p>
      </dgm:t>
    </dgm:pt>
    <dgm:pt modelId="{BFEA7B8B-56A3-46EC-9C9E-C5B84436F77B}" type="parTrans" cxnId="{A5CBCB10-6E9A-45BA-90BD-E5440E23291E}">
      <dgm:prSet/>
      <dgm:spPr/>
      <dgm:t>
        <a:bodyPr/>
        <a:lstStyle/>
        <a:p>
          <a:endParaRPr lang="en-US"/>
        </a:p>
      </dgm:t>
    </dgm:pt>
    <dgm:pt modelId="{2A5B1F36-2A0D-4C70-A2C2-733EA60A2292}" type="sibTrans" cxnId="{A5CBCB10-6E9A-45BA-90BD-E5440E23291E}">
      <dgm:prSet/>
      <dgm:spPr/>
      <dgm:t>
        <a:bodyPr/>
        <a:lstStyle/>
        <a:p>
          <a:endParaRPr lang="en-US"/>
        </a:p>
      </dgm:t>
    </dgm:pt>
    <dgm:pt modelId="{3D034C7D-9EB6-45D7-BB2B-6F9C001DE68D}">
      <dgm:prSet phldrT="[Text]"/>
      <dgm:spPr/>
      <dgm:t>
        <a:bodyPr/>
        <a:lstStyle/>
        <a:p>
          <a:r>
            <a:rPr lang="en-US"/>
            <a:t>Multi-Factor Authentication Provider</a:t>
          </a:r>
        </a:p>
      </dgm:t>
    </dgm:pt>
    <dgm:pt modelId="{5E7E859E-EDA1-48D2-BE8B-D136A5C0CE52}" type="parTrans" cxnId="{44BB76C0-0DBB-47C9-B0F3-6BD7CA59A0C6}">
      <dgm:prSet/>
      <dgm:spPr/>
      <dgm:t>
        <a:bodyPr/>
        <a:lstStyle/>
        <a:p>
          <a:endParaRPr lang="en-US"/>
        </a:p>
      </dgm:t>
    </dgm:pt>
    <dgm:pt modelId="{3C906CF7-8F2A-4B3D-90DF-2FE33F724A57}" type="sibTrans" cxnId="{44BB76C0-0DBB-47C9-B0F3-6BD7CA59A0C6}">
      <dgm:prSet/>
      <dgm:spPr/>
      <dgm:t>
        <a:bodyPr/>
        <a:lstStyle/>
        <a:p>
          <a:endParaRPr lang="en-US"/>
        </a:p>
      </dgm:t>
    </dgm:pt>
    <dgm:pt modelId="{C29840FB-DF4B-4FCA-B958-5630ADD38BEF}" type="pres">
      <dgm:prSet presAssocID="{F6C8681A-6CF4-4B5C-9FA5-A7B8C1D8ED75}" presName="diagram" presStyleCnt="0">
        <dgm:presLayoutVars>
          <dgm:dir/>
          <dgm:resizeHandles val="exact"/>
        </dgm:presLayoutVars>
      </dgm:prSet>
      <dgm:spPr/>
    </dgm:pt>
    <dgm:pt modelId="{3A6BBEFA-8D34-472A-A883-8A00FE719B3B}" type="pres">
      <dgm:prSet presAssocID="{34BEF3FD-7C3A-4FA1-9A3B-C3F74861F0AA}" presName="node" presStyleLbl="node1" presStyleIdx="0" presStyleCnt="2">
        <dgm:presLayoutVars>
          <dgm:bulletEnabled val="1"/>
        </dgm:presLayoutVars>
      </dgm:prSet>
      <dgm:spPr/>
    </dgm:pt>
    <dgm:pt modelId="{6BA88AF4-F276-4C3D-89BD-890B0BE4CCEB}" type="pres">
      <dgm:prSet presAssocID="{2A5B1F36-2A0D-4C70-A2C2-733EA60A2292}" presName="sibTrans" presStyleCnt="0"/>
      <dgm:spPr/>
    </dgm:pt>
    <dgm:pt modelId="{27498166-FAAE-4607-ADF1-ABDFA72BB732}" type="pres">
      <dgm:prSet presAssocID="{3D034C7D-9EB6-45D7-BB2B-6F9C001DE68D}" presName="node" presStyleLbl="node1" presStyleIdx="1" presStyleCnt="2">
        <dgm:presLayoutVars>
          <dgm:bulletEnabled val="1"/>
        </dgm:presLayoutVars>
      </dgm:prSet>
      <dgm:spPr/>
    </dgm:pt>
  </dgm:ptLst>
  <dgm:cxnLst>
    <dgm:cxn modelId="{A5CBCB10-6E9A-45BA-90BD-E5440E23291E}" srcId="{F6C8681A-6CF4-4B5C-9FA5-A7B8C1D8ED75}" destId="{34BEF3FD-7C3A-4FA1-9A3B-C3F74861F0AA}" srcOrd="0" destOrd="0" parTransId="{BFEA7B8B-56A3-46EC-9C9E-C5B84436F77B}" sibTransId="{2A5B1F36-2A0D-4C70-A2C2-733EA60A2292}"/>
    <dgm:cxn modelId="{8D612033-D4CB-4CCF-8231-39848A1FD3FC}" type="presOf" srcId="{3D034C7D-9EB6-45D7-BB2B-6F9C001DE68D}" destId="{27498166-FAAE-4607-ADF1-ABDFA72BB732}" srcOrd="0" destOrd="0" presId="urn:microsoft.com/office/officeart/2005/8/layout/default"/>
    <dgm:cxn modelId="{70432E6D-3D31-4225-ABCD-1AE8A36A19F3}" type="presOf" srcId="{F6C8681A-6CF4-4B5C-9FA5-A7B8C1D8ED75}" destId="{C29840FB-DF4B-4FCA-B958-5630ADD38BEF}" srcOrd="0" destOrd="0" presId="urn:microsoft.com/office/officeart/2005/8/layout/default"/>
    <dgm:cxn modelId="{06285155-BEEE-40C4-B16C-91A35F17FD24}" type="presOf" srcId="{34BEF3FD-7C3A-4FA1-9A3B-C3F74861F0AA}" destId="{3A6BBEFA-8D34-472A-A883-8A00FE719B3B}" srcOrd="0" destOrd="0" presId="urn:microsoft.com/office/officeart/2005/8/layout/default"/>
    <dgm:cxn modelId="{44BB76C0-0DBB-47C9-B0F3-6BD7CA59A0C6}" srcId="{F6C8681A-6CF4-4B5C-9FA5-A7B8C1D8ED75}" destId="{3D034C7D-9EB6-45D7-BB2B-6F9C001DE68D}" srcOrd="1" destOrd="0" parTransId="{5E7E859E-EDA1-48D2-BE8B-D136A5C0CE52}" sibTransId="{3C906CF7-8F2A-4B3D-90DF-2FE33F724A57}"/>
    <dgm:cxn modelId="{6953B53E-29D9-4118-877E-6DDD310F0298}" type="presParOf" srcId="{C29840FB-DF4B-4FCA-B958-5630ADD38BEF}" destId="{3A6BBEFA-8D34-472A-A883-8A00FE719B3B}" srcOrd="0" destOrd="0" presId="urn:microsoft.com/office/officeart/2005/8/layout/default"/>
    <dgm:cxn modelId="{AD7543E4-9B00-4AD1-84DB-5B38C83FAC79}" type="presParOf" srcId="{C29840FB-DF4B-4FCA-B958-5630ADD38BEF}" destId="{6BA88AF4-F276-4C3D-89BD-890B0BE4CCEB}" srcOrd="1" destOrd="0" presId="urn:microsoft.com/office/officeart/2005/8/layout/default"/>
    <dgm:cxn modelId="{65D1AF0A-AE88-4BA1-98C8-4DBDE7ECD6C0}" type="presParOf" srcId="{C29840FB-DF4B-4FCA-B958-5630ADD38BEF}" destId="{27498166-FAAE-4607-ADF1-ABDFA72BB732}"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59BF785-2990-4A69-BE7F-86C993F88294}" type="doc">
      <dgm:prSet loTypeId="urn:diagrams.loki3.com/VaryingWidthList" loCatId="list" qsTypeId="urn:microsoft.com/office/officeart/2005/8/quickstyle/simple1" qsCatId="simple" csTypeId="urn:microsoft.com/office/officeart/2005/8/colors/accent2_2" csCatId="accent2" phldr="1"/>
      <dgm:spPr/>
    </dgm:pt>
    <dgm:pt modelId="{75A63CD0-13AD-4109-9444-D0E2F9091931}">
      <dgm:prSet phldrT="[Text]"/>
      <dgm:spPr/>
      <dgm:t>
        <a:bodyPr/>
        <a:lstStyle/>
        <a:p>
          <a:r>
            <a:rPr lang="en-US"/>
            <a:t>Identity Sync</a:t>
          </a:r>
        </a:p>
      </dgm:t>
    </dgm:pt>
    <dgm:pt modelId="{0F375B34-60A4-44C1-80C8-C0F4C7F212AB}" type="parTrans" cxnId="{703A4510-250A-4A5E-97DB-74A20CE86A87}">
      <dgm:prSet/>
      <dgm:spPr/>
      <dgm:t>
        <a:bodyPr/>
        <a:lstStyle/>
        <a:p>
          <a:endParaRPr lang="en-US"/>
        </a:p>
      </dgm:t>
    </dgm:pt>
    <dgm:pt modelId="{75BF1DBB-9B51-4608-BA5C-63FAF9145266}" type="sibTrans" cxnId="{703A4510-250A-4A5E-97DB-74A20CE86A87}">
      <dgm:prSet/>
      <dgm:spPr/>
      <dgm:t>
        <a:bodyPr/>
        <a:lstStyle/>
        <a:p>
          <a:endParaRPr lang="en-US"/>
        </a:p>
      </dgm:t>
    </dgm:pt>
    <dgm:pt modelId="{4E5E3BFF-BEC4-4DFC-BFE0-6190ED75B682}">
      <dgm:prSet phldrT="[Text]"/>
      <dgm:spPr/>
      <dgm:t>
        <a:bodyPr/>
        <a:lstStyle/>
        <a:p>
          <a:r>
            <a:rPr lang="en-US"/>
            <a:t>Identity+Password Sync</a:t>
          </a:r>
        </a:p>
      </dgm:t>
    </dgm:pt>
    <dgm:pt modelId="{F0337BF9-715E-4B70-B8E6-FF72E2607AA4}" type="parTrans" cxnId="{39B36175-004F-44A0-B9B2-DC63A4B356E5}">
      <dgm:prSet/>
      <dgm:spPr/>
      <dgm:t>
        <a:bodyPr/>
        <a:lstStyle/>
        <a:p>
          <a:endParaRPr lang="en-US"/>
        </a:p>
      </dgm:t>
    </dgm:pt>
    <dgm:pt modelId="{C62266A7-75B0-4843-B636-30BE81CD7EE7}" type="sibTrans" cxnId="{39B36175-004F-44A0-B9B2-DC63A4B356E5}">
      <dgm:prSet/>
      <dgm:spPr/>
      <dgm:t>
        <a:bodyPr/>
        <a:lstStyle/>
        <a:p>
          <a:endParaRPr lang="en-US"/>
        </a:p>
      </dgm:t>
    </dgm:pt>
    <dgm:pt modelId="{31B67AD8-BD34-47A1-B41A-01FB99139699}">
      <dgm:prSet phldrT="[Text]"/>
      <dgm:spPr/>
      <dgm:t>
        <a:bodyPr/>
        <a:lstStyle/>
        <a:p>
          <a:r>
            <a:rPr lang="en-US"/>
            <a:t>Identity+Password Sync w/ Writeback</a:t>
          </a:r>
        </a:p>
      </dgm:t>
    </dgm:pt>
    <dgm:pt modelId="{B934B28F-21B5-4DBD-81D5-47436E455C43}" type="parTrans" cxnId="{DE847A59-7971-4637-940E-85F9709B7282}">
      <dgm:prSet/>
      <dgm:spPr/>
      <dgm:t>
        <a:bodyPr/>
        <a:lstStyle/>
        <a:p>
          <a:endParaRPr lang="en-US"/>
        </a:p>
      </dgm:t>
    </dgm:pt>
    <dgm:pt modelId="{C741B5D1-68A4-4766-AFDE-2E36C1F524A1}" type="sibTrans" cxnId="{DE847A59-7971-4637-940E-85F9709B7282}">
      <dgm:prSet/>
      <dgm:spPr/>
      <dgm:t>
        <a:bodyPr/>
        <a:lstStyle/>
        <a:p>
          <a:endParaRPr lang="en-US"/>
        </a:p>
      </dgm:t>
    </dgm:pt>
    <dgm:pt modelId="{8890A8DC-C593-4BE4-907A-C129C5B40714}" type="pres">
      <dgm:prSet presAssocID="{659BF785-2990-4A69-BE7F-86C993F88294}" presName="Name0" presStyleCnt="0">
        <dgm:presLayoutVars>
          <dgm:resizeHandles/>
        </dgm:presLayoutVars>
      </dgm:prSet>
      <dgm:spPr/>
    </dgm:pt>
    <dgm:pt modelId="{8FF26A96-A7CF-4EA3-AC17-51451297606B}" type="pres">
      <dgm:prSet presAssocID="{75A63CD0-13AD-4109-9444-D0E2F9091931}" presName="text" presStyleLbl="node1" presStyleIdx="0" presStyleCnt="3">
        <dgm:presLayoutVars>
          <dgm:bulletEnabled val="1"/>
        </dgm:presLayoutVars>
      </dgm:prSet>
      <dgm:spPr/>
    </dgm:pt>
    <dgm:pt modelId="{AE86A324-391A-43AB-A159-A92AA72EA238}" type="pres">
      <dgm:prSet presAssocID="{75BF1DBB-9B51-4608-BA5C-63FAF9145266}" presName="space" presStyleCnt="0"/>
      <dgm:spPr/>
    </dgm:pt>
    <dgm:pt modelId="{CCEA2E33-D919-4FE6-8DCC-43BA9D9634A1}" type="pres">
      <dgm:prSet presAssocID="{4E5E3BFF-BEC4-4DFC-BFE0-6190ED75B682}" presName="text" presStyleLbl="node1" presStyleIdx="1" presStyleCnt="3">
        <dgm:presLayoutVars>
          <dgm:bulletEnabled val="1"/>
        </dgm:presLayoutVars>
      </dgm:prSet>
      <dgm:spPr/>
    </dgm:pt>
    <dgm:pt modelId="{0B6C6239-4AD1-47F2-BB9C-39A0208E0118}" type="pres">
      <dgm:prSet presAssocID="{C62266A7-75B0-4843-B636-30BE81CD7EE7}" presName="space" presStyleCnt="0"/>
      <dgm:spPr/>
    </dgm:pt>
    <dgm:pt modelId="{90E73063-CE58-453A-B700-A9498B91D6E5}" type="pres">
      <dgm:prSet presAssocID="{31B67AD8-BD34-47A1-B41A-01FB99139699}" presName="text" presStyleLbl="node1" presStyleIdx="2" presStyleCnt="3">
        <dgm:presLayoutVars>
          <dgm:bulletEnabled val="1"/>
        </dgm:presLayoutVars>
      </dgm:prSet>
      <dgm:spPr/>
    </dgm:pt>
  </dgm:ptLst>
  <dgm:cxnLst>
    <dgm:cxn modelId="{703A4510-250A-4A5E-97DB-74A20CE86A87}" srcId="{659BF785-2990-4A69-BE7F-86C993F88294}" destId="{75A63CD0-13AD-4109-9444-D0E2F9091931}" srcOrd="0" destOrd="0" parTransId="{0F375B34-60A4-44C1-80C8-C0F4C7F212AB}" sibTransId="{75BF1DBB-9B51-4608-BA5C-63FAF9145266}"/>
    <dgm:cxn modelId="{39B36175-004F-44A0-B9B2-DC63A4B356E5}" srcId="{659BF785-2990-4A69-BE7F-86C993F88294}" destId="{4E5E3BFF-BEC4-4DFC-BFE0-6190ED75B682}" srcOrd="1" destOrd="0" parTransId="{F0337BF9-715E-4B70-B8E6-FF72E2607AA4}" sibTransId="{C62266A7-75B0-4843-B636-30BE81CD7EE7}"/>
    <dgm:cxn modelId="{DE847A59-7971-4637-940E-85F9709B7282}" srcId="{659BF785-2990-4A69-BE7F-86C993F88294}" destId="{31B67AD8-BD34-47A1-B41A-01FB99139699}" srcOrd="2" destOrd="0" parTransId="{B934B28F-21B5-4DBD-81D5-47436E455C43}" sibTransId="{C741B5D1-68A4-4766-AFDE-2E36C1F524A1}"/>
    <dgm:cxn modelId="{0D4E54B5-0F81-4A4F-8860-040EFE3A52D9}" type="presOf" srcId="{31B67AD8-BD34-47A1-B41A-01FB99139699}" destId="{90E73063-CE58-453A-B700-A9498B91D6E5}" srcOrd="0" destOrd="0" presId="urn:diagrams.loki3.com/VaryingWidthList"/>
    <dgm:cxn modelId="{C3BB09B6-F273-4B04-BDF6-6809D70368E0}" type="presOf" srcId="{75A63CD0-13AD-4109-9444-D0E2F9091931}" destId="{8FF26A96-A7CF-4EA3-AC17-51451297606B}" srcOrd="0" destOrd="0" presId="urn:diagrams.loki3.com/VaryingWidthList"/>
    <dgm:cxn modelId="{7CAEADB7-B12A-4DF6-A7D0-9F79853A4DD1}" type="presOf" srcId="{659BF785-2990-4A69-BE7F-86C993F88294}" destId="{8890A8DC-C593-4BE4-907A-C129C5B40714}" srcOrd="0" destOrd="0" presId="urn:diagrams.loki3.com/VaryingWidthList"/>
    <dgm:cxn modelId="{BD25DDC7-B9BA-4549-AE3F-E2CFE61842D4}" type="presOf" srcId="{4E5E3BFF-BEC4-4DFC-BFE0-6190ED75B682}" destId="{CCEA2E33-D919-4FE6-8DCC-43BA9D9634A1}" srcOrd="0" destOrd="0" presId="urn:diagrams.loki3.com/VaryingWidthList"/>
    <dgm:cxn modelId="{59A37C3E-2BBD-46EE-8185-1AD275E7DF70}" type="presParOf" srcId="{8890A8DC-C593-4BE4-907A-C129C5B40714}" destId="{8FF26A96-A7CF-4EA3-AC17-51451297606B}" srcOrd="0" destOrd="0" presId="urn:diagrams.loki3.com/VaryingWidthList"/>
    <dgm:cxn modelId="{A11A68EC-F403-4E33-9C8C-FD98FE892F84}" type="presParOf" srcId="{8890A8DC-C593-4BE4-907A-C129C5B40714}" destId="{AE86A324-391A-43AB-A159-A92AA72EA238}" srcOrd="1" destOrd="0" presId="urn:diagrams.loki3.com/VaryingWidthList"/>
    <dgm:cxn modelId="{A04620CC-05DE-4D09-B670-A51572B748DB}" type="presParOf" srcId="{8890A8DC-C593-4BE4-907A-C129C5B40714}" destId="{CCEA2E33-D919-4FE6-8DCC-43BA9D9634A1}" srcOrd="2" destOrd="0" presId="urn:diagrams.loki3.com/VaryingWidthList"/>
    <dgm:cxn modelId="{36C882F8-A2BA-4631-A89A-706891805C39}" type="presParOf" srcId="{8890A8DC-C593-4BE4-907A-C129C5B40714}" destId="{0B6C6239-4AD1-47F2-BB9C-39A0208E0118}" srcOrd="3" destOrd="0" presId="urn:diagrams.loki3.com/VaryingWidthList"/>
    <dgm:cxn modelId="{37630DAA-EE99-4A27-973F-CA8CFDED3E8A}" type="presParOf" srcId="{8890A8DC-C593-4BE4-907A-C129C5B40714}" destId="{90E73063-CE58-453A-B700-A9498B91D6E5}" srcOrd="4"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4820601-F8BD-44F0-B54E-D640A567C032}" type="doc">
      <dgm:prSet loTypeId="urn:microsoft.com/office/officeart/2005/8/layout/vList2" loCatId="list" qsTypeId="urn:microsoft.com/office/officeart/2005/8/quickstyle/3d1" qsCatId="3D" csTypeId="urn:microsoft.com/office/officeart/2005/8/colors/accent6_3" csCatId="accent6"/>
      <dgm:spPr/>
      <dgm:t>
        <a:bodyPr/>
        <a:lstStyle/>
        <a:p>
          <a:endParaRPr lang="en-US"/>
        </a:p>
      </dgm:t>
    </dgm:pt>
    <dgm:pt modelId="{887AA99E-C4CC-436C-A21E-71E246845A4C}">
      <dgm:prSet/>
      <dgm:spPr/>
      <dgm:t>
        <a:bodyPr/>
        <a:lstStyle/>
        <a:p>
          <a:r>
            <a:rPr lang="en-US">
              <a:latin typeface="Segoe UI" panose="020B0502040204020203" pitchFamily="34" charset="0"/>
              <a:cs typeface="Segoe UI" panose="020B0502040204020203" pitchFamily="34" charset="0"/>
            </a:rPr>
            <a:t>Azure AD B2C integrates with Azure MFA </a:t>
          </a:r>
        </a:p>
      </dgm:t>
    </dgm:pt>
    <dgm:pt modelId="{71E1CA76-FF6F-43C2-96AD-18C910ECE087}" type="parTrans" cxnId="{6EAE55C7-EB00-415F-982C-DF40E2B61C42}">
      <dgm:prSet/>
      <dgm:spPr/>
      <dgm:t>
        <a:bodyPr/>
        <a:lstStyle/>
        <a:p>
          <a:endParaRPr lang="en-US"/>
        </a:p>
      </dgm:t>
    </dgm:pt>
    <dgm:pt modelId="{19BBD5C1-E81E-425B-985D-2CA969F94B62}" type="sibTrans" cxnId="{6EAE55C7-EB00-415F-982C-DF40E2B61C42}">
      <dgm:prSet/>
      <dgm:spPr/>
      <dgm:t>
        <a:bodyPr/>
        <a:lstStyle/>
        <a:p>
          <a:endParaRPr lang="en-US"/>
        </a:p>
      </dgm:t>
    </dgm:pt>
    <dgm:pt modelId="{1233B780-DBDE-490B-9701-83EE931E9280}">
      <dgm:prSet/>
      <dgm:spPr/>
      <dgm:t>
        <a:bodyPr/>
        <a:lstStyle/>
        <a:p>
          <a:r>
            <a:rPr lang="en-US"/>
            <a:t>No additional code needed </a:t>
          </a:r>
        </a:p>
      </dgm:t>
    </dgm:pt>
    <dgm:pt modelId="{E822DFC5-144C-4DAA-B329-B8066281838A}" type="parTrans" cxnId="{8B36C890-2903-4BFF-82E2-5BE12844616B}">
      <dgm:prSet/>
      <dgm:spPr/>
      <dgm:t>
        <a:bodyPr/>
        <a:lstStyle/>
        <a:p>
          <a:endParaRPr lang="en-US"/>
        </a:p>
      </dgm:t>
    </dgm:pt>
    <dgm:pt modelId="{F780A0A0-A859-4AC7-9D13-EF4B9C18B779}" type="sibTrans" cxnId="{8B36C890-2903-4BFF-82E2-5BE12844616B}">
      <dgm:prSet/>
      <dgm:spPr/>
      <dgm:t>
        <a:bodyPr/>
        <a:lstStyle/>
        <a:p>
          <a:endParaRPr lang="en-US"/>
        </a:p>
      </dgm:t>
    </dgm:pt>
    <dgm:pt modelId="{92DAE0C5-617E-46E8-86DE-7E4C9CD8092B}">
      <dgm:prSet/>
      <dgm:spPr/>
      <dgm:t>
        <a:bodyPr/>
        <a:lstStyle/>
        <a:p>
          <a:r>
            <a:rPr lang="en-US"/>
            <a:t>Supports call and text messages </a:t>
          </a:r>
        </a:p>
      </dgm:t>
    </dgm:pt>
    <dgm:pt modelId="{F9862164-DDF1-46D5-88A5-A19F4D2DCBE3}" type="parTrans" cxnId="{DB9CC59E-AAA7-4677-A743-C686CE3B50FE}">
      <dgm:prSet/>
      <dgm:spPr/>
      <dgm:t>
        <a:bodyPr/>
        <a:lstStyle/>
        <a:p>
          <a:endParaRPr lang="en-US"/>
        </a:p>
      </dgm:t>
    </dgm:pt>
    <dgm:pt modelId="{5A778A6E-F0D5-4AD6-884F-319AAE682321}" type="sibTrans" cxnId="{DB9CC59E-AAA7-4677-A743-C686CE3B50FE}">
      <dgm:prSet/>
      <dgm:spPr/>
      <dgm:t>
        <a:bodyPr/>
        <a:lstStyle/>
        <a:p>
          <a:endParaRPr lang="en-US"/>
        </a:p>
      </dgm:t>
    </dgm:pt>
    <dgm:pt modelId="{65E4FD5A-9DCA-4763-AAB2-366DC16DE165}" type="pres">
      <dgm:prSet presAssocID="{44820601-F8BD-44F0-B54E-D640A567C032}" presName="linear" presStyleCnt="0">
        <dgm:presLayoutVars>
          <dgm:animLvl val="lvl"/>
          <dgm:resizeHandles val="exact"/>
        </dgm:presLayoutVars>
      </dgm:prSet>
      <dgm:spPr/>
    </dgm:pt>
    <dgm:pt modelId="{59123841-2017-408E-AA06-5F81BF00B726}" type="pres">
      <dgm:prSet presAssocID="{887AA99E-C4CC-436C-A21E-71E246845A4C}" presName="parentText" presStyleLbl="node1" presStyleIdx="0" presStyleCnt="3">
        <dgm:presLayoutVars>
          <dgm:chMax val="0"/>
          <dgm:bulletEnabled val="1"/>
        </dgm:presLayoutVars>
      </dgm:prSet>
      <dgm:spPr/>
    </dgm:pt>
    <dgm:pt modelId="{15AFA5D0-36DF-4182-BDBB-DC4F8B862470}" type="pres">
      <dgm:prSet presAssocID="{19BBD5C1-E81E-425B-985D-2CA969F94B62}" presName="spacer" presStyleCnt="0"/>
      <dgm:spPr/>
    </dgm:pt>
    <dgm:pt modelId="{1B15F246-646F-4537-A086-39F91923FA7B}" type="pres">
      <dgm:prSet presAssocID="{1233B780-DBDE-490B-9701-83EE931E9280}" presName="parentText" presStyleLbl="node1" presStyleIdx="1" presStyleCnt="3">
        <dgm:presLayoutVars>
          <dgm:chMax val="0"/>
          <dgm:bulletEnabled val="1"/>
        </dgm:presLayoutVars>
      </dgm:prSet>
      <dgm:spPr/>
    </dgm:pt>
    <dgm:pt modelId="{0D9B739B-75F8-4494-8544-F7BEA3196563}" type="pres">
      <dgm:prSet presAssocID="{F780A0A0-A859-4AC7-9D13-EF4B9C18B779}" presName="spacer" presStyleCnt="0"/>
      <dgm:spPr/>
    </dgm:pt>
    <dgm:pt modelId="{B614F8C3-D4D5-4255-9E66-BBEA5FE15106}" type="pres">
      <dgm:prSet presAssocID="{92DAE0C5-617E-46E8-86DE-7E4C9CD8092B}" presName="parentText" presStyleLbl="node1" presStyleIdx="2" presStyleCnt="3">
        <dgm:presLayoutVars>
          <dgm:chMax val="0"/>
          <dgm:bulletEnabled val="1"/>
        </dgm:presLayoutVars>
      </dgm:prSet>
      <dgm:spPr/>
    </dgm:pt>
  </dgm:ptLst>
  <dgm:cxnLst>
    <dgm:cxn modelId="{49573D01-48AC-49F2-A747-B05FC1E07EA7}" type="presOf" srcId="{92DAE0C5-617E-46E8-86DE-7E4C9CD8092B}" destId="{B614F8C3-D4D5-4255-9E66-BBEA5FE15106}" srcOrd="0" destOrd="0" presId="urn:microsoft.com/office/officeart/2005/8/layout/vList2"/>
    <dgm:cxn modelId="{A4935416-DC52-49C8-BE15-3BBB6AE6729B}" type="presOf" srcId="{44820601-F8BD-44F0-B54E-D640A567C032}" destId="{65E4FD5A-9DCA-4763-AAB2-366DC16DE165}" srcOrd="0" destOrd="0" presId="urn:microsoft.com/office/officeart/2005/8/layout/vList2"/>
    <dgm:cxn modelId="{8B36C890-2903-4BFF-82E2-5BE12844616B}" srcId="{44820601-F8BD-44F0-B54E-D640A567C032}" destId="{1233B780-DBDE-490B-9701-83EE931E9280}" srcOrd="1" destOrd="0" parTransId="{E822DFC5-144C-4DAA-B329-B8066281838A}" sibTransId="{F780A0A0-A859-4AC7-9D13-EF4B9C18B779}"/>
    <dgm:cxn modelId="{DB9CC59E-AAA7-4677-A743-C686CE3B50FE}" srcId="{44820601-F8BD-44F0-B54E-D640A567C032}" destId="{92DAE0C5-617E-46E8-86DE-7E4C9CD8092B}" srcOrd="2" destOrd="0" parTransId="{F9862164-DDF1-46D5-88A5-A19F4D2DCBE3}" sibTransId="{5A778A6E-F0D5-4AD6-884F-319AAE682321}"/>
    <dgm:cxn modelId="{6EAE55C7-EB00-415F-982C-DF40E2B61C42}" srcId="{44820601-F8BD-44F0-B54E-D640A567C032}" destId="{887AA99E-C4CC-436C-A21E-71E246845A4C}" srcOrd="0" destOrd="0" parTransId="{71E1CA76-FF6F-43C2-96AD-18C910ECE087}" sibTransId="{19BBD5C1-E81E-425B-985D-2CA969F94B62}"/>
    <dgm:cxn modelId="{A7D6FAE2-5290-4F5F-ACBF-CA49BD1233F7}" type="presOf" srcId="{1233B780-DBDE-490B-9701-83EE931E9280}" destId="{1B15F246-646F-4537-A086-39F91923FA7B}" srcOrd="0" destOrd="0" presId="urn:microsoft.com/office/officeart/2005/8/layout/vList2"/>
    <dgm:cxn modelId="{4F9D4CEB-1B4B-4E77-825D-405377D4541C}" type="presOf" srcId="{887AA99E-C4CC-436C-A21E-71E246845A4C}" destId="{59123841-2017-408E-AA06-5F81BF00B726}" srcOrd="0" destOrd="0" presId="urn:microsoft.com/office/officeart/2005/8/layout/vList2"/>
    <dgm:cxn modelId="{26237B70-36E8-43BF-A1A8-B146CC818C32}" type="presParOf" srcId="{65E4FD5A-9DCA-4763-AAB2-366DC16DE165}" destId="{59123841-2017-408E-AA06-5F81BF00B726}" srcOrd="0" destOrd="0" presId="urn:microsoft.com/office/officeart/2005/8/layout/vList2"/>
    <dgm:cxn modelId="{B7AF1DFF-91DB-45F3-A6A1-9D589080D1D3}" type="presParOf" srcId="{65E4FD5A-9DCA-4763-AAB2-366DC16DE165}" destId="{15AFA5D0-36DF-4182-BDBB-DC4F8B862470}" srcOrd="1" destOrd="0" presId="urn:microsoft.com/office/officeart/2005/8/layout/vList2"/>
    <dgm:cxn modelId="{A5234C52-D4E0-467D-AD39-4C85C6166E6F}" type="presParOf" srcId="{65E4FD5A-9DCA-4763-AAB2-366DC16DE165}" destId="{1B15F246-646F-4537-A086-39F91923FA7B}" srcOrd="2" destOrd="0" presId="urn:microsoft.com/office/officeart/2005/8/layout/vList2"/>
    <dgm:cxn modelId="{C08DA8C1-EDB1-41A2-A396-839A79AAE3FC}" type="presParOf" srcId="{65E4FD5A-9DCA-4763-AAB2-366DC16DE165}" destId="{0D9B739B-75F8-4494-8544-F7BEA3196563}" srcOrd="3" destOrd="0" presId="urn:microsoft.com/office/officeart/2005/8/layout/vList2"/>
    <dgm:cxn modelId="{23827B92-3528-4927-86C0-6246CD8AA81E}" type="presParOf" srcId="{65E4FD5A-9DCA-4763-AAB2-366DC16DE165}" destId="{B614F8C3-D4D5-4255-9E66-BBEA5FE1510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6CF81FB-E9B7-4821-9D8F-95C748127923}" type="doc">
      <dgm:prSet loTypeId="urn:microsoft.com/office/officeart/2005/8/layout/radial5" loCatId="cycle" qsTypeId="urn:microsoft.com/office/officeart/2005/8/quickstyle/simple2" qsCatId="simple" csTypeId="urn:microsoft.com/office/officeart/2005/8/colors/accent1_2" csCatId="accent1" phldr="1"/>
      <dgm:spPr/>
      <dgm:t>
        <a:bodyPr/>
        <a:lstStyle/>
        <a:p>
          <a:endParaRPr lang="en-AU"/>
        </a:p>
      </dgm:t>
    </dgm:pt>
    <dgm:pt modelId="{7C0C6F18-2880-401D-9F80-1DB65DDA90F2}">
      <dgm:prSet phldrT="[Text]"/>
      <dgm:spPr>
        <a:xfrm>
          <a:off x="3468408" y="1897809"/>
          <a:ext cx="1354166" cy="1354166"/>
        </a:xfrm>
        <a:prstGeom prst="ellipse">
          <a:avLst/>
        </a:prstGeom>
        <a:solidFill>
          <a:srgbClr val="D83B01"/>
        </a:solidFill>
        <a:ln w="17145" cap="flat" cmpd="sng" algn="ctr">
          <a:solidFill>
            <a:srgbClr val="FFFFFF">
              <a:hueOff val="0"/>
              <a:satOff val="0"/>
              <a:lumOff val="0"/>
              <a:alphaOff val="0"/>
            </a:srgbClr>
          </a:solidFill>
          <a:prstDash val="solid"/>
        </a:ln>
        <a:effectLst/>
      </dgm:spPr>
      <dgm:t>
        <a:bodyPr/>
        <a:lstStyle/>
        <a:p>
          <a:pPr>
            <a:buNone/>
          </a:pPr>
          <a:r>
            <a:rPr lang="en-AU">
              <a:solidFill>
                <a:srgbClr val="FFFFFF"/>
              </a:solidFill>
              <a:latin typeface="Segoe UI"/>
              <a:ea typeface="+mn-ea"/>
              <a:cs typeface="+mn-cs"/>
            </a:rPr>
            <a:t>Policy</a:t>
          </a:r>
        </a:p>
      </dgm:t>
    </dgm:pt>
    <dgm:pt modelId="{8D8766B2-2BEB-4CDC-AC7E-6A0230A0B211}" type="parTrans" cxnId="{BA226856-1325-4D2A-9B7E-A0587FD4F48D}">
      <dgm:prSet/>
      <dgm:spPr/>
      <dgm:t>
        <a:bodyPr/>
        <a:lstStyle/>
        <a:p>
          <a:endParaRPr lang="en-AU"/>
        </a:p>
      </dgm:t>
    </dgm:pt>
    <dgm:pt modelId="{A1D358A7-4978-40AA-B378-57D8E1EFA60D}" type="sibTrans" cxnId="{BA226856-1325-4D2A-9B7E-A0587FD4F48D}">
      <dgm:prSet/>
      <dgm:spPr/>
      <dgm:t>
        <a:bodyPr/>
        <a:lstStyle/>
        <a:p>
          <a:endParaRPr lang="en-AU"/>
        </a:p>
      </dgm:t>
    </dgm:pt>
    <dgm:pt modelId="{DA96FDF3-2ACC-434D-A277-298C2FF3A100}">
      <dgm:prSet phldrT="[Text]"/>
      <dgm:spPr>
        <a:xfrm>
          <a:off x="3468408" y="3477"/>
          <a:ext cx="1354166" cy="1354166"/>
        </a:xfrm>
        <a:prstGeom prst="ellipse">
          <a:avLst/>
        </a:prstGeom>
        <a:solidFill>
          <a:srgbClr val="FF8C00"/>
        </a:solidFill>
        <a:ln w="17145" cap="flat" cmpd="sng" algn="ctr">
          <a:solidFill>
            <a:srgbClr val="FFFFFF">
              <a:hueOff val="0"/>
              <a:satOff val="0"/>
              <a:lumOff val="0"/>
              <a:alphaOff val="0"/>
            </a:srgbClr>
          </a:solidFill>
          <a:prstDash val="solid"/>
        </a:ln>
        <a:effectLst/>
      </dgm:spPr>
      <dgm:t>
        <a:bodyPr/>
        <a:lstStyle/>
        <a:p>
          <a:pPr>
            <a:buNone/>
          </a:pPr>
          <a:r>
            <a:rPr lang="en-AU">
              <a:solidFill>
                <a:srgbClr val="FFFFFF"/>
              </a:solidFill>
              <a:latin typeface="Segoe UI"/>
              <a:ea typeface="+mn-ea"/>
              <a:cs typeface="+mn-cs"/>
            </a:rPr>
            <a:t>UI</a:t>
          </a:r>
          <a:br>
            <a:rPr lang="en-AU">
              <a:solidFill>
                <a:srgbClr val="FFFFFF"/>
              </a:solidFill>
              <a:latin typeface="Segoe UI"/>
              <a:ea typeface="+mn-ea"/>
              <a:cs typeface="+mn-cs"/>
            </a:rPr>
          </a:br>
          <a:r>
            <a:rPr lang="en-AU">
              <a:solidFill>
                <a:srgbClr val="FFFFFF"/>
              </a:solidFill>
              <a:latin typeface="Segoe UI"/>
              <a:ea typeface="+mn-ea"/>
              <a:cs typeface="+mn-cs"/>
            </a:rPr>
            <a:t>customisations</a:t>
          </a:r>
        </a:p>
      </dgm:t>
    </dgm:pt>
    <dgm:pt modelId="{B1873582-F6B3-49FC-AE38-439834A24FE7}" type="parTrans" cxnId="{3310AB16-C9C9-4ACF-86FB-B98B88959BF8}">
      <dgm:prSet/>
      <dgm:spPr>
        <a:xfrm rot="16200000">
          <a:off x="4002347" y="1405620"/>
          <a:ext cx="286287" cy="460416"/>
        </a:xfrm>
        <a:prstGeom prst="rightArrow">
          <a:avLst>
            <a:gd name="adj1" fmla="val 60000"/>
            <a:gd name="adj2" fmla="val 50000"/>
          </a:avLst>
        </a:prstGeom>
        <a:solidFill>
          <a:srgbClr val="FF8C00">
            <a:alpha val="50000"/>
          </a:srgbClr>
        </a:solidFill>
        <a:ln>
          <a:noFill/>
        </a:ln>
        <a:effectLst/>
      </dgm:spPr>
      <dgm:t>
        <a:bodyPr/>
        <a:lstStyle/>
        <a:p>
          <a:pPr>
            <a:buNone/>
          </a:pPr>
          <a:endParaRPr lang="en-AU">
            <a:solidFill>
              <a:srgbClr val="FFFFFF"/>
            </a:solidFill>
            <a:latin typeface="Segoe UI"/>
            <a:ea typeface="+mn-ea"/>
            <a:cs typeface="+mn-cs"/>
          </a:endParaRPr>
        </a:p>
      </dgm:t>
    </dgm:pt>
    <dgm:pt modelId="{1D923FED-5D0A-464B-A19A-FF34C6000E9E}" type="sibTrans" cxnId="{3310AB16-C9C9-4ACF-86FB-B98B88959BF8}">
      <dgm:prSet/>
      <dgm:spPr/>
      <dgm:t>
        <a:bodyPr/>
        <a:lstStyle/>
        <a:p>
          <a:endParaRPr lang="en-AU"/>
        </a:p>
      </dgm:t>
    </dgm:pt>
    <dgm:pt modelId="{C8477D8C-45E9-44C7-852B-4C7D6F551357}">
      <dgm:prSet phldrT="[Text]"/>
      <dgm:spPr>
        <a:xfrm>
          <a:off x="5270024" y="1312428"/>
          <a:ext cx="1354166" cy="1354166"/>
        </a:xfrm>
        <a:prstGeom prst="ellipse">
          <a:avLst/>
        </a:prstGeom>
        <a:solidFill>
          <a:srgbClr val="FF8C00"/>
        </a:solidFill>
        <a:ln w="17145" cap="flat" cmpd="sng" algn="ctr">
          <a:solidFill>
            <a:srgbClr val="FFFFFF">
              <a:hueOff val="0"/>
              <a:satOff val="0"/>
              <a:lumOff val="0"/>
              <a:alphaOff val="0"/>
            </a:srgbClr>
          </a:solidFill>
          <a:prstDash val="solid"/>
        </a:ln>
        <a:effectLst/>
      </dgm:spPr>
      <dgm:t>
        <a:bodyPr/>
        <a:lstStyle/>
        <a:p>
          <a:pPr>
            <a:buNone/>
          </a:pPr>
          <a:r>
            <a:rPr lang="en-AU">
              <a:solidFill>
                <a:srgbClr val="FFFFFF"/>
              </a:solidFill>
              <a:latin typeface="Segoe UI"/>
              <a:ea typeface="+mn-ea"/>
              <a:cs typeface="+mn-cs"/>
            </a:rPr>
            <a:t>Identity</a:t>
          </a:r>
          <a:br>
            <a:rPr lang="en-AU">
              <a:solidFill>
                <a:srgbClr val="FFFFFF"/>
              </a:solidFill>
              <a:latin typeface="Segoe UI"/>
              <a:ea typeface="+mn-ea"/>
              <a:cs typeface="+mn-cs"/>
            </a:rPr>
          </a:br>
          <a:r>
            <a:rPr lang="en-AU">
              <a:solidFill>
                <a:srgbClr val="FFFFFF"/>
              </a:solidFill>
              <a:latin typeface="Segoe UI"/>
              <a:ea typeface="+mn-ea"/>
              <a:cs typeface="+mn-cs"/>
            </a:rPr>
            <a:t>providers</a:t>
          </a:r>
        </a:p>
      </dgm:t>
    </dgm:pt>
    <dgm:pt modelId="{3F528FFF-FFB9-40E5-9BCE-39E614A806BD}" type="parTrans" cxnId="{4DEEEE01-90D5-4CB1-A604-FD68E41F01AA}">
      <dgm:prSet/>
      <dgm:spPr>
        <a:xfrm rot="20520000">
          <a:off x="4895450" y="2054497"/>
          <a:ext cx="286287" cy="460416"/>
        </a:xfrm>
        <a:prstGeom prst="rightArrow">
          <a:avLst>
            <a:gd name="adj1" fmla="val 60000"/>
            <a:gd name="adj2" fmla="val 50000"/>
          </a:avLst>
        </a:prstGeom>
        <a:solidFill>
          <a:srgbClr val="FF8C00">
            <a:alpha val="50000"/>
          </a:srgbClr>
        </a:solidFill>
        <a:ln>
          <a:noFill/>
        </a:ln>
        <a:effectLst/>
      </dgm:spPr>
      <dgm:t>
        <a:bodyPr/>
        <a:lstStyle/>
        <a:p>
          <a:pPr>
            <a:buNone/>
          </a:pPr>
          <a:endParaRPr lang="en-AU">
            <a:solidFill>
              <a:srgbClr val="FFFFFF"/>
            </a:solidFill>
            <a:latin typeface="Segoe UI"/>
            <a:ea typeface="+mn-ea"/>
            <a:cs typeface="+mn-cs"/>
          </a:endParaRPr>
        </a:p>
      </dgm:t>
    </dgm:pt>
    <dgm:pt modelId="{E366AE69-2028-492A-938C-C8142E847C03}" type="sibTrans" cxnId="{4DEEEE01-90D5-4CB1-A604-FD68E41F01AA}">
      <dgm:prSet/>
      <dgm:spPr/>
      <dgm:t>
        <a:bodyPr/>
        <a:lstStyle/>
        <a:p>
          <a:endParaRPr lang="en-AU"/>
        </a:p>
      </dgm:t>
    </dgm:pt>
    <dgm:pt modelId="{D780F403-2A62-4A00-84DF-13A316EF4D88}">
      <dgm:prSet phldrT="[Text]"/>
      <dgm:spPr>
        <a:xfrm>
          <a:off x="4581868" y="3430355"/>
          <a:ext cx="1354166" cy="1354166"/>
        </a:xfrm>
        <a:prstGeom prst="ellipse">
          <a:avLst/>
        </a:prstGeom>
        <a:solidFill>
          <a:srgbClr val="FF8C00"/>
        </a:solidFill>
        <a:ln w="17145" cap="flat" cmpd="sng" algn="ctr">
          <a:solidFill>
            <a:srgbClr val="FFFFFF">
              <a:hueOff val="0"/>
              <a:satOff val="0"/>
              <a:lumOff val="0"/>
              <a:alphaOff val="0"/>
            </a:srgbClr>
          </a:solidFill>
          <a:prstDash val="solid"/>
        </a:ln>
        <a:effectLst/>
      </dgm:spPr>
      <dgm:t>
        <a:bodyPr/>
        <a:lstStyle/>
        <a:p>
          <a:pPr>
            <a:buNone/>
          </a:pPr>
          <a:r>
            <a:rPr lang="en-AU">
              <a:solidFill>
                <a:srgbClr val="FFFFFF"/>
              </a:solidFill>
              <a:latin typeface="Segoe UI"/>
              <a:ea typeface="+mn-ea"/>
              <a:cs typeface="+mn-cs"/>
            </a:rPr>
            <a:t>Account</a:t>
          </a:r>
          <a:br>
            <a:rPr lang="en-AU">
              <a:solidFill>
                <a:srgbClr val="FFFFFF"/>
              </a:solidFill>
              <a:latin typeface="Segoe UI"/>
              <a:ea typeface="+mn-ea"/>
              <a:cs typeface="+mn-cs"/>
            </a:rPr>
          </a:br>
          <a:r>
            <a:rPr lang="en-AU">
              <a:solidFill>
                <a:srgbClr val="FFFFFF"/>
              </a:solidFill>
              <a:latin typeface="Segoe UI"/>
              <a:ea typeface="+mn-ea"/>
              <a:cs typeface="+mn-cs"/>
            </a:rPr>
            <a:t>attributes</a:t>
          </a:r>
        </a:p>
      </dgm:t>
    </dgm:pt>
    <dgm:pt modelId="{A09D4EB1-A5DE-49BC-B5B8-9859AA4241C1}" type="parTrans" cxnId="{3BF21298-1B5A-4608-8DEE-158C213D6E50}">
      <dgm:prSet/>
      <dgm:spPr>
        <a:xfrm rot="3240000">
          <a:off x="4554315" y="3104402"/>
          <a:ext cx="286287" cy="460416"/>
        </a:xfrm>
        <a:prstGeom prst="rightArrow">
          <a:avLst>
            <a:gd name="adj1" fmla="val 60000"/>
            <a:gd name="adj2" fmla="val 50000"/>
          </a:avLst>
        </a:prstGeom>
        <a:solidFill>
          <a:srgbClr val="FF8C00">
            <a:alpha val="50000"/>
          </a:srgbClr>
        </a:solidFill>
        <a:ln>
          <a:noFill/>
        </a:ln>
        <a:effectLst/>
      </dgm:spPr>
      <dgm:t>
        <a:bodyPr/>
        <a:lstStyle/>
        <a:p>
          <a:pPr>
            <a:buNone/>
          </a:pPr>
          <a:endParaRPr lang="en-AU">
            <a:solidFill>
              <a:srgbClr val="FFFFFF"/>
            </a:solidFill>
            <a:latin typeface="Segoe UI"/>
            <a:ea typeface="+mn-ea"/>
            <a:cs typeface="+mn-cs"/>
          </a:endParaRPr>
        </a:p>
      </dgm:t>
    </dgm:pt>
    <dgm:pt modelId="{775AE691-C48D-47AB-8476-EF81D815623B}" type="sibTrans" cxnId="{3BF21298-1B5A-4608-8DEE-158C213D6E50}">
      <dgm:prSet/>
      <dgm:spPr/>
      <dgm:t>
        <a:bodyPr/>
        <a:lstStyle/>
        <a:p>
          <a:endParaRPr lang="en-AU"/>
        </a:p>
      </dgm:t>
    </dgm:pt>
    <dgm:pt modelId="{3B9291DC-FB4E-4F9B-916F-88310BDC99D8}">
      <dgm:prSet phldrT="[Text]"/>
      <dgm:spPr>
        <a:xfrm>
          <a:off x="2354947" y="3430355"/>
          <a:ext cx="1354166" cy="1354166"/>
        </a:xfrm>
        <a:prstGeom prst="ellipse">
          <a:avLst/>
        </a:prstGeom>
        <a:solidFill>
          <a:srgbClr val="FF8C00"/>
        </a:solidFill>
        <a:ln w="17145" cap="flat" cmpd="sng" algn="ctr">
          <a:solidFill>
            <a:srgbClr val="FFFFFF">
              <a:hueOff val="0"/>
              <a:satOff val="0"/>
              <a:lumOff val="0"/>
              <a:alphaOff val="0"/>
            </a:srgbClr>
          </a:solidFill>
          <a:prstDash val="solid"/>
        </a:ln>
        <a:effectLst/>
      </dgm:spPr>
      <dgm:t>
        <a:bodyPr/>
        <a:lstStyle/>
        <a:p>
          <a:pPr>
            <a:buNone/>
          </a:pPr>
          <a:r>
            <a:rPr lang="en-AU">
              <a:solidFill>
                <a:srgbClr val="FFFFFF"/>
              </a:solidFill>
              <a:latin typeface="Segoe UI"/>
              <a:ea typeface="+mn-ea"/>
              <a:cs typeface="+mn-cs"/>
            </a:rPr>
            <a:t>Token</a:t>
          </a:r>
          <a:br>
            <a:rPr lang="en-AU">
              <a:solidFill>
                <a:srgbClr val="FFFFFF"/>
              </a:solidFill>
              <a:latin typeface="Segoe UI"/>
              <a:ea typeface="+mn-ea"/>
              <a:cs typeface="+mn-cs"/>
            </a:rPr>
          </a:br>
          <a:r>
            <a:rPr lang="en-AU">
              <a:solidFill>
                <a:srgbClr val="FFFFFF"/>
              </a:solidFill>
              <a:latin typeface="Segoe UI"/>
              <a:ea typeface="+mn-ea"/>
              <a:cs typeface="+mn-cs"/>
            </a:rPr>
            <a:t>claims</a:t>
          </a:r>
        </a:p>
      </dgm:t>
    </dgm:pt>
    <dgm:pt modelId="{74C42796-8366-4EE2-80E4-8BB0517399EE}" type="parTrans" cxnId="{D04E8A02-EB91-40BB-AF62-E54DFDD0558C}">
      <dgm:prSet/>
      <dgm:spPr>
        <a:xfrm rot="7560000">
          <a:off x="3450380" y="3104402"/>
          <a:ext cx="286287" cy="460416"/>
        </a:xfrm>
        <a:prstGeom prst="rightArrow">
          <a:avLst>
            <a:gd name="adj1" fmla="val 60000"/>
            <a:gd name="adj2" fmla="val 50000"/>
          </a:avLst>
        </a:prstGeom>
        <a:solidFill>
          <a:srgbClr val="FF8C00">
            <a:alpha val="50000"/>
          </a:srgbClr>
        </a:solidFill>
        <a:ln>
          <a:noFill/>
        </a:ln>
        <a:effectLst/>
      </dgm:spPr>
      <dgm:t>
        <a:bodyPr/>
        <a:lstStyle/>
        <a:p>
          <a:pPr>
            <a:buNone/>
          </a:pPr>
          <a:endParaRPr lang="en-AU">
            <a:solidFill>
              <a:srgbClr val="FFFFFF"/>
            </a:solidFill>
            <a:latin typeface="Segoe UI"/>
            <a:ea typeface="+mn-ea"/>
            <a:cs typeface="+mn-cs"/>
          </a:endParaRPr>
        </a:p>
      </dgm:t>
    </dgm:pt>
    <dgm:pt modelId="{57EB2024-62DF-44E4-BF34-FC43C8BAC2EB}" type="sibTrans" cxnId="{D04E8A02-EB91-40BB-AF62-E54DFDD0558C}">
      <dgm:prSet/>
      <dgm:spPr/>
      <dgm:t>
        <a:bodyPr/>
        <a:lstStyle/>
        <a:p>
          <a:endParaRPr lang="en-AU"/>
        </a:p>
      </dgm:t>
    </dgm:pt>
    <dgm:pt modelId="{3CA47CA3-59B5-4D79-BFFF-A8E16CB4A590}">
      <dgm:prSet phldrT="[Text]"/>
      <dgm:spPr>
        <a:xfrm>
          <a:off x="1666791" y="1312428"/>
          <a:ext cx="1354166" cy="1354166"/>
        </a:xfrm>
        <a:prstGeom prst="ellipse">
          <a:avLst/>
        </a:prstGeom>
        <a:solidFill>
          <a:srgbClr val="FF8C00"/>
        </a:solidFill>
        <a:ln w="17145" cap="flat" cmpd="sng" algn="ctr">
          <a:solidFill>
            <a:srgbClr val="FFFFFF">
              <a:hueOff val="0"/>
              <a:satOff val="0"/>
              <a:lumOff val="0"/>
              <a:alphaOff val="0"/>
            </a:srgbClr>
          </a:solidFill>
          <a:prstDash val="solid"/>
        </a:ln>
        <a:effectLst/>
      </dgm:spPr>
      <dgm:t>
        <a:bodyPr/>
        <a:lstStyle/>
        <a:p>
          <a:pPr>
            <a:buNone/>
          </a:pPr>
          <a:r>
            <a:rPr lang="en-AU">
              <a:solidFill>
                <a:srgbClr val="FFFFFF"/>
              </a:solidFill>
              <a:latin typeface="Segoe UI"/>
              <a:ea typeface="+mn-ea"/>
              <a:cs typeface="+mn-cs"/>
            </a:rPr>
            <a:t>Multi-factor</a:t>
          </a:r>
          <a:br>
            <a:rPr lang="en-AU">
              <a:solidFill>
                <a:srgbClr val="FFFFFF"/>
              </a:solidFill>
              <a:latin typeface="Segoe UI"/>
              <a:ea typeface="+mn-ea"/>
              <a:cs typeface="+mn-cs"/>
            </a:rPr>
          </a:br>
          <a:r>
            <a:rPr lang="en-AU">
              <a:solidFill>
                <a:srgbClr val="FFFFFF"/>
              </a:solidFill>
              <a:latin typeface="Segoe UI"/>
              <a:ea typeface="+mn-ea"/>
              <a:cs typeface="+mn-cs"/>
            </a:rPr>
            <a:t>authentication</a:t>
          </a:r>
        </a:p>
      </dgm:t>
    </dgm:pt>
    <dgm:pt modelId="{7C7A41D9-2247-4758-A656-A11F32977824}" type="parTrans" cxnId="{31DE0023-3732-46EA-A7AC-413813FAB122}">
      <dgm:prSet/>
      <dgm:spPr>
        <a:xfrm rot="11880000">
          <a:off x="3109245" y="2054497"/>
          <a:ext cx="286287" cy="460416"/>
        </a:xfrm>
        <a:prstGeom prst="rightArrow">
          <a:avLst>
            <a:gd name="adj1" fmla="val 60000"/>
            <a:gd name="adj2" fmla="val 50000"/>
          </a:avLst>
        </a:prstGeom>
        <a:solidFill>
          <a:srgbClr val="FF8C00">
            <a:alpha val="50000"/>
          </a:srgbClr>
        </a:solidFill>
        <a:ln>
          <a:noFill/>
        </a:ln>
        <a:effectLst/>
      </dgm:spPr>
      <dgm:t>
        <a:bodyPr/>
        <a:lstStyle/>
        <a:p>
          <a:pPr>
            <a:buNone/>
          </a:pPr>
          <a:endParaRPr lang="en-AU">
            <a:solidFill>
              <a:srgbClr val="FFFFFF"/>
            </a:solidFill>
            <a:latin typeface="Segoe UI"/>
            <a:ea typeface="+mn-ea"/>
            <a:cs typeface="+mn-cs"/>
          </a:endParaRPr>
        </a:p>
      </dgm:t>
    </dgm:pt>
    <dgm:pt modelId="{AC78138C-0FBC-4285-8844-FEF57FF3A4E1}" type="sibTrans" cxnId="{31DE0023-3732-46EA-A7AC-413813FAB122}">
      <dgm:prSet/>
      <dgm:spPr/>
      <dgm:t>
        <a:bodyPr/>
        <a:lstStyle/>
        <a:p>
          <a:endParaRPr lang="en-AU"/>
        </a:p>
      </dgm:t>
    </dgm:pt>
    <dgm:pt modelId="{F6E7A364-0B81-4A4F-A076-0B00197987E6}" type="pres">
      <dgm:prSet presAssocID="{66CF81FB-E9B7-4821-9D8F-95C748127923}" presName="Name0" presStyleCnt="0">
        <dgm:presLayoutVars>
          <dgm:chMax val="1"/>
          <dgm:dir/>
          <dgm:animLvl val="ctr"/>
          <dgm:resizeHandles val="exact"/>
        </dgm:presLayoutVars>
      </dgm:prSet>
      <dgm:spPr/>
    </dgm:pt>
    <dgm:pt modelId="{A9FB555C-6DF7-45CD-99BB-A3929897C9FD}" type="pres">
      <dgm:prSet presAssocID="{7C0C6F18-2880-401D-9F80-1DB65DDA90F2}" presName="centerShape" presStyleLbl="node0" presStyleIdx="0" presStyleCnt="1"/>
      <dgm:spPr/>
    </dgm:pt>
    <dgm:pt modelId="{04454072-C939-4A95-8508-94A2E14289B4}" type="pres">
      <dgm:prSet presAssocID="{B1873582-F6B3-49FC-AE38-439834A24FE7}" presName="parTrans" presStyleLbl="sibTrans2D1" presStyleIdx="0" presStyleCnt="5"/>
      <dgm:spPr/>
    </dgm:pt>
    <dgm:pt modelId="{26719F89-ACF0-4710-8D9D-9220CFBCA9C5}" type="pres">
      <dgm:prSet presAssocID="{B1873582-F6B3-49FC-AE38-439834A24FE7}" presName="connectorText" presStyleLbl="sibTrans2D1" presStyleIdx="0" presStyleCnt="5"/>
      <dgm:spPr/>
    </dgm:pt>
    <dgm:pt modelId="{4E4823DD-12BF-4EB1-A93F-96165879CD06}" type="pres">
      <dgm:prSet presAssocID="{DA96FDF3-2ACC-434D-A277-298C2FF3A100}" presName="node" presStyleLbl="node1" presStyleIdx="0" presStyleCnt="5">
        <dgm:presLayoutVars>
          <dgm:bulletEnabled val="1"/>
        </dgm:presLayoutVars>
      </dgm:prSet>
      <dgm:spPr/>
    </dgm:pt>
    <dgm:pt modelId="{68816AFB-BE3E-444B-8A30-AEE2EAD19F3E}" type="pres">
      <dgm:prSet presAssocID="{3F528FFF-FFB9-40E5-9BCE-39E614A806BD}" presName="parTrans" presStyleLbl="sibTrans2D1" presStyleIdx="1" presStyleCnt="5"/>
      <dgm:spPr/>
    </dgm:pt>
    <dgm:pt modelId="{A43F7BA7-EE6D-42D1-AE04-8AEABCE04C98}" type="pres">
      <dgm:prSet presAssocID="{3F528FFF-FFB9-40E5-9BCE-39E614A806BD}" presName="connectorText" presStyleLbl="sibTrans2D1" presStyleIdx="1" presStyleCnt="5"/>
      <dgm:spPr/>
    </dgm:pt>
    <dgm:pt modelId="{FA09EC76-98CB-4B7B-9236-A26CC5C551F5}" type="pres">
      <dgm:prSet presAssocID="{C8477D8C-45E9-44C7-852B-4C7D6F551357}" presName="node" presStyleLbl="node1" presStyleIdx="1" presStyleCnt="5">
        <dgm:presLayoutVars>
          <dgm:bulletEnabled val="1"/>
        </dgm:presLayoutVars>
      </dgm:prSet>
      <dgm:spPr/>
    </dgm:pt>
    <dgm:pt modelId="{E7FDD60D-684B-4075-99FF-F019A695C2E7}" type="pres">
      <dgm:prSet presAssocID="{A09D4EB1-A5DE-49BC-B5B8-9859AA4241C1}" presName="parTrans" presStyleLbl="sibTrans2D1" presStyleIdx="2" presStyleCnt="5"/>
      <dgm:spPr/>
    </dgm:pt>
    <dgm:pt modelId="{EBDCE6EE-1E4D-4FB6-B9D5-906B85814CCC}" type="pres">
      <dgm:prSet presAssocID="{A09D4EB1-A5DE-49BC-B5B8-9859AA4241C1}" presName="connectorText" presStyleLbl="sibTrans2D1" presStyleIdx="2" presStyleCnt="5"/>
      <dgm:spPr/>
    </dgm:pt>
    <dgm:pt modelId="{B430345F-DD88-4C75-9012-1C3ACF785608}" type="pres">
      <dgm:prSet presAssocID="{D780F403-2A62-4A00-84DF-13A316EF4D88}" presName="node" presStyleLbl="node1" presStyleIdx="2" presStyleCnt="5">
        <dgm:presLayoutVars>
          <dgm:bulletEnabled val="1"/>
        </dgm:presLayoutVars>
      </dgm:prSet>
      <dgm:spPr/>
    </dgm:pt>
    <dgm:pt modelId="{38187258-2B5C-4710-87C6-75F387A3FF6D}" type="pres">
      <dgm:prSet presAssocID="{74C42796-8366-4EE2-80E4-8BB0517399EE}" presName="parTrans" presStyleLbl="sibTrans2D1" presStyleIdx="3" presStyleCnt="5"/>
      <dgm:spPr/>
    </dgm:pt>
    <dgm:pt modelId="{E095A234-FD42-4F03-B087-E031B45BBDBA}" type="pres">
      <dgm:prSet presAssocID="{74C42796-8366-4EE2-80E4-8BB0517399EE}" presName="connectorText" presStyleLbl="sibTrans2D1" presStyleIdx="3" presStyleCnt="5"/>
      <dgm:spPr/>
    </dgm:pt>
    <dgm:pt modelId="{E3D4FDB5-7FA3-4EBD-ACAB-8973DB965424}" type="pres">
      <dgm:prSet presAssocID="{3B9291DC-FB4E-4F9B-916F-88310BDC99D8}" presName="node" presStyleLbl="node1" presStyleIdx="3" presStyleCnt="5">
        <dgm:presLayoutVars>
          <dgm:bulletEnabled val="1"/>
        </dgm:presLayoutVars>
      </dgm:prSet>
      <dgm:spPr/>
    </dgm:pt>
    <dgm:pt modelId="{3DB178B2-BEE3-4FBA-A8E3-413DFB94BE3A}" type="pres">
      <dgm:prSet presAssocID="{7C7A41D9-2247-4758-A656-A11F32977824}" presName="parTrans" presStyleLbl="sibTrans2D1" presStyleIdx="4" presStyleCnt="5"/>
      <dgm:spPr/>
    </dgm:pt>
    <dgm:pt modelId="{4908A96F-04E4-4EDE-ADCB-0F65BA8CB043}" type="pres">
      <dgm:prSet presAssocID="{7C7A41D9-2247-4758-A656-A11F32977824}" presName="connectorText" presStyleLbl="sibTrans2D1" presStyleIdx="4" presStyleCnt="5"/>
      <dgm:spPr/>
    </dgm:pt>
    <dgm:pt modelId="{974076B2-4F81-4024-AC53-C13CAC7E9170}" type="pres">
      <dgm:prSet presAssocID="{3CA47CA3-59B5-4D79-BFFF-A8E16CB4A590}" presName="node" presStyleLbl="node1" presStyleIdx="4" presStyleCnt="5">
        <dgm:presLayoutVars>
          <dgm:bulletEnabled val="1"/>
        </dgm:presLayoutVars>
      </dgm:prSet>
      <dgm:spPr/>
    </dgm:pt>
  </dgm:ptLst>
  <dgm:cxnLst>
    <dgm:cxn modelId="{4DEEEE01-90D5-4CB1-A604-FD68E41F01AA}" srcId="{7C0C6F18-2880-401D-9F80-1DB65DDA90F2}" destId="{C8477D8C-45E9-44C7-852B-4C7D6F551357}" srcOrd="1" destOrd="0" parTransId="{3F528FFF-FFB9-40E5-9BCE-39E614A806BD}" sibTransId="{E366AE69-2028-492A-938C-C8142E847C03}"/>
    <dgm:cxn modelId="{D04E8A02-EB91-40BB-AF62-E54DFDD0558C}" srcId="{7C0C6F18-2880-401D-9F80-1DB65DDA90F2}" destId="{3B9291DC-FB4E-4F9B-916F-88310BDC99D8}" srcOrd="3" destOrd="0" parTransId="{74C42796-8366-4EE2-80E4-8BB0517399EE}" sibTransId="{57EB2024-62DF-44E4-BF34-FC43C8BAC2EB}"/>
    <dgm:cxn modelId="{3310AB16-C9C9-4ACF-86FB-B98B88959BF8}" srcId="{7C0C6F18-2880-401D-9F80-1DB65DDA90F2}" destId="{DA96FDF3-2ACC-434D-A277-298C2FF3A100}" srcOrd="0" destOrd="0" parTransId="{B1873582-F6B3-49FC-AE38-439834A24FE7}" sibTransId="{1D923FED-5D0A-464B-A19A-FF34C6000E9E}"/>
    <dgm:cxn modelId="{31DE0023-3732-46EA-A7AC-413813FAB122}" srcId="{7C0C6F18-2880-401D-9F80-1DB65DDA90F2}" destId="{3CA47CA3-59B5-4D79-BFFF-A8E16CB4A590}" srcOrd="4" destOrd="0" parTransId="{7C7A41D9-2247-4758-A656-A11F32977824}" sibTransId="{AC78138C-0FBC-4285-8844-FEF57FF3A4E1}"/>
    <dgm:cxn modelId="{50A07D38-ADE3-47E2-A06C-6C5D862966CF}" type="presOf" srcId="{74C42796-8366-4EE2-80E4-8BB0517399EE}" destId="{38187258-2B5C-4710-87C6-75F387A3FF6D}" srcOrd="0" destOrd="0" presId="urn:microsoft.com/office/officeart/2005/8/layout/radial5"/>
    <dgm:cxn modelId="{8C32473A-A054-40AE-B552-1428DD67F3BE}" type="presOf" srcId="{74C42796-8366-4EE2-80E4-8BB0517399EE}" destId="{E095A234-FD42-4F03-B087-E031B45BBDBA}" srcOrd="1" destOrd="0" presId="urn:microsoft.com/office/officeart/2005/8/layout/radial5"/>
    <dgm:cxn modelId="{EA6DE43D-019A-4C80-BC45-D43650CB6755}" type="presOf" srcId="{7C7A41D9-2247-4758-A656-A11F32977824}" destId="{3DB178B2-BEE3-4FBA-A8E3-413DFB94BE3A}" srcOrd="0" destOrd="0" presId="urn:microsoft.com/office/officeart/2005/8/layout/radial5"/>
    <dgm:cxn modelId="{84F1A43E-75A5-4730-A9C1-569A09E1E117}" type="presOf" srcId="{7C7A41D9-2247-4758-A656-A11F32977824}" destId="{4908A96F-04E4-4EDE-ADCB-0F65BA8CB043}" srcOrd="1" destOrd="0" presId="urn:microsoft.com/office/officeart/2005/8/layout/radial5"/>
    <dgm:cxn modelId="{6B02674C-07A3-4501-A9D8-7B694C020482}" type="presOf" srcId="{A09D4EB1-A5DE-49BC-B5B8-9859AA4241C1}" destId="{E7FDD60D-684B-4075-99FF-F019A695C2E7}" srcOrd="0" destOrd="0" presId="urn:microsoft.com/office/officeart/2005/8/layout/radial5"/>
    <dgm:cxn modelId="{C64C3473-6AAC-4225-98A7-5B06FEFF6E68}" type="presOf" srcId="{B1873582-F6B3-49FC-AE38-439834A24FE7}" destId="{04454072-C939-4A95-8508-94A2E14289B4}" srcOrd="0" destOrd="0" presId="urn:microsoft.com/office/officeart/2005/8/layout/radial5"/>
    <dgm:cxn modelId="{99856E53-5BC8-44AF-9832-B3564071B280}" type="presOf" srcId="{D780F403-2A62-4A00-84DF-13A316EF4D88}" destId="{B430345F-DD88-4C75-9012-1C3ACF785608}" srcOrd="0" destOrd="0" presId="urn:microsoft.com/office/officeart/2005/8/layout/radial5"/>
    <dgm:cxn modelId="{31D2D873-6F7A-41F6-9BFD-05984564594B}" type="presOf" srcId="{7C0C6F18-2880-401D-9F80-1DB65DDA90F2}" destId="{A9FB555C-6DF7-45CD-99BB-A3929897C9FD}" srcOrd="0" destOrd="0" presId="urn:microsoft.com/office/officeart/2005/8/layout/radial5"/>
    <dgm:cxn modelId="{68122C54-6961-442F-95F0-C47FC26716FB}" type="presOf" srcId="{A09D4EB1-A5DE-49BC-B5B8-9859AA4241C1}" destId="{EBDCE6EE-1E4D-4FB6-B9D5-906B85814CCC}" srcOrd="1" destOrd="0" presId="urn:microsoft.com/office/officeart/2005/8/layout/radial5"/>
    <dgm:cxn modelId="{BA226856-1325-4D2A-9B7E-A0587FD4F48D}" srcId="{66CF81FB-E9B7-4821-9D8F-95C748127923}" destId="{7C0C6F18-2880-401D-9F80-1DB65DDA90F2}" srcOrd="0" destOrd="0" parTransId="{8D8766B2-2BEB-4CDC-AC7E-6A0230A0B211}" sibTransId="{A1D358A7-4978-40AA-B378-57D8E1EFA60D}"/>
    <dgm:cxn modelId="{AC411E85-12D2-4DC1-9422-501A596045CA}" type="presOf" srcId="{B1873582-F6B3-49FC-AE38-439834A24FE7}" destId="{26719F89-ACF0-4710-8D9D-9220CFBCA9C5}" srcOrd="1" destOrd="0" presId="urn:microsoft.com/office/officeart/2005/8/layout/radial5"/>
    <dgm:cxn modelId="{3BF21298-1B5A-4608-8DEE-158C213D6E50}" srcId="{7C0C6F18-2880-401D-9F80-1DB65DDA90F2}" destId="{D780F403-2A62-4A00-84DF-13A316EF4D88}" srcOrd="2" destOrd="0" parTransId="{A09D4EB1-A5DE-49BC-B5B8-9859AA4241C1}" sibTransId="{775AE691-C48D-47AB-8476-EF81D815623B}"/>
    <dgm:cxn modelId="{45F23A9A-0CED-437A-88C7-BEC4DA7A5962}" type="presOf" srcId="{C8477D8C-45E9-44C7-852B-4C7D6F551357}" destId="{FA09EC76-98CB-4B7B-9236-A26CC5C551F5}" srcOrd="0" destOrd="0" presId="urn:microsoft.com/office/officeart/2005/8/layout/radial5"/>
    <dgm:cxn modelId="{172CD3B5-4B7D-476F-B150-D3B3D24F8D62}" type="presOf" srcId="{DA96FDF3-2ACC-434D-A277-298C2FF3A100}" destId="{4E4823DD-12BF-4EB1-A93F-96165879CD06}" srcOrd="0" destOrd="0" presId="urn:microsoft.com/office/officeart/2005/8/layout/radial5"/>
    <dgm:cxn modelId="{692420D0-CFF2-43F3-9A0A-4834D157CAFD}" type="presOf" srcId="{66CF81FB-E9B7-4821-9D8F-95C748127923}" destId="{F6E7A364-0B81-4A4F-A076-0B00197987E6}" srcOrd="0" destOrd="0" presId="urn:microsoft.com/office/officeart/2005/8/layout/radial5"/>
    <dgm:cxn modelId="{845C7BE4-2C87-4090-9312-DEE29DB9958B}" type="presOf" srcId="{3F528FFF-FFB9-40E5-9BCE-39E614A806BD}" destId="{68816AFB-BE3E-444B-8A30-AEE2EAD19F3E}" srcOrd="0" destOrd="0" presId="urn:microsoft.com/office/officeart/2005/8/layout/radial5"/>
    <dgm:cxn modelId="{2ADB28E6-B052-4EBD-841C-23F832FEC045}" type="presOf" srcId="{3CA47CA3-59B5-4D79-BFFF-A8E16CB4A590}" destId="{974076B2-4F81-4024-AC53-C13CAC7E9170}" srcOrd="0" destOrd="0" presId="urn:microsoft.com/office/officeart/2005/8/layout/radial5"/>
    <dgm:cxn modelId="{12A7F6F6-BF32-41A1-81E3-287B4193AC40}" type="presOf" srcId="{3B9291DC-FB4E-4F9B-916F-88310BDC99D8}" destId="{E3D4FDB5-7FA3-4EBD-ACAB-8973DB965424}" srcOrd="0" destOrd="0" presId="urn:microsoft.com/office/officeart/2005/8/layout/radial5"/>
    <dgm:cxn modelId="{BC51C4F7-883B-4800-927E-72429E8E6B13}" type="presOf" srcId="{3F528FFF-FFB9-40E5-9BCE-39E614A806BD}" destId="{A43F7BA7-EE6D-42D1-AE04-8AEABCE04C98}" srcOrd="1" destOrd="0" presId="urn:microsoft.com/office/officeart/2005/8/layout/radial5"/>
    <dgm:cxn modelId="{45709FA4-1939-4B4E-9F93-FEDBA223DE31}" type="presParOf" srcId="{F6E7A364-0B81-4A4F-A076-0B00197987E6}" destId="{A9FB555C-6DF7-45CD-99BB-A3929897C9FD}" srcOrd="0" destOrd="0" presId="urn:microsoft.com/office/officeart/2005/8/layout/radial5"/>
    <dgm:cxn modelId="{55B7ADCD-0A22-4C52-8057-9875C728B021}" type="presParOf" srcId="{F6E7A364-0B81-4A4F-A076-0B00197987E6}" destId="{04454072-C939-4A95-8508-94A2E14289B4}" srcOrd="1" destOrd="0" presId="urn:microsoft.com/office/officeart/2005/8/layout/radial5"/>
    <dgm:cxn modelId="{E8AD4B25-5060-4B00-8BF4-5827421C553F}" type="presParOf" srcId="{04454072-C939-4A95-8508-94A2E14289B4}" destId="{26719F89-ACF0-4710-8D9D-9220CFBCA9C5}" srcOrd="0" destOrd="0" presId="urn:microsoft.com/office/officeart/2005/8/layout/radial5"/>
    <dgm:cxn modelId="{1CE68580-0B0D-4486-8383-E0EFB42AA3B8}" type="presParOf" srcId="{F6E7A364-0B81-4A4F-A076-0B00197987E6}" destId="{4E4823DD-12BF-4EB1-A93F-96165879CD06}" srcOrd="2" destOrd="0" presId="urn:microsoft.com/office/officeart/2005/8/layout/radial5"/>
    <dgm:cxn modelId="{8C0D2EE8-C6AB-4F51-8D2C-8F1CCBF0049F}" type="presParOf" srcId="{F6E7A364-0B81-4A4F-A076-0B00197987E6}" destId="{68816AFB-BE3E-444B-8A30-AEE2EAD19F3E}" srcOrd="3" destOrd="0" presId="urn:microsoft.com/office/officeart/2005/8/layout/radial5"/>
    <dgm:cxn modelId="{6473F391-770E-4A39-9346-78CEBE82F9D8}" type="presParOf" srcId="{68816AFB-BE3E-444B-8A30-AEE2EAD19F3E}" destId="{A43F7BA7-EE6D-42D1-AE04-8AEABCE04C98}" srcOrd="0" destOrd="0" presId="urn:microsoft.com/office/officeart/2005/8/layout/radial5"/>
    <dgm:cxn modelId="{640DC793-9013-4E23-ADE2-2EAEA1C0AF8E}" type="presParOf" srcId="{F6E7A364-0B81-4A4F-A076-0B00197987E6}" destId="{FA09EC76-98CB-4B7B-9236-A26CC5C551F5}" srcOrd="4" destOrd="0" presId="urn:microsoft.com/office/officeart/2005/8/layout/radial5"/>
    <dgm:cxn modelId="{78E7F674-EE57-496B-AA41-2AE4ED44B32D}" type="presParOf" srcId="{F6E7A364-0B81-4A4F-A076-0B00197987E6}" destId="{E7FDD60D-684B-4075-99FF-F019A695C2E7}" srcOrd="5" destOrd="0" presId="urn:microsoft.com/office/officeart/2005/8/layout/radial5"/>
    <dgm:cxn modelId="{C6B28CB2-ECB8-46FB-B041-AA475B16DDFD}" type="presParOf" srcId="{E7FDD60D-684B-4075-99FF-F019A695C2E7}" destId="{EBDCE6EE-1E4D-4FB6-B9D5-906B85814CCC}" srcOrd="0" destOrd="0" presId="urn:microsoft.com/office/officeart/2005/8/layout/radial5"/>
    <dgm:cxn modelId="{8370290E-53BB-4A33-A1D1-6650E3AC1C40}" type="presParOf" srcId="{F6E7A364-0B81-4A4F-A076-0B00197987E6}" destId="{B430345F-DD88-4C75-9012-1C3ACF785608}" srcOrd="6" destOrd="0" presId="urn:microsoft.com/office/officeart/2005/8/layout/radial5"/>
    <dgm:cxn modelId="{4B486F15-8C3D-45DA-A7D3-2F69CA0F2580}" type="presParOf" srcId="{F6E7A364-0B81-4A4F-A076-0B00197987E6}" destId="{38187258-2B5C-4710-87C6-75F387A3FF6D}" srcOrd="7" destOrd="0" presId="urn:microsoft.com/office/officeart/2005/8/layout/radial5"/>
    <dgm:cxn modelId="{77E58A53-02A5-47C4-9BA8-F3454B59960C}" type="presParOf" srcId="{38187258-2B5C-4710-87C6-75F387A3FF6D}" destId="{E095A234-FD42-4F03-B087-E031B45BBDBA}" srcOrd="0" destOrd="0" presId="urn:microsoft.com/office/officeart/2005/8/layout/radial5"/>
    <dgm:cxn modelId="{77E69BA3-16F0-465C-9E24-7137E98F3C07}" type="presParOf" srcId="{F6E7A364-0B81-4A4F-A076-0B00197987E6}" destId="{E3D4FDB5-7FA3-4EBD-ACAB-8973DB965424}" srcOrd="8" destOrd="0" presId="urn:microsoft.com/office/officeart/2005/8/layout/radial5"/>
    <dgm:cxn modelId="{DFF231D4-6601-4370-BAC4-685204A32099}" type="presParOf" srcId="{F6E7A364-0B81-4A4F-A076-0B00197987E6}" destId="{3DB178B2-BEE3-4FBA-A8E3-413DFB94BE3A}" srcOrd="9" destOrd="0" presId="urn:microsoft.com/office/officeart/2005/8/layout/radial5"/>
    <dgm:cxn modelId="{587C260F-8ADD-4956-BDE8-7245F65F29D7}" type="presParOf" srcId="{3DB178B2-BEE3-4FBA-A8E3-413DFB94BE3A}" destId="{4908A96F-04E4-4EDE-ADCB-0F65BA8CB043}" srcOrd="0" destOrd="0" presId="urn:microsoft.com/office/officeart/2005/8/layout/radial5"/>
    <dgm:cxn modelId="{FC10A2C0-76B1-4109-8BEF-1D8B1E8947A0}" type="presParOf" srcId="{F6E7A364-0B81-4A4F-A076-0B00197987E6}" destId="{974076B2-4F81-4024-AC53-C13CAC7E9170}" srcOrd="10"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88E0F-7A52-4A13-887B-EF52BE348820}">
      <dsp:nvSpPr>
        <dsp:cNvPr id="0" name=""/>
        <dsp:cNvSpPr/>
      </dsp:nvSpPr>
      <dsp:spPr>
        <a:xfrm>
          <a:off x="5683029" y="0"/>
          <a:ext cx="2432107" cy="51482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a:t>Blobs</a:t>
          </a:r>
        </a:p>
      </dsp:txBody>
      <dsp:txXfrm>
        <a:off x="5683029" y="0"/>
        <a:ext cx="2432107" cy="1544478"/>
      </dsp:txXfrm>
    </dsp:sp>
    <dsp:sp modelId="{1BE110C8-FE28-4BD5-B87E-A05880DF352F}">
      <dsp:nvSpPr>
        <dsp:cNvPr id="0" name=""/>
        <dsp:cNvSpPr/>
      </dsp:nvSpPr>
      <dsp:spPr>
        <a:xfrm>
          <a:off x="2843183" y="0"/>
          <a:ext cx="2432107" cy="51482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a:t>Containers</a:t>
          </a:r>
        </a:p>
      </dsp:txBody>
      <dsp:txXfrm>
        <a:off x="2843183" y="0"/>
        <a:ext cx="2432107" cy="1544478"/>
      </dsp:txXfrm>
    </dsp:sp>
    <dsp:sp modelId="{7ACAEFD4-E989-41B8-80C5-FD8D7E6A0F35}">
      <dsp:nvSpPr>
        <dsp:cNvPr id="0" name=""/>
        <dsp:cNvSpPr/>
      </dsp:nvSpPr>
      <dsp:spPr>
        <a:xfrm>
          <a:off x="3338" y="0"/>
          <a:ext cx="2432107" cy="51482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a:t>Storage Account</a:t>
          </a:r>
        </a:p>
      </dsp:txBody>
      <dsp:txXfrm>
        <a:off x="3338" y="0"/>
        <a:ext cx="2432107" cy="1544478"/>
      </dsp:txXfrm>
    </dsp:sp>
    <dsp:sp modelId="{ABA04602-C7B3-4C38-A9B0-89016F9A0215}">
      <dsp:nvSpPr>
        <dsp:cNvPr id="0" name=""/>
        <dsp:cNvSpPr/>
      </dsp:nvSpPr>
      <dsp:spPr>
        <a:xfrm>
          <a:off x="207207" y="3026794"/>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contoso</a:t>
          </a:r>
        </a:p>
      </dsp:txBody>
      <dsp:txXfrm>
        <a:off x="237063" y="3056650"/>
        <a:ext cx="1978979" cy="959633"/>
      </dsp:txXfrm>
    </dsp:sp>
    <dsp:sp modelId="{53979587-FADE-41DC-87F8-A5F52A5DB855}">
      <dsp:nvSpPr>
        <dsp:cNvPr id="0" name=""/>
        <dsp:cNvSpPr/>
      </dsp:nvSpPr>
      <dsp:spPr>
        <a:xfrm rot="18770822">
          <a:off x="2054060" y="3079054"/>
          <a:ext cx="1199153" cy="35639"/>
        </a:xfrm>
        <a:custGeom>
          <a:avLst/>
          <a:gdLst/>
          <a:ahLst/>
          <a:cxnLst/>
          <a:rect l="0" t="0" r="0" b="0"/>
          <a:pathLst>
            <a:path>
              <a:moveTo>
                <a:pt x="0" y="17819"/>
              </a:moveTo>
              <a:lnTo>
                <a:pt x="1199153" y="1781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3658" y="3066895"/>
        <a:ext cx="59957" cy="59957"/>
      </dsp:txXfrm>
    </dsp:sp>
    <dsp:sp modelId="{16EDA41D-82D5-4192-B7D4-8FB2DA643520}">
      <dsp:nvSpPr>
        <dsp:cNvPr id="0" name=""/>
        <dsp:cNvSpPr/>
      </dsp:nvSpPr>
      <dsp:spPr>
        <a:xfrm>
          <a:off x="3061376" y="2147608"/>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images</a:t>
          </a:r>
        </a:p>
      </dsp:txBody>
      <dsp:txXfrm>
        <a:off x="3091232" y="2177464"/>
        <a:ext cx="1978979" cy="959633"/>
      </dsp:txXfrm>
    </dsp:sp>
    <dsp:sp modelId="{FED66D33-D291-4EB9-9F45-E08E779B0DDE}">
      <dsp:nvSpPr>
        <dsp:cNvPr id="0" name=""/>
        <dsp:cNvSpPr/>
      </dsp:nvSpPr>
      <dsp:spPr>
        <a:xfrm rot="19457599">
          <a:off x="5005674" y="2346399"/>
          <a:ext cx="1004262" cy="35639"/>
        </a:xfrm>
        <a:custGeom>
          <a:avLst/>
          <a:gdLst/>
          <a:ahLst/>
          <a:cxnLst/>
          <a:rect l="0" t="0" r="0" b="0"/>
          <a:pathLst>
            <a:path>
              <a:moveTo>
                <a:pt x="0" y="17819"/>
              </a:moveTo>
              <a:lnTo>
                <a:pt x="1004262" y="1781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82699" y="2339112"/>
        <a:ext cx="50213" cy="50213"/>
      </dsp:txXfrm>
    </dsp:sp>
    <dsp:sp modelId="{89200BF8-A504-4976-97A3-910771D5C334}">
      <dsp:nvSpPr>
        <dsp:cNvPr id="0" name=""/>
        <dsp:cNvSpPr/>
      </dsp:nvSpPr>
      <dsp:spPr>
        <a:xfrm>
          <a:off x="5915544" y="1561484"/>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PIC01.jpg</a:t>
          </a:r>
        </a:p>
      </dsp:txBody>
      <dsp:txXfrm>
        <a:off x="5945400" y="1591340"/>
        <a:ext cx="1978979" cy="959633"/>
      </dsp:txXfrm>
    </dsp:sp>
    <dsp:sp modelId="{10A4AFBB-18F3-43B7-A4BB-2A1512A46503}">
      <dsp:nvSpPr>
        <dsp:cNvPr id="0" name=""/>
        <dsp:cNvSpPr/>
      </dsp:nvSpPr>
      <dsp:spPr>
        <a:xfrm rot="2142401">
          <a:off x="5005674" y="2932523"/>
          <a:ext cx="1004262" cy="35639"/>
        </a:xfrm>
        <a:custGeom>
          <a:avLst/>
          <a:gdLst/>
          <a:ahLst/>
          <a:cxnLst/>
          <a:rect l="0" t="0" r="0" b="0"/>
          <a:pathLst>
            <a:path>
              <a:moveTo>
                <a:pt x="0" y="17819"/>
              </a:moveTo>
              <a:lnTo>
                <a:pt x="1004262" y="1781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82699" y="2925236"/>
        <a:ext cx="50213" cy="50213"/>
      </dsp:txXfrm>
    </dsp:sp>
    <dsp:sp modelId="{5C0A62EE-F132-4D4E-A4EF-032DBAAC28B5}">
      <dsp:nvSpPr>
        <dsp:cNvPr id="0" name=""/>
        <dsp:cNvSpPr/>
      </dsp:nvSpPr>
      <dsp:spPr>
        <a:xfrm>
          <a:off x="5915544" y="2733732"/>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PIC02.jpg</a:t>
          </a:r>
        </a:p>
      </dsp:txBody>
      <dsp:txXfrm>
        <a:off x="5945400" y="2763588"/>
        <a:ext cx="1978979" cy="959633"/>
      </dsp:txXfrm>
    </dsp:sp>
    <dsp:sp modelId="{9FFAC8CA-6AC4-4572-8E90-5C17C9384AFC}">
      <dsp:nvSpPr>
        <dsp:cNvPr id="0" name=""/>
        <dsp:cNvSpPr/>
      </dsp:nvSpPr>
      <dsp:spPr>
        <a:xfrm rot="2829178">
          <a:off x="2054060" y="3958240"/>
          <a:ext cx="1199153" cy="35639"/>
        </a:xfrm>
        <a:custGeom>
          <a:avLst/>
          <a:gdLst/>
          <a:ahLst/>
          <a:cxnLst/>
          <a:rect l="0" t="0" r="0" b="0"/>
          <a:pathLst>
            <a:path>
              <a:moveTo>
                <a:pt x="0" y="17819"/>
              </a:moveTo>
              <a:lnTo>
                <a:pt x="1199153" y="1781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3658" y="3946081"/>
        <a:ext cx="59957" cy="59957"/>
      </dsp:txXfrm>
    </dsp:sp>
    <dsp:sp modelId="{B8D5BF76-E792-496F-9D6C-7BF87EF57022}">
      <dsp:nvSpPr>
        <dsp:cNvPr id="0" name=""/>
        <dsp:cNvSpPr/>
      </dsp:nvSpPr>
      <dsp:spPr>
        <a:xfrm>
          <a:off x="3061376" y="3905979"/>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videos</a:t>
          </a:r>
        </a:p>
      </dsp:txBody>
      <dsp:txXfrm>
        <a:off x="3091232" y="3935835"/>
        <a:ext cx="1978979" cy="959633"/>
      </dsp:txXfrm>
    </dsp:sp>
    <dsp:sp modelId="{DC6D8191-60A8-4505-A5B9-8E1C945181A2}">
      <dsp:nvSpPr>
        <dsp:cNvPr id="0" name=""/>
        <dsp:cNvSpPr/>
      </dsp:nvSpPr>
      <dsp:spPr>
        <a:xfrm>
          <a:off x="5100067" y="4397832"/>
          <a:ext cx="815476" cy="35639"/>
        </a:xfrm>
        <a:custGeom>
          <a:avLst/>
          <a:gdLst/>
          <a:ahLst/>
          <a:cxnLst/>
          <a:rect l="0" t="0" r="0" b="0"/>
          <a:pathLst>
            <a:path>
              <a:moveTo>
                <a:pt x="0" y="17819"/>
              </a:moveTo>
              <a:lnTo>
                <a:pt x="815476" y="1781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87419" y="4395265"/>
        <a:ext cx="40773" cy="40773"/>
      </dsp:txXfrm>
    </dsp:sp>
    <dsp:sp modelId="{4155D7C3-E983-4E6D-9BF4-9CAAB733B73B}">
      <dsp:nvSpPr>
        <dsp:cNvPr id="0" name=""/>
        <dsp:cNvSpPr/>
      </dsp:nvSpPr>
      <dsp:spPr>
        <a:xfrm>
          <a:off x="5915544" y="3905979"/>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VID04.mp4</a:t>
          </a:r>
        </a:p>
      </dsp:txBody>
      <dsp:txXfrm>
        <a:off x="5945400" y="3935835"/>
        <a:ext cx="1978979" cy="959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4E619-36B4-44BA-9191-8C53A80439D9}">
      <dsp:nvSpPr>
        <dsp:cNvPr id="0" name=""/>
        <dsp:cNvSpPr/>
      </dsp:nvSpPr>
      <dsp:spPr>
        <a:xfrm>
          <a:off x="744" y="145603"/>
          <a:ext cx="2902148" cy="174128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a:t>Page blobs</a:t>
          </a:r>
        </a:p>
      </dsp:txBody>
      <dsp:txXfrm>
        <a:off x="744" y="145603"/>
        <a:ext cx="2902148" cy="1741289"/>
      </dsp:txXfrm>
    </dsp:sp>
    <dsp:sp modelId="{E31FDB3D-3EB4-4315-A16C-2A15FB78031A}">
      <dsp:nvSpPr>
        <dsp:cNvPr id="0" name=""/>
        <dsp:cNvSpPr/>
      </dsp:nvSpPr>
      <dsp:spPr>
        <a:xfrm>
          <a:off x="3193107" y="145603"/>
          <a:ext cx="2902148" cy="174128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a:t>Block blobs</a:t>
          </a:r>
        </a:p>
      </dsp:txBody>
      <dsp:txXfrm>
        <a:off x="3193107" y="145603"/>
        <a:ext cx="2902148" cy="1741289"/>
      </dsp:txXfrm>
    </dsp:sp>
    <dsp:sp modelId="{9085EF5B-73EF-454C-A502-7691ED0E7C9F}">
      <dsp:nvSpPr>
        <dsp:cNvPr id="0" name=""/>
        <dsp:cNvSpPr/>
      </dsp:nvSpPr>
      <dsp:spPr>
        <a:xfrm>
          <a:off x="1596925" y="2177107"/>
          <a:ext cx="2902148" cy="1741289"/>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endParaRPr lang="en-US" sz="4900" kern="1200"/>
        </a:p>
      </dsp:txBody>
      <dsp:txXfrm>
        <a:off x="1596925" y="2177107"/>
        <a:ext cx="2902148" cy="17412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95E27-52A4-42B9-8301-D21CAB0F8B8F}">
      <dsp:nvSpPr>
        <dsp:cNvPr id="0" name=""/>
        <dsp:cNvSpPr/>
      </dsp:nvSpPr>
      <dsp:spPr>
        <a:xfrm>
          <a:off x="4111364" y="0"/>
          <a:ext cx="1444268" cy="30096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a:t>Messages</a:t>
          </a:r>
        </a:p>
      </dsp:txBody>
      <dsp:txXfrm>
        <a:off x="4111364" y="0"/>
        <a:ext cx="1444268" cy="902888"/>
      </dsp:txXfrm>
    </dsp:sp>
    <dsp:sp modelId="{58B69329-C6EB-418C-BF86-5A5A207A55FB}">
      <dsp:nvSpPr>
        <dsp:cNvPr id="0" name=""/>
        <dsp:cNvSpPr/>
      </dsp:nvSpPr>
      <dsp:spPr>
        <a:xfrm>
          <a:off x="2426384" y="0"/>
          <a:ext cx="1444268" cy="30096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a:t>Queues</a:t>
          </a:r>
        </a:p>
      </dsp:txBody>
      <dsp:txXfrm>
        <a:off x="2426384" y="0"/>
        <a:ext cx="1444268" cy="902888"/>
      </dsp:txXfrm>
    </dsp:sp>
    <dsp:sp modelId="{3CC2E9D8-A290-49C4-B5F8-A703B2061720}">
      <dsp:nvSpPr>
        <dsp:cNvPr id="0" name=""/>
        <dsp:cNvSpPr/>
      </dsp:nvSpPr>
      <dsp:spPr>
        <a:xfrm>
          <a:off x="741405" y="0"/>
          <a:ext cx="1444268" cy="30096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a:t>Storage account</a:t>
          </a:r>
        </a:p>
      </dsp:txBody>
      <dsp:txXfrm>
        <a:off x="741405" y="0"/>
        <a:ext cx="1444268" cy="902888"/>
      </dsp:txXfrm>
    </dsp:sp>
    <dsp:sp modelId="{00B8E515-A513-4AD8-B02E-2B202CDFFCF2}">
      <dsp:nvSpPr>
        <dsp:cNvPr id="0" name=""/>
        <dsp:cNvSpPr/>
      </dsp:nvSpPr>
      <dsp:spPr>
        <a:xfrm>
          <a:off x="861760" y="1768187"/>
          <a:ext cx="1203556" cy="60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images</a:t>
          </a:r>
        </a:p>
      </dsp:txBody>
      <dsp:txXfrm>
        <a:off x="879385" y="1785812"/>
        <a:ext cx="1168306" cy="566528"/>
      </dsp:txXfrm>
    </dsp:sp>
    <dsp:sp modelId="{8EBECBDC-2476-4EE5-B773-237A2A88AFDD}">
      <dsp:nvSpPr>
        <dsp:cNvPr id="0" name=""/>
        <dsp:cNvSpPr/>
      </dsp:nvSpPr>
      <dsp:spPr>
        <a:xfrm rot="18770822">
          <a:off x="1952064" y="1791563"/>
          <a:ext cx="707929" cy="35991"/>
        </a:xfrm>
        <a:custGeom>
          <a:avLst/>
          <a:gdLst/>
          <a:ahLst/>
          <a:cxnLst/>
          <a:rect l="0" t="0" r="0" b="0"/>
          <a:pathLst>
            <a:path>
              <a:moveTo>
                <a:pt x="0" y="17995"/>
              </a:moveTo>
              <a:lnTo>
                <a:pt x="707929" y="17995"/>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8330" y="1791861"/>
        <a:ext cx="35396" cy="35396"/>
      </dsp:txXfrm>
    </dsp:sp>
    <dsp:sp modelId="{D8488E69-F027-449B-AADD-3EEF640EEF96}">
      <dsp:nvSpPr>
        <dsp:cNvPr id="0" name=""/>
        <dsp:cNvSpPr/>
      </dsp:nvSpPr>
      <dsp:spPr>
        <a:xfrm>
          <a:off x="2546740" y="1249153"/>
          <a:ext cx="1203556" cy="60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thumbnails</a:t>
          </a:r>
        </a:p>
      </dsp:txBody>
      <dsp:txXfrm>
        <a:off x="2564365" y="1266778"/>
        <a:ext cx="1168306" cy="566528"/>
      </dsp:txXfrm>
    </dsp:sp>
    <dsp:sp modelId="{EC9938A9-67F9-4073-A392-AF0180DFC9C1}">
      <dsp:nvSpPr>
        <dsp:cNvPr id="0" name=""/>
        <dsp:cNvSpPr/>
      </dsp:nvSpPr>
      <dsp:spPr>
        <a:xfrm rot="19457599">
          <a:off x="3694571" y="1359035"/>
          <a:ext cx="592873" cy="35991"/>
        </a:xfrm>
        <a:custGeom>
          <a:avLst/>
          <a:gdLst/>
          <a:ahLst/>
          <a:cxnLst/>
          <a:rect l="0" t="0" r="0" b="0"/>
          <a:pathLst>
            <a:path>
              <a:moveTo>
                <a:pt x="0" y="17995"/>
              </a:moveTo>
              <a:lnTo>
                <a:pt x="592873" y="1799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76186" y="1362209"/>
        <a:ext cx="29643" cy="29643"/>
      </dsp:txXfrm>
    </dsp:sp>
    <dsp:sp modelId="{51FF2620-A87C-4216-AFAC-1C93D3A1AB17}">
      <dsp:nvSpPr>
        <dsp:cNvPr id="0" name=""/>
        <dsp:cNvSpPr/>
      </dsp:nvSpPr>
      <dsp:spPr>
        <a:xfrm>
          <a:off x="4231720" y="903130"/>
          <a:ext cx="1203556" cy="60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128x128</a:t>
          </a:r>
        </a:p>
        <a:p>
          <a:pPr marL="0" lvl="0" indent="0" algn="ctr" defTabSz="711200">
            <a:lnSpc>
              <a:spcPct val="90000"/>
            </a:lnSpc>
            <a:spcBef>
              <a:spcPct val="0"/>
            </a:spcBef>
            <a:spcAft>
              <a:spcPct val="35000"/>
            </a:spcAft>
            <a:buNone/>
          </a:pPr>
          <a:r>
            <a:rPr lang="en-US" sz="1600" kern="1200"/>
            <a:t>http://...</a:t>
          </a:r>
        </a:p>
      </dsp:txBody>
      <dsp:txXfrm>
        <a:off x="4249345" y="920755"/>
        <a:ext cx="1168306" cy="566528"/>
      </dsp:txXfrm>
    </dsp:sp>
    <dsp:sp modelId="{25F22941-6639-4E64-AA2C-0392E1AE0CEF}">
      <dsp:nvSpPr>
        <dsp:cNvPr id="0" name=""/>
        <dsp:cNvSpPr/>
      </dsp:nvSpPr>
      <dsp:spPr>
        <a:xfrm rot="2142401">
          <a:off x="3694571" y="1705058"/>
          <a:ext cx="592873" cy="35991"/>
        </a:xfrm>
        <a:custGeom>
          <a:avLst/>
          <a:gdLst/>
          <a:ahLst/>
          <a:cxnLst/>
          <a:rect l="0" t="0" r="0" b="0"/>
          <a:pathLst>
            <a:path>
              <a:moveTo>
                <a:pt x="0" y="17995"/>
              </a:moveTo>
              <a:lnTo>
                <a:pt x="592873" y="1799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76186" y="1708231"/>
        <a:ext cx="29643" cy="29643"/>
      </dsp:txXfrm>
    </dsp:sp>
    <dsp:sp modelId="{B4D68223-B01B-47A6-8F08-9DD5B84CFB5C}">
      <dsp:nvSpPr>
        <dsp:cNvPr id="0" name=""/>
        <dsp:cNvSpPr/>
      </dsp:nvSpPr>
      <dsp:spPr>
        <a:xfrm>
          <a:off x="4231720" y="1595175"/>
          <a:ext cx="1203556" cy="60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256x256</a:t>
          </a:r>
        </a:p>
        <a:p>
          <a:pPr marL="0" lvl="0" indent="0" algn="ctr" defTabSz="711200">
            <a:lnSpc>
              <a:spcPct val="90000"/>
            </a:lnSpc>
            <a:spcBef>
              <a:spcPct val="0"/>
            </a:spcBef>
            <a:spcAft>
              <a:spcPct val="35000"/>
            </a:spcAft>
            <a:buNone/>
          </a:pPr>
          <a:r>
            <a:rPr lang="en-US" sz="1600" kern="1200"/>
            <a:t>http://...</a:t>
          </a:r>
        </a:p>
      </dsp:txBody>
      <dsp:txXfrm>
        <a:off x="4249345" y="1612800"/>
        <a:ext cx="1168306" cy="566528"/>
      </dsp:txXfrm>
    </dsp:sp>
    <dsp:sp modelId="{D5C39C6A-BEF1-4D1E-95A1-CF8B5CA0FFD3}">
      <dsp:nvSpPr>
        <dsp:cNvPr id="0" name=""/>
        <dsp:cNvSpPr/>
      </dsp:nvSpPr>
      <dsp:spPr>
        <a:xfrm rot="2829178">
          <a:off x="1952064" y="2310597"/>
          <a:ext cx="707929" cy="35991"/>
        </a:xfrm>
        <a:custGeom>
          <a:avLst/>
          <a:gdLst/>
          <a:ahLst/>
          <a:cxnLst/>
          <a:rect l="0" t="0" r="0" b="0"/>
          <a:pathLst>
            <a:path>
              <a:moveTo>
                <a:pt x="0" y="17995"/>
              </a:moveTo>
              <a:lnTo>
                <a:pt x="707929" y="17995"/>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8330" y="2310895"/>
        <a:ext cx="35396" cy="35396"/>
      </dsp:txXfrm>
    </dsp:sp>
    <dsp:sp modelId="{C1CBAC82-C784-4EAC-A414-8299C20BB518}">
      <dsp:nvSpPr>
        <dsp:cNvPr id="0" name=""/>
        <dsp:cNvSpPr/>
      </dsp:nvSpPr>
      <dsp:spPr>
        <a:xfrm>
          <a:off x="2546740" y="2287220"/>
          <a:ext cx="1203556" cy="60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retrieval</a:t>
          </a:r>
        </a:p>
      </dsp:txBody>
      <dsp:txXfrm>
        <a:off x="2564365" y="2304845"/>
        <a:ext cx="1168306" cy="566528"/>
      </dsp:txXfrm>
    </dsp:sp>
    <dsp:sp modelId="{56BE0F6D-6D5F-47E4-898F-D230A43442D7}">
      <dsp:nvSpPr>
        <dsp:cNvPr id="0" name=""/>
        <dsp:cNvSpPr/>
      </dsp:nvSpPr>
      <dsp:spPr>
        <a:xfrm>
          <a:off x="3750297" y="2570114"/>
          <a:ext cx="481422" cy="35991"/>
        </a:xfrm>
        <a:custGeom>
          <a:avLst/>
          <a:gdLst/>
          <a:ahLst/>
          <a:cxnLst/>
          <a:rect l="0" t="0" r="0" b="0"/>
          <a:pathLst>
            <a:path>
              <a:moveTo>
                <a:pt x="0" y="17995"/>
              </a:moveTo>
              <a:lnTo>
                <a:pt x="481422" y="1799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78973" y="2576074"/>
        <a:ext cx="24071" cy="24071"/>
      </dsp:txXfrm>
    </dsp:sp>
    <dsp:sp modelId="{DABB8104-544F-4E37-9EF0-CD500E980F58}">
      <dsp:nvSpPr>
        <dsp:cNvPr id="0" name=""/>
        <dsp:cNvSpPr/>
      </dsp:nvSpPr>
      <dsp:spPr>
        <a:xfrm>
          <a:off x="4231720" y="2287220"/>
          <a:ext cx="1203556" cy="60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http://...</a:t>
          </a:r>
        </a:p>
      </dsp:txBody>
      <dsp:txXfrm>
        <a:off x="4249345" y="2304845"/>
        <a:ext cx="1168306" cy="5665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4150D-6F5A-470E-A728-1CE9CA025AC0}">
      <dsp:nvSpPr>
        <dsp:cNvPr id="0" name=""/>
        <dsp:cNvSpPr/>
      </dsp:nvSpPr>
      <dsp:spPr>
        <a:xfrm>
          <a:off x="991" y="61883"/>
          <a:ext cx="3864996" cy="231899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a:t>Relayed Messaging</a:t>
          </a:r>
        </a:p>
      </dsp:txBody>
      <dsp:txXfrm>
        <a:off x="991" y="61883"/>
        <a:ext cx="3864996" cy="2318997"/>
      </dsp:txXfrm>
    </dsp:sp>
    <dsp:sp modelId="{E6C3DCFD-8E4F-4A0A-A8CD-B3E12327B7A1}">
      <dsp:nvSpPr>
        <dsp:cNvPr id="0" name=""/>
        <dsp:cNvSpPr/>
      </dsp:nvSpPr>
      <dsp:spPr>
        <a:xfrm>
          <a:off x="4252487" y="61883"/>
          <a:ext cx="3864996" cy="231899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a:t>Publish-Subscribe Topics</a:t>
          </a:r>
        </a:p>
      </dsp:txBody>
      <dsp:txXfrm>
        <a:off x="4252487" y="61883"/>
        <a:ext cx="3864996" cy="2318997"/>
      </dsp:txXfrm>
    </dsp:sp>
    <dsp:sp modelId="{0556A2C2-EECF-45BC-802E-1FC1478C0E23}">
      <dsp:nvSpPr>
        <dsp:cNvPr id="0" name=""/>
        <dsp:cNvSpPr/>
      </dsp:nvSpPr>
      <dsp:spPr>
        <a:xfrm>
          <a:off x="991" y="2767380"/>
          <a:ext cx="3864996" cy="231899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a:t>Queues</a:t>
          </a:r>
        </a:p>
      </dsp:txBody>
      <dsp:txXfrm>
        <a:off x="991" y="2767380"/>
        <a:ext cx="3864996" cy="2318997"/>
      </dsp:txXfrm>
    </dsp:sp>
    <dsp:sp modelId="{96624EE0-95D4-4ECD-BD77-011D08C9953B}">
      <dsp:nvSpPr>
        <dsp:cNvPr id="0" name=""/>
        <dsp:cNvSpPr/>
      </dsp:nvSpPr>
      <dsp:spPr>
        <a:xfrm>
          <a:off x="4252487" y="2767380"/>
          <a:ext cx="3864996" cy="231899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a:t>Notification Hubs</a:t>
          </a:r>
        </a:p>
      </dsp:txBody>
      <dsp:txXfrm>
        <a:off x="4252487" y="2767380"/>
        <a:ext cx="3864996" cy="23189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BC92DD-35FF-46D4-BEB1-685BA8AE9231}">
      <dsp:nvSpPr>
        <dsp:cNvPr id="0" name=""/>
        <dsp:cNvSpPr/>
      </dsp:nvSpPr>
      <dsp:spPr>
        <a:xfrm>
          <a:off x="718686" y="0"/>
          <a:ext cx="1397588" cy="291235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Message Sender</a:t>
          </a:r>
        </a:p>
      </dsp:txBody>
      <dsp:txXfrm>
        <a:off x="718686" y="0"/>
        <a:ext cx="1397588" cy="873705"/>
      </dsp:txXfrm>
    </dsp:sp>
    <dsp:sp modelId="{3DF6A18E-B91D-4208-B59D-3D65062D915F}">
      <dsp:nvSpPr>
        <dsp:cNvPr id="0" name=""/>
        <dsp:cNvSpPr/>
      </dsp:nvSpPr>
      <dsp:spPr>
        <a:xfrm>
          <a:off x="2349205" y="0"/>
          <a:ext cx="1397588" cy="291235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Service Bus Namespace</a:t>
          </a:r>
        </a:p>
      </dsp:txBody>
      <dsp:txXfrm>
        <a:off x="2349205" y="0"/>
        <a:ext cx="1397588" cy="873705"/>
      </dsp:txXfrm>
    </dsp:sp>
    <dsp:sp modelId="{56EDFB30-49B6-47C9-9AB9-9077C9C949A5}">
      <dsp:nvSpPr>
        <dsp:cNvPr id="0" name=""/>
        <dsp:cNvSpPr/>
      </dsp:nvSpPr>
      <dsp:spPr>
        <a:xfrm>
          <a:off x="3979725" y="0"/>
          <a:ext cx="1397588" cy="291235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Message Receiver</a:t>
          </a:r>
        </a:p>
      </dsp:txBody>
      <dsp:txXfrm>
        <a:off x="3979725" y="0"/>
        <a:ext cx="1397588" cy="873705"/>
      </dsp:txXfrm>
    </dsp:sp>
    <dsp:sp modelId="{68101AFE-EF97-4327-842F-EE3636FB0838}">
      <dsp:nvSpPr>
        <dsp:cNvPr id="0" name=""/>
        <dsp:cNvSpPr/>
      </dsp:nvSpPr>
      <dsp:spPr>
        <a:xfrm>
          <a:off x="4096191" y="1543618"/>
          <a:ext cx="1164656" cy="582328"/>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Service Or Application</a:t>
          </a:r>
        </a:p>
      </dsp:txBody>
      <dsp:txXfrm>
        <a:off x="4113247" y="1560674"/>
        <a:ext cx="1130544" cy="548216"/>
      </dsp:txXfrm>
    </dsp:sp>
    <dsp:sp modelId="{42DE79A4-B1FC-47BE-A388-107A77BF7BA2}">
      <dsp:nvSpPr>
        <dsp:cNvPr id="0" name=""/>
        <dsp:cNvSpPr/>
      </dsp:nvSpPr>
      <dsp:spPr>
        <a:xfrm rot="10800000">
          <a:off x="3630328" y="1816786"/>
          <a:ext cx="465862" cy="35991"/>
        </a:xfrm>
        <a:custGeom>
          <a:avLst/>
          <a:gdLst/>
          <a:ahLst/>
          <a:cxnLst/>
          <a:rect l="0" t="0" r="0" b="0"/>
          <a:pathLst>
            <a:path>
              <a:moveTo>
                <a:pt x="0" y="17995"/>
              </a:moveTo>
              <a:lnTo>
                <a:pt x="465862" y="17995"/>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851613" y="1823135"/>
        <a:ext cx="23293" cy="23293"/>
      </dsp:txXfrm>
    </dsp:sp>
    <dsp:sp modelId="{B72CFA13-E81C-4683-8D32-F639F803EDFD}">
      <dsp:nvSpPr>
        <dsp:cNvPr id="0" name=""/>
        <dsp:cNvSpPr/>
      </dsp:nvSpPr>
      <dsp:spPr>
        <a:xfrm>
          <a:off x="2465671" y="1543618"/>
          <a:ext cx="1164656" cy="582328"/>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Queue</a:t>
          </a:r>
        </a:p>
      </dsp:txBody>
      <dsp:txXfrm>
        <a:off x="2482727" y="1560674"/>
        <a:ext cx="1130544" cy="548216"/>
      </dsp:txXfrm>
    </dsp:sp>
    <dsp:sp modelId="{1C293859-A235-49D3-91DF-46E133FE4EFF}">
      <dsp:nvSpPr>
        <dsp:cNvPr id="0" name=""/>
        <dsp:cNvSpPr/>
      </dsp:nvSpPr>
      <dsp:spPr>
        <a:xfrm rot="14110531">
          <a:off x="1824850" y="1481947"/>
          <a:ext cx="815779" cy="35991"/>
        </a:xfrm>
        <a:custGeom>
          <a:avLst/>
          <a:gdLst/>
          <a:ahLst/>
          <a:cxnLst/>
          <a:rect l="0" t="0" r="0" b="0"/>
          <a:pathLst>
            <a:path>
              <a:moveTo>
                <a:pt x="0" y="17995"/>
              </a:moveTo>
              <a:lnTo>
                <a:pt x="815779" y="1799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212345" y="1479549"/>
        <a:ext cx="40788" cy="40788"/>
      </dsp:txXfrm>
    </dsp:sp>
    <dsp:sp modelId="{0A187271-2FE7-4CB4-B951-B3F97A638BF7}">
      <dsp:nvSpPr>
        <dsp:cNvPr id="0" name=""/>
        <dsp:cNvSpPr/>
      </dsp:nvSpPr>
      <dsp:spPr>
        <a:xfrm>
          <a:off x="835152" y="873940"/>
          <a:ext cx="1164656" cy="582328"/>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Web App</a:t>
          </a:r>
        </a:p>
      </dsp:txBody>
      <dsp:txXfrm>
        <a:off x="852208" y="890996"/>
        <a:ext cx="1130544" cy="548216"/>
      </dsp:txXfrm>
    </dsp:sp>
    <dsp:sp modelId="{92653A6E-D9F0-4631-8932-86CD54DBDFB1}">
      <dsp:nvSpPr>
        <dsp:cNvPr id="0" name=""/>
        <dsp:cNvSpPr/>
      </dsp:nvSpPr>
      <dsp:spPr>
        <a:xfrm rot="10800000">
          <a:off x="1999808" y="1816786"/>
          <a:ext cx="465862" cy="35991"/>
        </a:xfrm>
        <a:custGeom>
          <a:avLst/>
          <a:gdLst/>
          <a:ahLst/>
          <a:cxnLst/>
          <a:rect l="0" t="0" r="0" b="0"/>
          <a:pathLst>
            <a:path>
              <a:moveTo>
                <a:pt x="0" y="17995"/>
              </a:moveTo>
              <a:lnTo>
                <a:pt x="465862" y="1799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221093" y="1823135"/>
        <a:ext cx="23293" cy="23293"/>
      </dsp:txXfrm>
    </dsp:sp>
    <dsp:sp modelId="{323508CF-F909-432E-98A2-DFE14E379E32}">
      <dsp:nvSpPr>
        <dsp:cNvPr id="0" name=""/>
        <dsp:cNvSpPr/>
      </dsp:nvSpPr>
      <dsp:spPr>
        <a:xfrm>
          <a:off x="835152" y="1543618"/>
          <a:ext cx="1164656" cy="582328"/>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Mobile App</a:t>
          </a:r>
        </a:p>
      </dsp:txBody>
      <dsp:txXfrm>
        <a:off x="852208" y="1560674"/>
        <a:ext cx="1130544" cy="548216"/>
      </dsp:txXfrm>
    </dsp:sp>
    <dsp:sp modelId="{71B8983B-46FF-481F-99F5-523DAC77969E}">
      <dsp:nvSpPr>
        <dsp:cNvPr id="0" name=""/>
        <dsp:cNvSpPr/>
      </dsp:nvSpPr>
      <dsp:spPr>
        <a:xfrm rot="7489469">
          <a:off x="1824850" y="2151625"/>
          <a:ext cx="815779" cy="35991"/>
        </a:xfrm>
        <a:custGeom>
          <a:avLst/>
          <a:gdLst/>
          <a:ahLst/>
          <a:cxnLst/>
          <a:rect l="0" t="0" r="0" b="0"/>
          <a:pathLst>
            <a:path>
              <a:moveTo>
                <a:pt x="0" y="17995"/>
              </a:moveTo>
              <a:lnTo>
                <a:pt x="815779" y="1799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212345" y="2149226"/>
        <a:ext cx="40788" cy="40788"/>
      </dsp:txXfrm>
    </dsp:sp>
    <dsp:sp modelId="{7DD5D666-D9B8-41BE-A084-41A83612CBD9}">
      <dsp:nvSpPr>
        <dsp:cNvPr id="0" name=""/>
        <dsp:cNvSpPr/>
      </dsp:nvSpPr>
      <dsp:spPr>
        <a:xfrm>
          <a:off x="835152" y="2213295"/>
          <a:ext cx="1164656" cy="582328"/>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Service</a:t>
          </a:r>
        </a:p>
      </dsp:txBody>
      <dsp:txXfrm>
        <a:off x="852208" y="2230351"/>
        <a:ext cx="1130544" cy="5482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BBEFA-8D34-472A-A883-8A00FE719B3B}">
      <dsp:nvSpPr>
        <dsp:cNvPr id="0" name=""/>
        <dsp:cNvSpPr/>
      </dsp:nvSpPr>
      <dsp:spPr>
        <a:xfrm>
          <a:off x="2079169" y="43"/>
          <a:ext cx="3960135" cy="237608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Directory Services</a:t>
          </a:r>
        </a:p>
      </dsp:txBody>
      <dsp:txXfrm>
        <a:off x="2079169" y="43"/>
        <a:ext cx="3960135" cy="2376081"/>
      </dsp:txXfrm>
    </dsp:sp>
    <dsp:sp modelId="{27498166-FAAE-4607-ADF1-ABDFA72BB732}">
      <dsp:nvSpPr>
        <dsp:cNvPr id="0" name=""/>
        <dsp:cNvSpPr/>
      </dsp:nvSpPr>
      <dsp:spPr>
        <a:xfrm>
          <a:off x="2079169" y="2772137"/>
          <a:ext cx="3960135" cy="237608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Multi-Factor Authentication Provider</a:t>
          </a:r>
        </a:p>
      </dsp:txBody>
      <dsp:txXfrm>
        <a:off x="2079169" y="2772137"/>
        <a:ext cx="3960135" cy="23760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F26A96-A7CF-4EA3-AC17-51451297606B}">
      <dsp:nvSpPr>
        <dsp:cNvPr id="0" name=""/>
        <dsp:cNvSpPr/>
      </dsp:nvSpPr>
      <dsp:spPr>
        <a:xfrm>
          <a:off x="1640700" y="2009"/>
          <a:ext cx="2205000" cy="132605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ctr" defTabSz="1778000">
            <a:lnSpc>
              <a:spcPct val="90000"/>
            </a:lnSpc>
            <a:spcBef>
              <a:spcPct val="0"/>
            </a:spcBef>
            <a:spcAft>
              <a:spcPct val="35000"/>
            </a:spcAft>
            <a:buNone/>
          </a:pPr>
          <a:r>
            <a:rPr lang="en-US" sz="4000" kern="1200"/>
            <a:t>Identity Sync</a:t>
          </a:r>
        </a:p>
      </dsp:txBody>
      <dsp:txXfrm>
        <a:off x="1640700" y="2009"/>
        <a:ext cx="2205000" cy="1326058"/>
      </dsp:txXfrm>
    </dsp:sp>
    <dsp:sp modelId="{CCEA2E33-D919-4FE6-8DCC-43BA9D9634A1}">
      <dsp:nvSpPr>
        <dsp:cNvPr id="0" name=""/>
        <dsp:cNvSpPr/>
      </dsp:nvSpPr>
      <dsp:spPr>
        <a:xfrm>
          <a:off x="223200" y="1394370"/>
          <a:ext cx="5040000" cy="132605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ctr" defTabSz="1778000">
            <a:lnSpc>
              <a:spcPct val="90000"/>
            </a:lnSpc>
            <a:spcBef>
              <a:spcPct val="0"/>
            </a:spcBef>
            <a:spcAft>
              <a:spcPct val="35000"/>
            </a:spcAft>
            <a:buNone/>
          </a:pPr>
          <a:r>
            <a:rPr lang="en-US" sz="4000" kern="1200"/>
            <a:t>Identity+Password Sync</a:t>
          </a:r>
        </a:p>
      </dsp:txBody>
      <dsp:txXfrm>
        <a:off x="223200" y="1394370"/>
        <a:ext cx="5040000" cy="1326058"/>
      </dsp:txXfrm>
    </dsp:sp>
    <dsp:sp modelId="{90E73063-CE58-453A-B700-A9498B91D6E5}">
      <dsp:nvSpPr>
        <dsp:cNvPr id="0" name=""/>
        <dsp:cNvSpPr/>
      </dsp:nvSpPr>
      <dsp:spPr>
        <a:xfrm>
          <a:off x="223200" y="2786732"/>
          <a:ext cx="5040000" cy="132605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ctr" defTabSz="1778000">
            <a:lnSpc>
              <a:spcPct val="90000"/>
            </a:lnSpc>
            <a:spcBef>
              <a:spcPct val="0"/>
            </a:spcBef>
            <a:spcAft>
              <a:spcPct val="35000"/>
            </a:spcAft>
            <a:buNone/>
          </a:pPr>
          <a:r>
            <a:rPr lang="en-US" sz="4000" kern="1200"/>
            <a:t>Identity+Password Sync w/ Writeback</a:t>
          </a:r>
        </a:p>
      </dsp:txBody>
      <dsp:txXfrm>
        <a:off x="223200" y="2786732"/>
        <a:ext cx="5040000" cy="13260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123841-2017-408E-AA06-5F81BF00B726}">
      <dsp:nvSpPr>
        <dsp:cNvPr id="0" name=""/>
        <dsp:cNvSpPr/>
      </dsp:nvSpPr>
      <dsp:spPr>
        <a:xfrm>
          <a:off x="0" y="674858"/>
          <a:ext cx="4310747" cy="1212120"/>
        </a:xfrm>
        <a:prstGeom prst="roundRect">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Segoe UI" panose="020B0502040204020203" pitchFamily="34" charset="0"/>
              <a:cs typeface="Segoe UI" panose="020B0502040204020203" pitchFamily="34" charset="0"/>
            </a:rPr>
            <a:t>Azure AD B2C integrates with Azure MFA </a:t>
          </a:r>
        </a:p>
      </dsp:txBody>
      <dsp:txXfrm>
        <a:off x="59171" y="734029"/>
        <a:ext cx="4192405" cy="1093778"/>
      </dsp:txXfrm>
    </dsp:sp>
    <dsp:sp modelId="{1B15F246-646F-4537-A086-39F91923FA7B}">
      <dsp:nvSpPr>
        <dsp:cNvPr id="0" name=""/>
        <dsp:cNvSpPr/>
      </dsp:nvSpPr>
      <dsp:spPr>
        <a:xfrm>
          <a:off x="0" y="1967618"/>
          <a:ext cx="4310747" cy="1212120"/>
        </a:xfrm>
        <a:prstGeom prst="roundRect">
          <a:avLst/>
        </a:prstGeom>
        <a:gradFill rotWithShape="0">
          <a:gsLst>
            <a:gs pos="0">
              <a:schemeClr val="accent6">
                <a:shade val="80000"/>
                <a:hueOff val="62847"/>
                <a:satOff val="1174"/>
                <a:lumOff val="10309"/>
                <a:alphaOff val="0"/>
                <a:shade val="51000"/>
                <a:satMod val="130000"/>
              </a:schemeClr>
            </a:gs>
            <a:gs pos="80000">
              <a:schemeClr val="accent6">
                <a:shade val="80000"/>
                <a:hueOff val="62847"/>
                <a:satOff val="1174"/>
                <a:lumOff val="10309"/>
                <a:alphaOff val="0"/>
                <a:shade val="93000"/>
                <a:satMod val="130000"/>
              </a:schemeClr>
            </a:gs>
            <a:gs pos="100000">
              <a:schemeClr val="accent6">
                <a:shade val="80000"/>
                <a:hueOff val="62847"/>
                <a:satOff val="1174"/>
                <a:lumOff val="1030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No additional code needed </a:t>
          </a:r>
        </a:p>
      </dsp:txBody>
      <dsp:txXfrm>
        <a:off x="59171" y="2026789"/>
        <a:ext cx="4192405" cy="1093778"/>
      </dsp:txXfrm>
    </dsp:sp>
    <dsp:sp modelId="{B614F8C3-D4D5-4255-9E66-BBEA5FE15106}">
      <dsp:nvSpPr>
        <dsp:cNvPr id="0" name=""/>
        <dsp:cNvSpPr/>
      </dsp:nvSpPr>
      <dsp:spPr>
        <a:xfrm>
          <a:off x="0" y="3260378"/>
          <a:ext cx="4310747" cy="1212120"/>
        </a:xfrm>
        <a:prstGeom prst="roundRect">
          <a:avLst/>
        </a:prstGeom>
        <a:gradFill rotWithShape="0">
          <a:gsLst>
            <a:gs pos="0">
              <a:schemeClr val="accent6">
                <a:shade val="80000"/>
                <a:hueOff val="125695"/>
                <a:satOff val="2348"/>
                <a:lumOff val="20618"/>
                <a:alphaOff val="0"/>
                <a:shade val="51000"/>
                <a:satMod val="130000"/>
              </a:schemeClr>
            </a:gs>
            <a:gs pos="80000">
              <a:schemeClr val="accent6">
                <a:shade val="80000"/>
                <a:hueOff val="125695"/>
                <a:satOff val="2348"/>
                <a:lumOff val="20618"/>
                <a:alphaOff val="0"/>
                <a:shade val="93000"/>
                <a:satMod val="130000"/>
              </a:schemeClr>
            </a:gs>
            <a:gs pos="100000">
              <a:schemeClr val="accent6">
                <a:shade val="80000"/>
                <a:hueOff val="125695"/>
                <a:satOff val="2348"/>
                <a:lumOff val="2061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Supports call and text messages </a:t>
          </a:r>
        </a:p>
      </dsp:txBody>
      <dsp:txXfrm>
        <a:off x="59171" y="3319549"/>
        <a:ext cx="4192405" cy="10937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FB555C-6DF7-45CD-99BB-A3929897C9FD}">
      <dsp:nvSpPr>
        <dsp:cNvPr id="0" name=""/>
        <dsp:cNvSpPr/>
      </dsp:nvSpPr>
      <dsp:spPr>
        <a:xfrm>
          <a:off x="1603590" y="2249878"/>
          <a:ext cx="1016131" cy="1016131"/>
        </a:xfrm>
        <a:prstGeom prst="ellipse">
          <a:avLst/>
        </a:prstGeom>
        <a:solidFill>
          <a:srgbClr val="D83B01"/>
        </a:solidFill>
        <a:ln w="17145"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AU" sz="2000" kern="1200">
              <a:solidFill>
                <a:srgbClr val="FFFFFF"/>
              </a:solidFill>
              <a:latin typeface="Segoe UI"/>
              <a:ea typeface="+mn-ea"/>
              <a:cs typeface="+mn-cs"/>
            </a:rPr>
            <a:t>Policy</a:t>
          </a:r>
        </a:p>
      </dsp:txBody>
      <dsp:txXfrm>
        <a:off x="1752399" y="2398687"/>
        <a:ext cx="718513" cy="718513"/>
      </dsp:txXfrm>
    </dsp:sp>
    <dsp:sp modelId="{04454072-C939-4A95-8508-94A2E14289B4}">
      <dsp:nvSpPr>
        <dsp:cNvPr id="0" name=""/>
        <dsp:cNvSpPr/>
      </dsp:nvSpPr>
      <dsp:spPr>
        <a:xfrm rot="16200000">
          <a:off x="2003868" y="1937444"/>
          <a:ext cx="215576" cy="230323"/>
        </a:xfrm>
        <a:prstGeom prst="rightArrow">
          <a:avLst>
            <a:gd name="adj1" fmla="val 60000"/>
            <a:gd name="adj2" fmla="val 50000"/>
          </a:avLst>
        </a:prstGeom>
        <a:solidFill>
          <a:srgbClr val="FF8C00">
            <a:alpha val="50000"/>
          </a:srgb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AU" sz="900" kern="1200">
            <a:solidFill>
              <a:srgbClr val="FFFFFF"/>
            </a:solidFill>
            <a:latin typeface="Segoe UI"/>
            <a:ea typeface="+mn-ea"/>
            <a:cs typeface="+mn-cs"/>
          </a:endParaRPr>
        </a:p>
      </dsp:txBody>
      <dsp:txXfrm>
        <a:off x="2036205" y="2015846"/>
        <a:ext cx="150903" cy="138193"/>
      </dsp:txXfrm>
    </dsp:sp>
    <dsp:sp modelId="{4E4823DD-12BF-4EB1-A93F-96165879CD06}">
      <dsp:nvSpPr>
        <dsp:cNvPr id="0" name=""/>
        <dsp:cNvSpPr/>
      </dsp:nvSpPr>
      <dsp:spPr>
        <a:xfrm>
          <a:off x="1476574" y="572966"/>
          <a:ext cx="1270164" cy="1270164"/>
        </a:xfrm>
        <a:prstGeom prst="ellipse">
          <a:avLst/>
        </a:prstGeom>
        <a:solidFill>
          <a:srgbClr val="FF8C00"/>
        </a:solidFill>
        <a:ln w="17145"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a:solidFill>
                <a:srgbClr val="FFFFFF"/>
              </a:solidFill>
              <a:latin typeface="Segoe UI"/>
              <a:ea typeface="+mn-ea"/>
              <a:cs typeface="+mn-cs"/>
            </a:rPr>
            <a:t>UI</a:t>
          </a:r>
          <a:br>
            <a:rPr lang="en-AU" sz="1000" kern="1200">
              <a:solidFill>
                <a:srgbClr val="FFFFFF"/>
              </a:solidFill>
              <a:latin typeface="Segoe UI"/>
              <a:ea typeface="+mn-ea"/>
              <a:cs typeface="+mn-cs"/>
            </a:rPr>
          </a:br>
          <a:r>
            <a:rPr lang="en-AU" sz="1000" kern="1200">
              <a:solidFill>
                <a:srgbClr val="FFFFFF"/>
              </a:solidFill>
              <a:latin typeface="Segoe UI"/>
              <a:ea typeface="+mn-ea"/>
              <a:cs typeface="+mn-cs"/>
            </a:rPr>
            <a:t>customisations</a:t>
          </a:r>
        </a:p>
      </dsp:txBody>
      <dsp:txXfrm>
        <a:off x="1662585" y="758977"/>
        <a:ext cx="898142" cy="898142"/>
      </dsp:txXfrm>
    </dsp:sp>
    <dsp:sp modelId="{68816AFB-BE3E-444B-8A30-AEE2EAD19F3E}">
      <dsp:nvSpPr>
        <dsp:cNvPr id="0" name=""/>
        <dsp:cNvSpPr/>
      </dsp:nvSpPr>
      <dsp:spPr>
        <a:xfrm rot="20520000">
          <a:off x="2674685" y="2424821"/>
          <a:ext cx="215576" cy="230323"/>
        </a:xfrm>
        <a:prstGeom prst="rightArrow">
          <a:avLst>
            <a:gd name="adj1" fmla="val 60000"/>
            <a:gd name="adj2" fmla="val 50000"/>
          </a:avLst>
        </a:prstGeom>
        <a:solidFill>
          <a:srgbClr val="FF8C00">
            <a:alpha val="50000"/>
          </a:srgb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AU" sz="900" kern="1200">
            <a:solidFill>
              <a:srgbClr val="FFFFFF"/>
            </a:solidFill>
            <a:latin typeface="Segoe UI"/>
            <a:ea typeface="+mn-ea"/>
            <a:cs typeface="+mn-cs"/>
          </a:endParaRPr>
        </a:p>
      </dsp:txBody>
      <dsp:txXfrm>
        <a:off x="2676268" y="2480879"/>
        <a:ext cx="150903" cy="138193"/>
      </dsp:txXfrm>
    </dsp:sp>
    <dsp:sp modelId="{FA09EC76-98CB-4B7B-9236-A26CC5C551F5}">
      <dsp:nvSpPr>
        <dsp:cNvPr id="0" name=""/>
        <dsp:cNvSpPr/>
      </dsp:nvSpPr>
      <dsp:spPr>
        <a:xfrm>
          <a:off x="2950612" y="1643917"/>
          <a:ext cx="1270164" cy="1270164"/>
        </a:xfrm>
        <a:prstGeom prst="ellipse">
          <a:avLst/>
        </a:prstGeom>
        <a:solidFill>
          <a:srgbClr val="FF8C00"/>
        </a:solidFill>
        <a:ln w="17145"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a:solidFill>
                <a:srgbClr val="FFFFFF"/>
              </a:solidFill>
              <a:latin typeface="Segoe UI"/>
              <a:ea typeface="+mn-ea"/>
              <a:cs typeface="+mn-cs"/>
            </a:rPr>
            <a:t>Identity</a:t>
          </a:r>
          <a:br>
            <a:rPr lang="en-AU" sz="1000" kern="1200">
              <a:solidFill>
                <a:srgbClr val="FFFFFF"/>
              </a:solidFill>
              <a:latin typeface="Segoe UI"/>
              <a:ea typeface="+mn-ea"/>
              <a:cs typeface="+mn-cs"/>
            </a:rPr>
          </a:br>
          <a:r>
            <a:rPr lang="en-AU" sz="1000" kern="1200">
              <a:solidFill>
                <a:srgbClr val="FFFFFF"/>
              </a:solidFill>
              <a:latin typeface="Segoe UI"/>
              <a:ea typeface="+mn-ea"/>
              <a:cs typeface="+mn-cs"/>
            </a:rPr>
            <a:t>providers</a:t>
          </a:r>
        </a:p>
      </dsp:txBody>
      <dsp:txXfrm>
        <a:off x="3136623" y="1829928"/>
        <a:ext cx="898142" cy="898142"/>
      </dsp:txXfrm>
    </dsp:sp>
    <dsp:sp modelId="{E7FDD60D-684B-4075-99FF-F019A695C2E7}">
      <dsp:nvSpPr>
        <dsp:cNvPr id="0" name=""/>
        <dsp:cNvSpPr/>
      </dsp:nvSpPr>
      <dsp:spPr>
        <a:xfrm rot="3240000">
          <a:off x="2418455" y="3213413"/>
          <a:ext cx="215576" cy="230323"/>
        </a:xfrm>
        <a:prstGeom prst="rightArrow">
          <a:avLst>
            <a:gd name="adj1" fmla="val 60000"/>
            <a:gd name="adj2" fmla="val 50000"/>
          </a:avLst>
        </a:prstGeom>
        <a:solidFill>
          <a:srgbClr val="FF8C00">
            <a:alpha val="50000"/>
          </a:srgb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AU" sz="900" kern="1200">
            <a:solidFill>
              <a:srgbClr val="FFFFFF"/>
            </a:solidFill>
            <a:latin typeface="Segoe UI"/>
            <a:ea typeface="+mn-ea"/>
            <a:cs typeface="+mn-cs"/>
          </a:endParaRPr>
        </a:p>
      </dsp:txBody>
      <dsp:txXfrm>
        <a:off x="2431785" y="3233317"/>
        <a:ext cx="150903" cy="138193"/>
      </dsp:txXfrm>
    </dsp:sp>
    <dsp:sp modelId="{B430345F-DD88-4C75-9012-1C3ACF785608}">
      <dsp:nvSpPr>
        <dsp:cNvPr id="0" name=""/>
        <dsp:cNvSpPr/>
      </dsp:nvSpPr>
      <dsp:spPr>
        <a:xfrm>
          <a:off x="2387580" y="3376754"/>
          <a:ext cx="1270164" cy="1270164"/>
        </a:xfrm>
        <a:prstGeom prst="ellipse">
          <a:avLst/>
        </a:prstGeom>
        <a:solidFill>
          <a:srgbClr val="FF8C00"/>
        </a:solidFill>
        <a:ln w="17145"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a:solidFill>
                <a:srgbClr val="FFFFFF"/>
              </a:solidFill>
              <a:latin typeface="Segoe UI"/>
              <a:ea typeface="+mn-ea"/>
              <a:cs typeface="+mn-cs"/>
            </a:rPr>
            <a:t>Account</a:t>
          </a:r>
          <a:br>
            <a:rPr lang="en-AU" sz="1000" kern="1200">
              <a:solidFill>
                <a:srgbClr val="FFFFFF"/>
              </a:solidFill>
              <a:latin typeface="Segoe UI"/>
              <a:ea typeface="+mn-ea"/>
              <a:cs typeface="+mn-cs"/>
            </a:rPr>
          </a:br>
          <a:r>
            <a:rPr lang="en-AU" sz="1000" kern="1200">
              <a:solidFill>
                <a:srgbClr val="FFFFFF"/>
              </a:solidFill>
              <a:latin typeface="Segoe UI"/>
              <a:ea typeface="+mn-ea"/>
              <a:cs typeface="+mn-cs"/>
            </a:rPr>
            <a:t>attributes</a:t>
          </a:r>
        </a:p>
      </dsp:txBody>
      <dsp:txXfrm>
        <a:off x="2573591" y="3562765"/>
        <a:ext cx="898142" cy="898142"/>
      </dsp:txXfrm>
    </dsp:sp>
    <dsp:sp modelId="{38187258-2B5C-4710-87C6-75F387A3FF6D}">
      <dsp:nvSpPr>
        <dsp:cNvPr id="0" name=""/>
        <dsp:cNvSpPr/>
      </dsp:nvSpPr>
      <dsp:spPr>
        <a:xfrm rot="7560000">
          <a:off x="1589280" y="3213413"/>
          <a:ext cx="215576" cy="230323"/>
        </a:xfrm>
        <a:prstGeom prst="rightArrow">
          <a:avLst>
            <a:gd name="adj1" fmla="val 60000"/>
            <a:gd name="adj2" fmla="val 50000"/>
          </a:avLst>
        </a:prstGeom>
        <a:solidFill>
          <a:srgbClr val="FF8C00">
            <a:alpha val="50000"/>
          </a:srgb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AU" sz="900" kern="1200">
            <a:solidFill>
              <a:srgbClr val="FFFFFF"/>
            </a:solidFill>
            <a:latin typeface="Segoe UI"/>
            <a:ea typeface="+mn-ea"/>
            <a:cs typeface="+mn-cs"/>
          </a:endParaRPr>
        </a:p>
      </dsp:txBody>
      <dsp:txXfrm rot="10800000">
        <a:off x="1640623" y="3233317"/>
        <a:ext cx="150903" cy="138193"/>
      </dsp:txXfrm>
    </dsp:sp>
    <dsp:sp modelId="{E3D4FDB5-7FA3-4EBD-ACAB-8973DB965424}">
      <dsp:nvSpPr>
        <dsp:cNvPr id="0" name=""/>
        <dsp:cNvSpPr/>
      </dsp:nvSpPr>
      <dsp:spPr>
        <a:xfrm>
          <a:off x="565568" y="3376754"/>
          <a:ext cx="1270164" cy="1270164"/>
        </a:xfrm>
        <a:prstGeom prst="ellipse">
          <a:avLst/>
        </a:prstGeom>
        <a:solidFill>
          <a:srgbClr val="FF8C00"/>
        </a:solidFill>
        <a:ln w="17145"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a:solidFill>
                <a:srgbClr val="FFFFFF"/>
              </a:solidFill>
              <a:latin typeface="Segoe UI"/>
              <a:ea typeface="+mn-ea"/>
              <a:cs typeface="+mn-cs"/>
            </a:rPr>
            <a:t>Token</a:t>
          </a:r>
          <a:br>
            <a:rPr lang="en-AU" sz="1000" kern="1200">
              <a:solidFill>
                <a:srgbClr val="FFFFFF"/>
              </a:solidFill>
              <a:latin typeface="Segoe UI"/>
              <a:ea typeface="+mn-ea"/>
              <a:cs typeface="+mn-cs"/>
            </a:rPr>
          </a:br>
          <a:r>
            <a:rPr lang="en-AU" sz="1000" kern="1200">
              <a:solidFill>
                <a:srgbClr val="FFFFFF"/>
              </a:solidFill>
              <a:latin typeface="Segoe UI"/>
              <a:ea typeface="+mn-ea"/>
              <a:cs typeface="+mn-cs"/>
            </a:rPr>
            <a:t>claims</a:t>
          </a:r>
        </a:p>
      </dsp:txBody>
      <dsp:txXfrm>
        <a:off x="751579" y="3562765"/>
        <a:ext cx="898142" cy="898142"/>
      </dsp:txXfrm>
    </dsp:sp>
    <dsp:sp modelId="{3DB178B2-BEE3-4FBA-A8E3-413DFB94BE3A}">
      <dsp:nvSpPr>
        <dsp:cNvPr id="0" name=""/>
        <dsp:cNvSpPr/>
      </dsp:nvSpPr>
      <dsp:spPr>
        <a:xfrm rot="11880000">
          <a:off x="1333051" y="2424821"/>
          <a:ext cx="215576" cy="230323"/>
        </a:xfrm>
        <a:prstGeom prst="rightArrow">
          <a:avLst>
            <a:gd name="adj1" fmla="val 60000"/>
            <a:gd name="adj2" fmla="val 50000"/>
          </a:avLst>
        </a:prstGeom>
        <a:solidFill>
          <a:srgbClr val="FF8C00">
            <a:alpha val="50000"/>
          </a:srgb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AU" sz="900" kern="1200">
            <a:solidFill>
              <a:srgbClr val="FFFFFF"/>
            </a:solidFill>
            <a:latin typeface="Segoe UI"/>
            <a:ea typeface="+mn-ea"/>
            <a:cs typeface="+mn-cs"/>
          </a:endParaRPr>
        </a:p>
      </dsp:txBody>
      <dsp:txXfrm rot="10800000">
        <a:off x="1396141" y="2480879"/>
        <a:ext cx="150903" cy="138193"/>
      </dsp:txXfrm>
    </dsp:sp>
    <dsp:sp modelId="{974076B2-4F81-4024-AC53-C13CAC7E9170}">
      <dsp:nvSpPr>
        <dsp:cNvPr id="0" name=""/>
        <dsp:cNvSpPr/>
      </dsp:nvSpPr>
      <dsp:spPr>
        <a:xfrm>
          <a:off x="2535" y="1643917"/>
          <a:ext cx="1270164" cy="1270164"/>
        </a:xfrm>
        <a:prstGeom prst="ellipse">
          <a:avLst/>
        </a:prstGeom>
        <a:solidFill>
          <a:srgbClr val="FF8C00"/>
        </a:solidFill>
        <a:ln w="17145"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a:solidFill>
                <a:srgbClr val="FFFFFF"/>
              </a:solidFill>
              <a:latin typeface="Segoe UI"/>
              <a:ea typeface="+mn-ea"/>
              <a:cs typeface="+mn-cs"/>
            </a:rPr>
            <a:t>Multi-factor</a:t>
          </a:r>
          <a:br>
            <a:rPr lang="en-AU" sz="1000" kern="1200">
              <a:solidFill>
                <a:srgbClr val="FFFFFF"/>
              </a:solidFill>
              <a:latin typeface="Segoe UI"/>
              <a:ea typeface="+mn-ea"/>
              <a:cs typeface="+mn-cs"/>
            </a:rPr>
          </a:br>
          <a:r>
            <a:rPr lang="en-AU" sz="1000" kern="1200">
              <a:solidFill>
                <a:srgbClr val="FFFFFF"/>
              </a:solidFill>
              <a:latin typeface="Segoe UI"/>
              <a:ea typeface="+mn-ea"/>
              <a:cs typeface="+mn-cs"/>
            </a:rPr>
            <a:t>authentication</a:t>
          </a:r>
        </a:p>
      </dsp:txBody>
      <dsp:txXfrm>
        <a:off x="188546" y="1829928"/>
        <a:ext cx="898142" cy="89814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E1BCAD-E108-4863-8589-63A3F148F790}" type="datetimeFigureOut">
              <a:rPr lang="en-GB" smtClean="0"/>
              <a:t>04/10/2018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F3E438-E865-4C5F-B59C-A1E81979655B}" type="slidenum">
              <a:rPr lang="en-GB" smtClean="0"/>
              <a:t>‹#›</a:t>
            </a:fld>
            <a:endParaRPr lang="en-GB"/>
          </a:p>
        </p:txBody>
      </p:sp>
    </p:spTree>
    <p:extLst>
      <p:ext uri="{BB962C8B-B14F-4D97-AF65-F5344CB8AC3E}">
        <p14:creationId xmlns:p14="http://schemas.microsoft.com/office/powerpoint/2010/main" val="2512767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s://aka.ms/CodedUITesting"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go.microsoft.com/fwlink/?LinkID=510211&amp;clcid=0x409"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go.microsoft.com/fwlink/?LinkID=510212&amp;clcid=0x409"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ntoso.blob.core.windows.net/images/PIC01.jp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Access codes for wifi should be provided on site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3356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03359573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1: Creating an Azure AD Directory</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2: Securing an Existing ASP.NET Web Application</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3: Integrating Azure AD with ASP.NET Identity</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0FDC76A-AB04-4E4D-9D56-1429EA67476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CFB74D9-5013-495F-B630-CD552E2577D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34380C4-C88C-4DD2-8046-030B8D9B8B6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11: Securing Azure Web Applications</a:t>
            </a:r>
          </a:p>
        </p:txBody>
      </p:sp>
    </p:spTree>
    <p:extLst>
      <p:ext uri="{BB962C8B-B14F-4D97-AF65-F5344CB8AC3E}">
        <p14:creationId xmlns:p14="http://schemas.microsoft.com/office/powerpoint/2010/main" val="368886990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0" i="0" u="none" strike="noStrike" kern="1200" baseline="0">
                <a:solidFill>
                  <a:schemeClr val="tx1"/>
                </a:solidFill>
                <a:latin typeface="+mn-lt"/>
                <a:ea typeface="+mn-ea"/>
                <a:cs typeface="+mn-cs"/>
              </a:rPr>
              <a:t>Continuous Integration (CI) is the practice used by development teams to automate the merging and testing of code. Implementing CI helps to catch bugs early in the development cycle, which makes them less expensive to fix. Continuous Delivery (CD) is a process by which code is built, tested, and deployed to one or more test and production environments. Deploying and testing in multiple environments drives</a:t>
            </a:r>
          </a:p>
          <a:p>
            <a:r>
              <a:rPr lang="en-GB" sz="1200" b="0" i="0" u="none" strike="noStrike" kern="1200" baseline="0">
                <a:solidFill>
                  <a:schemeClr val="tx1"/>
                </a:solidFill>
                <a:latin typeface="+mn-lt"/>
                <a:ea typeface="+mn-ea"/>
                <a:cs typeface="+mn-cs"/>
              </a:rPr>
              <a:t>quality.</a:t>
            </a:r>
          </a:p>
          <a:p>
            <a:r>
              <a:rPr lang="en-GB" sz="1200" b="1" i="0" u="none" strike="noStrike" kern="1200" baseline="0">
                <a:solidFill>
                  <a:schemeClr val="tx1"/>
                </a:solidFill>
                <a:latin typeface="+mn-lt"/>
                <a:ea typeface="+mn-ea"/>
                <a:cs typeface="+mn-cs"/>
              </a:rPr>
              <a:t>Objectives</a:t>
            </a:r>
          </a:p>
          <a:p>
            <a:r>
              <a:rPr lang="en-GB" sz="1200" b="0" i="0" u="none" strike="noStrike" kern="1200" baseline="0">
                <a:solidFill>
                  <a:schemeClr val="tx1"/>
                </a:solidFill>
                <a:latin typeface="+mn-lt"/>
                <a:ea typeface="+mn-ea"/>
                <a:cs typeface="+mn-cs"/>
              </a:rPr>
              <a:t>After completing this module, students will be able to:</a:t>
            </a:r>
          </a:p>
          <a:p>
            <a:r>
              <a:rPr lang="en-GB" sz="1200" b="0" i="0" u="none" strike="noStrike" kern="1200" baseline="0">
                <a:solidFill>
                  <a:schemeClr val="tx1"/>
                </a:solidFill>
                <a:latin typeface="+mn-lt"/>
                <a:ea typeface="+mn-ea"/>
                <a:cs typeface="+mn-cs"/>
              </a:rPr>
              <a:t>􀁸 Configure Continuous Integration and Continuous Deployment Using </a:t>
            </a:r>
            <a:r>
              <a:rPr lang="en-GB" sz="1200" b="0" i="0" u="none" strike="noStrike" kern="1200" baseline="0" err="1">
                <a:solidFill>
                  <a:schemeClr val="tx1"/>
                </a:solidFill>
                <a:latin typeface="+mn-lt"/>
                <a:ea typeface="+mn-ea"/>
                <a:cs typeface="+mn-cs"/>
              </a:rPr>
              <a:t>PartsUnlimited</a:t>
            </a:r>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 Configure Continuous Integration and Continuous Deployment Using </a:t>
            </a:r>
            <a:r>
              <a:rPr lang="en-GB" sz="1200" b="0" i="0" u="none" strike="noStrike" kern="1200" baseline="0" err="1">
                <a:solidFill>
                  <a:schemeClr val="tx1"/>
                </a:solidFill>
                <a:latin typeface="+mn-lt"/>
                <a:ea typeface="+mn-ea"/>
                <a:cs typeface="+mn-cs"/>
              </a:rPr>
              <a:t>PartsUnlimitedMRP</a:t>
            </a:r>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 Configure Continuous Integration and Continuous Deployment with Jenkins</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AC607D0-2C98-4AEB-8CE7-3F5AC46FBCE2}" type="slidenum">
              <a:rPr lang="en-US" smtClean="0"/>
              <a:t>101</a:t>
            </a:fld>
            <a:endParaRPr lang="en-US"/>
          </a:p>
        </p:txBody>
      </p:sp>
      <p:sp>
        <p:nvSpPr>
          <p:cNvPr id="5" name="Rectangle 4">
            <a:extLst>
              <a:ext uri="{FF2B5EF4-FFF2-40B4-BE49-F238E27FC236}">
                <a16:creationId xmlns:a16="http://schemas.microsoft.com/office/drawing/2014/main" id="{255288E1-6090-4005-B5E3-EA63DBA36C3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4C76164F-4A5C-4E75-B522-41E31C054FA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 Continuous Integration and Continuous Deployment</a:t>
            </a:r>
          </a:p>
        </p:txBody>
      </p:sp>
    </p:spTree>
    <p:extLst>
      <p:ext uri="{BB962C8B-B14F-4D97-AF65-F5344CB8AC3E}">
        <p14:creationId xmlns:p14="http://schemas.microsoft.com/office/powerpoint/2010/main" val="34841210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EAC607D0-2C98-4AEB-8CE7-3F5AC46FBCE2}" type="slidenum">
              <a:rPr lang="en-US" smtClean="0"/>
              <a:t>102</a:t>
            </a:fld>
            <a:endParaRPr lang="en-US"/>
          </a:p>
        </p:txBody>
      </p:sp>
      <p:sp>
        <p:nvSpPr>
          <p:cNvPr id="5" name="Rectangle 4">
            <a:extLst>
              <a:ext uri="{FF2B5EF4-FFF2-40B4-BE49-F238E27FC236}">
                <a16:creationId xmlns:a16="http://schemas.microsoft.com/office/drawing/2014/main" id="{0A01149A-BD3D-4B13-A5D6-7EA5929F118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38691FE2-E15B-43E4-8903-1033D46904E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 Continuous Integration and Continuous Deployment</a:t>
            </a:r>
          </a:p>
        </p:txBody>
      </p:sp>
    </p:spTree>
    <p:extLst>
      <p:ext uri="{BB962C8B-B14F-4D97-AF65-F5344CB8AC3E}">
        <p14:creationId xmlns:p14="http://schemas.microsoft.com/office/powerpoint/2010/main" val="17498686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0" i="0" u="none" strike="noStrike" kern="1200" baseline="0">
                <a:solidFill>
                  <a:schemeClr val="tx1"/>
                </a:solidFill>
                <a:latin typeface="+mn-lt"/>
                <a:ea typeface="+mn-ea"/>
                <a:cs typeface="+mn-cs"/>
              </a:rPr>
              <a:t>Continuous Integration (CI) is the practice used by development teams to automate the merging and testing of code. Implementing CI helps to catch bugs early in the development cycle, which makes them less expensive to fix. Continuous Delivery (CD) is a process by which code is built, tested, and deployed to one or more test and production environments. Deploying and testing in multiple environments drives quality.</a:t>
            </a:r>
          </a:p>
          <a:p>
            <a:r>
              <a:rPr lang="en-GB" sz="1200" b="0" i="0" u="none" strike="noStrike" kern="1200" baseline="0">
                <a:solidFill>
                  <a:schemeClr val="tx1"/>
                </a:solidFill>
                <a:latin typeface="+mn-lt"/>
                <a:ea typeface="+mn-ea"/>
                <a:cs typeface="+mn-cs"/>
              </a:rPr>
              <a:t>In this lesson, you will learn about Continuous Integration and it’s benefits.</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 Describe Continuous Integration</a:t>
            </a:r>
          </a:p>
          <a:p>
            <a:r>
              <a:rPr lang="en-GB" sz="1200" b="0" i="0" u="none" strike="noStrike" kern="1200" baseline="0">
                <a:solidFill>
                  <a:schemeClr val="tx1"/>
                </a:solidFill>
                <a:latin typeface="+mn-lt"/>
                <a:ea typeface="+mn-ea"/>
                <a:cs typeface="+mn-cs"/>
              </a:rPr>
              <a:t>􀁸 Define the Pillars of Continuous Integration</a:t>
            </a:r>
          </a:p>
          <a:p>
            <a:r>
              <a:rPr lang="en-GB" sz="1200" b="0" i="0" u="none" strike="noStrike" kern="1200" baseline="0">
                <a:solidFill>
                  <a:schemeClr val="tx1"/>
                </a:solidFill>
                <a:latin typeface="+mn-lt"/>
                <a:ea typeface="+mn-ea"/>
                <a:cs typeface="+mn-cs"/>
              </a:rPr>
              <a:t>􀁸 Describe the Benefits of Continuous Integration</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AC607D0-2C98-4AEB-8CE7-3F5AC46FBCE2}" type="slidenum">
              <a:rPr lang="en-US" smtClean="0"/>
              <a:t>103</a:t>
            </a:fld>
            <a:endParaRPr lang="en-US"/>
          </a:p>
        </p:txBody>
      </p:sp>
      <p:sp>
        <p:nvSpPr>
          <p:cNvPr id="5" name="Rectangle 4">
            <a:extLst>
              <a:ext uri="{FF2B5EF4-FFF2-40B4-BE49-F238E27FC236}">
                <a16:creationId xmlns:a16="http://schemas.microsoft.com/office/drawing/2014/main" id="{319E1D3D-FC6B-4D10-8F39-C09A50489B1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CD8029BC-37AB-4A63-B370-FDFA03CE8F4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 Continuous Integration and Continuous Deployment</a:t>
            </a:r>
          </a:p>
        </p:txBody>
      </p:sp>
    </p:spTree>
    <p:extLst>
      <p:ext uri="{BB962C8B-B14F-4D97-AF65-F5344CB8AC3E}">
        <p14:creationId xmlns:p14="http://schemas.microsoft.com/office/powerpoint/2010/main" val="22672756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Though Git is emphasized here, continuous integration can be leverage by any shared version control tool, provided there is a way to integrate automated builds within the process. You may consider explaining the difference between Git, as a distributed Version Control system version other centralized Version Control systems (Like TFS Version Control).  </a:t>
            </a:r>
          </a:p>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A CI Server does not need to be a separate server. Many Modern Version Control systems have CI functionality built in.</a:t>
            </a:r>
          </a:p>
          <a:p>
            <a:pPr>
              <a:lnSpc>
                <a:spcPct val="107000"/>
              </a:lnSpc>
              <a:spcAft>
                <a:spcPts val="800"/>
              </a:spcAft>
            </a:pPr>
            <a:endParaRPr lang="en-US" sz="1000">
              <a:latin typeface="Arial" panose="020B0604020202020204" pitchFamily="34" charset="0"/>
              <a:ea typeface="DengXian" panose="02010600030101010101" pitchFamily="2" charset="-122"/>
              <a:cs typeface="Times New Roman" panose="02020603050405020304" pitchFamily="18" charset="0"/>
            </a:endParaRPr>
          </a:p>
          <a:p>
            <a:r>
              <a:rPr lang="en-GB" sz="1200" b="0" i="0" u="none" strike="noStrike" kern="1200" baseline="0">
                <a:solidFill>
                  <a:schemeClr val="tx1"/>
                </a:solidFill>
                <a:latin typeface="+mn-lt"/>
                <a:ea typeface="+mn-ea"/>
                <a:cs typeface="+mn-cs"/>
              </a:rPr>
              <a:t>Continuous Integration (CI) is the process of automating the build and testing of code every time a team member commits changes to version control. CI encourages developers to share their code and unit tests by merging their changes into a shared version control repository after every small task completion. Committing code triggers an automated build system to grab the latest code from the shared repository and to build, test, and validate the full master branch (also known as the trunk or main).</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AC607D0-2C98-4AEB-8CE7-3F5AC46FBCE2}" type="slidenum">
              <a:rPr lang="en-US" smtClean="0"/>
              <a:t>104</a:t>
            </a:fld>
            <a:endParaRPr lang="en-US"/>
          </a:p>
        </p:txBody>
      </p:sp>
      <p:sp>
        <p:nvSpPr>
          <p:cNvPr id="5" name="Rectangle 4">
            <a:extLst>
              <a:ext uri="{FF2B5EF4-FFF2-40B4-BE49-F238E27FC236}">
                <a16:creationId xmlns:a16="http://schemas.microsoft.com/office/drawing/2014/main" id="{39F6FECC-544F-49AC-AD62-4061CA125DC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D8C7C19E-2420-4409-AA2A-B009B457AEC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 Continuous Integration and Continuous Deployment</a:t>
            </a:r>
          </a:p>
        </p:txBody>
      </p:sp>
    </p:spTree>
    <p:extLst>
      <p:ext uri="{BB962C8B-B14F-4D97-AF65-F5344CB8AC3E}">
        <p14:creationId xmlns:p14="http://schemas.microsoft.com/office/powerpoint/2010/main" val="389106131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After explaining that the principal purpose of any version control system (VCS) is to find a solution that enables all users to work on the codebase at the same time, have the students identify characteristics of a Version Control System. Some of important characteristics include:</a:t>
            </a:r>
          </a:p>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	Auditable changes</a:t>
            </a:r>
          </a:p>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	Rollback</a:t>
            </a:r>
          </a:p>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	Merging capabilities</a:t>
            </a:r>
          </a:p>
          <a:p>
            <a:pPr marL="171450" indent="-171450">
              <a:lnSpc>
                <a:spcPct val="107000"/>
              </a:lnSpc>
              <a:spcAft>
                <a:spcPts val="800"/>
              </a:spcAft>
              <a:buFontTx/>
              <a:buChar char="-"/>
            </a:pPr>
            <a:r>
              <a:rPr lang="en-US" sz="1000">
                <a:latin typeface="Arial" panose="020B0604020202020204" pitchFamily="34" charset="0"/>
                <a:ea typeface="DengXian" panose="02010600030101010101" pitchFamily="2" charset="-122"/>
                <a:cs typeface="Times New Roman" panose="02020603050405020304" pitchFamily="18" charset="0"/>
              </a:rPr>
              <a:t>History</a:t>
            </a:r>
          </a:p>
          <a:p>
            <a:pPr marL="171450" indent="-171450">
              <a:lnSpc>
                <a:spcPct val="107000"/>
              </a:lnSpc>
              <a:spcAft>
                <a:spcPts val="800"/>
              </a:spcAft>
              <a:buFontTx/>
              <a:buChar char="-"/>
            </a:pPr>
            <a:endParaRPr lang="en-US" sz="1000">
              <a:latin typeface="Arial" panose="020B0604020202020204" pitchFamily="34" charset="0"/>
              <a:ea typeface="DengXian" panose="02010600030101010101" pitchFamily="2" charset="-122"/>
              <a:cs typeface="Times New Roman" panose="02020603050405020304" pitchFamily="18" charset="0"/>
            </a:endParaRPr>
          </a:p>
          <a:p>
            <a:pPr marL="171450" indent="-171450">
              <a:lnSpc>
                <a:spcPct val="107000"/>
              </a:lnSpc>
              <a:spcAft>
                <a:spcPts val="800"/>
              </a:spcAft>
              <a:buFontTx/>
              <a:buChar char="-"/>
            </a:pPr>
            <a:endParaRPr lang="en-US" sz="1000">
              <a:latin typeface="Arial" panose="020B0604020202020204" pitchFamily="34" charset="0"/>
              <a:ea typeface="DengXian" panose="02010600030101010101" pitchFamily="2" charset="-122"/>
              <a:cs typeface="Times New Roman" panose="02020603050405020304" pitchFamily="18" charset="0"/>
            </a:endParaRPr>
          </a:p>
          <a:p>
            <a:pPr marL="171450" indent="-171450">
              <a:lnSpc>
                <a:spcPct val="107000"/>
              </a:lnSpc>
              <a:spcAft>
                <a:spcPts val="800"/>
              </a:spcAft>
              <a:buFontTx/>
              <a:buChar char="-"/>
            </a:pPr>
            <a:endParaRPr lang="en-US" sz="1000">
              <a:latin typeface="Arial" panose="020B0604020202020204" pitchFamily="34" charset="0"/>
              <a:ea typeface="DengXian" panose="02010600030101010101" pitchFamily="2" charset="-122"/>
              <a:cs typeface="Times New Roman" panose="02020603050405020304" pitchFamily="18" charset="0"/>
            </a:endParaRP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A Version Control System </a:t>
            </a:r>
            <a:r>
              <a:rPr lang="en-GB" sz="1200" b="0" i="0" u="none" strike="noStrike" kern="1200" baseline="0">
                <a:solidFill>
                  <a:schemeClr val="tx1"/>
                </a:solidFill>
                <a:latin typeface="+mn-lt"/>
                <a:ea typeface="+mn-ea"/>
                <a:cs typeface="+mn-cs"/>
              </a:rPr>
              <a:t>- Version control is a system for managing files over many different versions, and - in software development - is generally contributed to by many developers. The principal purpose of any version control system (VCS) is to find a solution that enables all users to work on the codebase at the same time.</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A Continuous Integration System </a:t>
            </a:r>
            <a:r>
              <a:rPr lang="en-GB" sz="1200" b="0" i="0" u="none" strike="noStrike" kern="1200" baseline="0">
                <a:solidFill>
                  <a:schemeClr val="tx1"/>
                </a:solidFill>
                <a:latin typeface="+mn-lt"/>
                <a:ea typeface="+mn-ea"/>
                <a:cs typeface="+mn-cs"/>
              </a:rPr>
              <a:t>- Typically, a source control system is the main point of integration for source code and other developed assets that allows team members work on separate arts of the code base that will eventually integrate their code with that of the other team members.</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An Automated Build Process </a:t>
            </a:r>
            <a:r>
              <a:rPr lang="en-GB" sz="1200" b="0" i="0" u="none" strike="noStrike" kern="1200" baseline="0">
                <a:solidFill>
                  <a:schemeClr val="tx1"/>
                </a:solidFill>
                <a:latin typeface="+mn-lt"/>
                <a:ea typeface="+mn-ea"/>
                <a:cs typeface="+mn-cs"/>
              </a:rPr>
              <a:t>- An automated build process compiles, deploys and then runs build verification tests (BVTs) against the latest source code for a project at regular, predetermined</a:t>
            </a:r>
          </a:p>
          <a:p>
            <a:r>
              <a:rPr lang="en-GB" sz="1200" b="0" i="0" u="none" strike="noStrike" kern="1200" baseline="0">
                <a:solidFill>
                  <a:schemeClr val="tx1"/>
                </a:solidFill>
                <a:latin typeface="+mn-lt"/>
                <a:ea typeface="+mn-ea"/>
                <a:cs typeface="+mn-cs"/>
              </a:rPr>
              <a:t>intervals.</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AC607D0-2C98-4AEB-8CE7-3F5AC46FBCE2}" type="slidenum">
              <a:rPr lang="en-US" smtClean="0"/>
              <a:t>105</a:t>
            </a:fld>
            <a:endParaRPr lang="en-US"/>
          </a:p>
        </p:txBody>
      </p:sp>
      <p:sp>
        <p:nvSpPr>
          <p:cNvPr id="5" name="Rectangle 4">
            <a:extLst>
              <a:ext uri="{FF2B5EF4-FFF2-40B4-BE49-F238E27FC236}">
                <a16:creationId xmlns:a16="http://schemas.microsoft.com/office/drawing/2014/main" id="{FF9FEE93-699D-41D5-9585-5886123F05A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F83FB577-C1C0-47DF-B41C-741A783BBCB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 Continuous Integration and Continuous Deployment</a:t>
            </a:r>
          </a:p>
        </p:txBody>
      </p:sp>
    </p:spTree>
    <p:extLst>
      <p:ext uri="{BB962C8B-B14F-4D97-AF65-F5344CB8AC3E}">
        <p14:creationId xmlns:p14="http://schemas.microsoft.com/office/powerpoint/2010/main" val="113573457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Provide rationale for each of these benefits. For example, unit tests which run after a build executes following each commit, will quickly identify areas of code which may be breaking existing functionality. (Improving code quality based on rapid feedback).</a:t>
            </a:r>
          </a:p>
          <a:p>
            <a:pPr>
              <a:lnSpc>
                <a:spcPct val="107000"/>
              </a:lnSpc>
              <a:spcAft>
                <a:spcPts val="800"/>
              </a:spcAft>
            </a:pPr>
            <a:endParaRPr lang="en-US" sz="1000">
              <a:latin typeface="Arial" panose="020B0604020202020204" pitchFamily="34" charset="0"/>
              <a:ea typeface="DengXian" panose="02010600030101010101" pitchFamily="2" charset="-122"/>
              <a:cs typeface="Times New Roman" panose="02020603050405020304" pitchFamily="18" charset="0"/>
            </a:endParaRPr>
          </a:p>
          <a:p>
            <a:r>
              <a:rPr lang="en-GB" sz="1200" b="0" i="0" u="none" strike="noStrike" kern="1200" baseline="0">
                <a:solidFill>
                  <a:schemeClr val="tx1"/>
                </a:solidFill>
                <a:latin typeface="+mn-lt"/>
                <a:ea typeface="+mn-ea"/>
                <a:cs typeface="+mn-cs"/>
              </a:rPr>
              <a:t>Key Benefit: Rapid Feedback for Code Quality</a:t>
            </a:r>
          </a:p>
          <a:p>
            <a:r>
              <a:rPr lang="en-GB" sz="1200" b="0" i="0" u="none" strike="noStrike" kern="1200" baseline="0">
                <a:solidFill>
                  <a:schemeClr val="tx1"/>
                </a:solidFill>
                <a:latin typeface="+mn-lt"/>
                <a:ea typeface="+mn-ea"/>
                <a:cs typeface="+mn-cs"/>
              </a:rPr>
              <a:t>Possibly the most important benefit of continuous integration is rapid feedback to the developer. If the developer commits something and it breaks the code, he or she will know that almost immediately from the build, unit tests, and through other metrics. If successful integration is happening across the team, the developer is also going to know if her or his code change breaks something that another team member did to a different part of the code base. This process removes very long, difficult, and drawn out </a:t>
            </a:r>
            <a:r>
              <a:rPr lang="en-GB" sz="1200" b="0" i="0" u="none" strike="noStrike" kern="1200" baseline="0" err="1">
                <a:solidFill>
                  <a:schemeClr val="tx1"/>
                </a:solidFill>
                <a:latin typeface="+mn-lt"/>
                <a:ea typeface="+mn-ea"/>
                <a:cs typeface="+mn-cs"/>
              </a:rPr>
              <a:t>buginducing</a:t>
            </a:r>
            <a:r>
              <a:rPr lang="en-GB" sz="1200" b="0" i="0" u="none" strike="noStrike" kern="1200" baseline="0">
                <a:solidFill>
                  <a:schemeClr val="tx1"/>
                </a:solidFill>
                <a:latin typeface="+mn-lt"/>
                <a:ea typeface="+mn-ea"/>
                <a:cs typeface="+mn-cs"/>
              </a:rPr>
              <a:t> merges, which allows organizations to deliver in a very fast cadence.</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AC607D0-2C98-4AEB-8CE7-3F5AC46FBCE2}" type="slidenum">
              <a:rPr lang="en-US" smtClean="0"/>
              <a:t>106</a:t>
            </a:fld>
            <a:endParaRPr lang="en-US"/>
          </a:p>
        </p:txBody>
      </p:sp>
      <p:sp>
        <p:nvSpPr>
          <p:cNvPr id="5" name="Rectangle 4">
            <a:extLst>
              <a:ext uri="{FF2B5EF4-FFF2-40B4-BE49-F238E27FC236}">
                <a16:creationId xmlns:a16="http://schemas.microsoft.com/office/drawing/2014/main" id="{E9A23234-B9CD-4ED0-B553-C63F2923928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1091FE61-4BD4-44C4-AE2C-AD5F88F4E38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 Continuous Integration and Continuous Deployment</a:t>
            </a:r>
          </a:p>
        </p:txBody>
      </p:sp>
    </p:spTree>
    <p:extLst>
      <p:ext uri="{BB962C8B-B14F-4D97-AF65-F5344CB8AC3E}">
        <p14:creationId xmlns:p14="http://schemas.microsoft.com/office/powerpoint/2010/main" val="233957048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0" i="0" u="none" strike="noStrike" kern="1200" baseline="0">
                <a:solidFill>
                  <a:schemeClr val="tx1"/>
                </a:solidFill>
                <a:latin typeface="+mn-lt"/>
                <a:ea typeface="+mn-ea"/>
                <a:cs typeface="+mn-cs"/>
              </a:rPr>
              <a:t>Continuous Delivery (CD) is a process by which code is built, tested, and deployed to one or more test and production environments. In this lesson, you will learn about Deploying and testing in multiple environments drives quality as well as deployment strategies, Release management workflow and deployment triggers.</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 Describe Continuous Deployment to Continuous Delivery</a:t>
            </a:r>
          </a:p>
          <a:p>
            <a:r>
              <a:rPr lang="en-GB" sz="1200" b="0" i="0" u="none" strike="noStrike" kern="1200" baseline="0">
                <a:solidFill>
                  <a:schemeClr val="tx1"/>
                </a:solidFill>
                <a:latin typeface="+mn-lt"/>
                <a:ea typeface="+mn-ea"/>
                <a:cs typeface="+mn-cs"/>
              </a:rPr>
              <a:t>􀁸 Compare Release and Deployment</a:t>
            </a:r>
          </a:p>
          <a:p>
            <a:r>
              <a:rPr lang="en-GB" sz="1200" b="0" i="0" u="none" strike="noStrike" kern="1200" baseline="0">
                <a:solidFill>
                  <a:schemeClr val="tx1"/>
                </a:solidFill>
                <a:latin typeface="+mn-lt"/>
                <a:ea typeface="+mn-ea"/>
                <a:cs typeface="+mn-cs"/>
              </a:rPr>
              <a:t>􀁸 Review Deployment Strategies concepts</a:t>
            </a:r>
          </a:p>
          <a:p>
            <a:r>
              <a:rPr lang="en-GB" sz="1200" b="0" i="0" u="none" strike="noStrike" kern="1200" baseline="0">
                <a:solidFill>
                  <a:schemeClr val="tx1"/>
                </a:solidFill>
                <a:latin typeface="+mn-lt"/>
                <a:ea typeface="+mn-ea"/>
                <a:cs typeface="+mn-cs"/>
              </a:rPr>
              <a:t>􀁸 Describe Environments and deployment triggers</a:t>
            </a:r>
          </a:p>
          <a:p>
            <a:r>
              <a:rPr lang="en-GB" sz="1200" b="0" i="0" u="none" strike="noStrike" kern="1200" baseline="0">
                <a:solidFill>
                  <a:schemeClr val="tx1"/>
                </a:solidFill>
                <a:latin typeface="+mn-lt"/>
                <a:ea typeface="+mn-ea"/>
                <a:cs typeface="+mn-cs"/>
              </a:rPr>
              <a:t>􀁸 Describe Release Management Workflow</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AC607D0-2C98-4AEB-8CE7-3F5AC46FBCE2}" type="slidenum">
              <a:rPr lang="en-US" smtClean="0"/>
              <a:t>107</a:t>
            </a:fld>
            <a:endParaRPr lang="en-US"/>
          </a:p>
        </p:txBody>
      </p:sp>
      <p:sp>
        <p:nvSpPr>
          <p:cNvPr id="5" name="Rectangle 4">
            <a:extLst>
              <a:ext uri="{FF2B5EF4-FFF2-40B4-BE49-F238E27FC236}">
                <a16:creationId xmlns:a16="http://schemas.microsoft.com/office/drawing/2014/main" id="{F2AF30BA-4846-4691-9DA5-DDA50E62594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F6DD76C9-FB08-431B-8392-F6CAC18E64D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 Continuous Integration and Continuous Deployment</a:t>
            </a:r>
          </a:p>
        </p:txBody>
      </p:sp>
    </p:spTree>
    <p:extLst>
      <p:ext uri="{BB962C8B-B14F-4D97-AF65-F5344CB8AC3E}">
        <p14:creationId xmlns:p14="http://schemas.microsoft.com/office/powerpoint/2010/main" val="32118521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Be aware of your student make up. Feature flags is an advanced development concept which will either be lost on an IT audience, or will can quickly take the class off-topic. Also – there are several different ways to implement Feature Flags. Consider preparing links to articles on Feature Flags for interested students.</a:t>
            </a:r>
          </a:p>
        </p:txBody>
      </p:sp>
      <p:sp>
        <p:nvSpPr>
          <p:cNvPr id="4" name="Slide Number Placeholder 3"/>
          <p:cNvSpPr>
            <a:spLocks noGrp="1"/>
          </p:cNvSpPr>
          <p:nvPr>
            <p:ph type="sldNum" sz="quarter" idx="10"/>
          </p:nvPr>
        </p:nvSpPr>
        <p:spPr/>
        <p:txBody>
          <a:bodyPr/>
          <a:lstStyle/>
          <a:p>
            <a:fld id="{EAC607D0-2C98-4AEB-8CE7-3F5AC46FBCE2}" type="slidenum">
              <a:rPr lang="en-US" smtClean="0"/>
              <a:t>108</a:t>
            </a:fld>
            <a:endParaRPr lang="en-US"/>
          </a:p>
        </p:txBody>
      </p:sp>
      <p:sp>
        <p:nvSpPr>
          <p:cNvPr id="5" name="Rectangle 4">
            <a:extLst>
              <a:ext uri="{FF2B5EF4-FFF2-40B4-BE49-F238E27FC236}">
                <a16:creationId xmlns:a16="http://schemas.microsoft.com/office/drawing/2014/main" id="{49CDAEEB-A9AA-49E5-A5F6-A5158A24B5E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07842A0F-B38B-4F5D-9F93-9A07E9D7AF5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 Continuous Integration and Continuous Deployment</a:t>
            </a:r>
          </a:p>
        </p:txBody>
      </p:sp>
    </p:spTree>
    <p:extLst>
      <p:ext uri="{BB962C8B-B14F-4D97-AF65-F5344CB8AC3E}">
        <p14:creationId xmlns:p14="http://schemas.microsoft.com/office/powerpoint/2010/main" val="8262830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If you have developers in the audience, there may be questions about HOW to manually initial a release via the REST interface. Be prepared to give them links, but do not get mired in the details or you may lose the rest of the students.</a:t>
            </a:r>
          </a:p>
          <a:p>
            <a:pPr>
              <a:lnSpc>
                <a:spcPct val="107000"/>
              </a:lnSpc>
              <a:spcAft>
                <a:spcPts val="800"/>
              </a:spcAft>
            </a:pPr>
            <a:endParaRPr lang="en-US" sz="1000">
              <a:latin typeface="Arial" panose="020B0604020202020204" pitchFamily="34" charset="0"/>
              <a:ea typeface="DengXian" panose="02010600030101010101" pitchFamily="2" charset="-122"/>
              <a:cs typeface="Times New Roman" panose="02020603050405020304" pitchFamily="18" charset="0"/>
            </a:endParaRP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A release </a:t>
            </a:r>
            <a:r>
              <a:rPr lang="en-GB" sz="1200" b="0" i="0" u="none" strike="noStrike" kern="1200" baseline="0">
                <a:solidFill>
                  <a:schemeClr val="tx1"/>
                </a:solidFill>
                <a:latin typeface="+mn-lt"/>
                <a:ea typeface="+mn-ea"/>
                <a:cs typeface="+mn-cs"/>
              </a:rPr>
              <a:t>is the package or container that holds a versioned set of </a:t>
            </a:r>
            <a:r>
              <a:rPr lang="en-GB" sz="1200" b="0" i="0" u="none" strike="noStrike" kern="1200" baseline="0" err="1">
                <a:solidFill>
                  <a:schemeClr val="tx1"/>
                </a:solidFill>
                <a:latin typeface="+mn-lt"/>
                <a:ea typeface="+mn-ea"/>
                <a:cs typeface="+mn-cs"/>
              </a:rPr>
              <a:t>artifacts</a:t>
            </a:r>
            <a:r>
              <a:rPr lang="en-GB" sz="1200" b="0" i="0" u="none" strike="noStrike" kern="1200" baseline="0">
                <a:solidFill>
                  <a:schemeClr val="tx1"/>
                </a:solidFill>
                <a:latin typeface="+mn-lt"/>
                <a:ea typeface="+mn-ea"/>
                <a:cs typeface="+mn-cs"/>
              </a:rPr>
              <a:t> specified in a release definition. It includes a snapshot of all the information required to carry out all the tasks and actions in the release definition such as environments, task steps for each one, values of task parameters and variables, and release policies such as triggers, approvers, and release queuing options.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A deployment </a:t>
            </a:r>
            <a:r>
              <a:rPr lang="en-GB" sz="1200" b="0" i="0" u="none" strike="noStrike" kern="1200" baseline="0">
                <a:solidFill>
                  <a:schemeClr val="tx1"/>
                </a:solidFill>
                <a:latin typeface="+mn-lt"/>
                <a:ea typeface="+mn-ea"/>
                <a:cs typeface="+mn-cs"/>
              </a:rPr>
              <a:t>is the action of running the tasks for one environment which results in application </a:t>
            </a:r>
            <a:r>
              <a:rPr lang="en-GB" sz="1200" b="0" i="0" u="none" strike="noStrike" kern="1200" baseline="0" err="1">
                <a:solidFill>
                  <a:schemeClr val="tx1"/>
                </a:solidFill>
                <a:latin typeface="+mn-lt"/>
                <a:ea typeface="+mn-ea"/>
                <a:cs typeface="+mn-cs"/>
              </a:rPr>
              <a:t>artifacts</a:t>
            </a:r>
            <a:r>
              <a:rPr lang="en-GB" sz="1200" b="0" i="0" u="none" strike="noStrike" kern="1200" baseline="0">
                <a:solidFill>
                  <a:schemeClr val="tx1"/>
                </a:solidFill>
                <a:latin typeface="+mn-lt"/>
                <a:ea typeface="+mn-ea"/>
                <a:cs typeface="+mn-cs"/>
              </a:rPr>
              <a:t> being deployed, tests being run, and whatever other actions are specified for that environment.</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AC607D0-2C98-4AEB-8CE7-3F5AC46FBCE2}" type="slidenum">
              <a:rPr lang="en-US" smtClean="0"/>
              <a:t>109</a:t>
            </a:fld>
            <a:endParaRPr lang="en-US"/>
          </a:p>
        </p:txBody>
      </p:sp>
      <p:sp>
        <p:nvSpPr>
          <p:cNvPr id="5" name="Rectangle 4">
            <a:extLst>
              <a:ext uri="{FF2B5EF4-FFF2-40B4-BE49-F238E27FC236}">
                <a16:creationId xmlns:a16="http://schemas.microsoft.com/office/drawing/2014/main" id="{A498A4E2-40C3-410A-B346-84E80EEA943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C56DC8ED-2EE0-47F8-A2E1-2367F794B56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 Continuous Integration and Continuous Deployment</a:t>
            </a:r>
          </a:p>
        </p:txBody>
      </p:sp>
    </p:spTree>
    <p:extLst>
      <p:ext uri="{BB962C8B-B14F-4D97-AF65-F5344CB8AC3E}">
        <p14:creationId xmlns:p14="http://schemas.microsoft.com/office/powerpoint/2010/main" val="3515974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Discussion Question</a:t>
            </a:r>
            <a:r>
              <a:rPr lang="en-US" sz="1000">
                <a:latin typeface="Arial" panose="020B0604020202020204" pitchFamily="34" charset="0"/>
                <a:ea typeface="Calibri" panose="020F0502020204030204" pitchFamily="34" charset="0"/>
                <a:cs typeface="Times New Roman" panose="02020603050405020304" pitchFamily="18" charset="0"/>
              </a:rPr>
              <a:t>: Why are page blobs ideal for virtual hard disks?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FA0B792-40CB-496A-B0ED-F75B1FC52DE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F9AD295-0505-455D-96F3-673BADC1BC3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644678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Be prepared to explain canary, phoenix and snowflake server concepts.</a:t>
            </a:r>
          </a:p>
          <a:p>
            <a:pPr>
              <a:lnSpc>
                <a:spcPct val="107000"/>
              </a:lnSpc>
              <a:spcAft>
                <a:spcPts val="800"/>
              </a:spcAft>
            </a:pPr>
            <a:endParaRPr lang="en-US" sz="1000">
              <a:latin typeface="Arial" panose="020B0604020202020204" pitchFamily="34" charset="0"/>
              <a:ea typeface="DengXian" panose="02010600030101010101" pitchFamily="2" charset="-122"/>
              <a:cs typeface="Times New Roman" panose="02020603050405020304" pitchFamily="18" charset="0"/>
            </a:endParaRPr>
          </a:p>
          <a:p>
            <a:r>
              <a:rPr lang="en-GB" sz="1200" b="0" i="0" u="none" strike="noStrike" kern="1200" baseline="0">
                <a:solidFill>
                  <a:schemeClr val="tx1"/>
                </a:solidFill>
                <a:latin typeface="+mn-lt"/>
                <a:ea typeface="+mn-ea"/>
                <a:cs typeface="+mn-cs"/>
              </a:rPr>
              <a:t>Deployment does not equal release: As part of continuous deployment, we trigger the deployment pipeline as soon as a check-in happens. If the check-in unit tests and integration builds are successful, we run the integration tests and—only after this step— deploy the </a:t>
            </a:r>
            <a:r>
              <a:rPr lang="en-GB" sz="1200" b="0" i="0" u="none" strike="noStrike" kern="1200" baseline="0" err="1">
                <a:solidFill>
                  <a:schemeClr val="tx1"/>
                </a:solidFill>
                <a:latin typeface="+mn-lt"/>
                <a:ea typeface="+mn-ea"/>
                <a:cs typeface="+mn-cs"/>
              </a:rPr>
              <a:t>artifacts</a:t>
            </a:r>
            <a:r>
              <a:rPr lang="en-GB" sz="1200" b="0" i="0" u="none" strike="noStrike" kern="1200" baseline="0">
                <a:solidFill>
                  <a:schemeClr val="tx1"/>
                </a:solidFill>
                <a:latin typeface="+mn-lt"/>
                <a:ea typeface="+mn-ea"/>
                <a:cs typeface="+mn-cs"/>
              </a:rPr>
              <a:t> to the staging environment (just to then perform more tests, such as smoke and acceptance tests). If all tests are passed, the new release can be rolled out across the production environment. Having such a deployment strategy in place becomes handy when instant releases (like bug fixes) are required. The goal is to fully automate this deployment pipeline to shorten the time (and pain) from check-in to release.</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AC607D0-2C98-4AEB-8CE7-3F5AC46FBCE2}" type="slidenum">
              <a:rPr lang="en-US" smtClean="0"/>
              <a:t>110</a:t>
            </a:fld>
            <a:endParaRPr lang="en-US"/>
          </a:p>
        </p:txBody>
      </p:sp>
      <p:sp>
        <p:nvSpPr>
          <p:cNvPr id="5" name="Rectangle 4">
            <a:extLst>
              <a:ext uri="{FF2B5EF4-FFF2-40B4-BE49-F238E27FC236}">
                <a16:creationId xmlns:a16="http://schemas.microsoft.com/office/drawing/2014/main" id="{5DE46C4E-D0B3-4C00-9605-F77B0070E76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417863B4-1B91-4EB7-9A3F-6BF727C2635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 Continuous Integration and Continuous Deployment</a:t>
            </a:r>
          </a:p>
        </p:txBody>
      </p:sp>
    </p:spTree>
    <p:extLst>
      <p:ext uri="{BB962C8B-B14F-4D97-AF65-F5344CB8AC3E}">
        <p14:creationId xmlns:p14="http://schemas.microsoft.com/office/powerpoint/2010/main" val="385507810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0" i="0" u="none" strike="noStrike" kern="1200" baseline="0">
                <a:solidFill>
                  <a:schemeClr val="tx1"/>
                </a:solidFill>
                <a:latin typeface="+mn-lt"/>
                <a:ea typeface="+mn-ea"/>
                <a:cs typeface="+mn-cs"/>
              </a:rPr>
              <a:t>A release definition is a collection of environments. An environment is a logical entity that represents where you want to deploy a release. Physically, the deployment in an environment may happen to a collection of servers, a cloud, multiple clouds, or an app store. The deployment steps in an environment are described using tasks.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You may add, clone, and use templates to create environments. These templates pre-populate the environment with the appropriate tasks and settings, which can considerably reduce the time and effort required to create a release definition. Alternatively, you can choose to start with an empty release definition that contains only a single default empty environment, or an empty environment that contains no tasks.</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AC607D0-2C98-4AEB-8CE7-3F5AC46FBCE2}" type="slidenum">
              <a:rPr lang="en-US" smtClean="0"/>
              <a:t>111</a:t>
            </a:fld>
            <a:endParaRPr lang="en-US"/>
          </a:p>
        </p:txBody>
      </p:sp>
      <p:sp>
        <p:nvSpPr>
          <p:cNvPr id="5" name="Rectangle 4">
            <a:extLst>
              <a:ext uri="{FF2B5EF4-FFF2-40B4-BE49-F238E27FC236}">
                <a16:creationId xmlns:a16="http://schemas.microsoft.com/office/drawing/2014/main" id="{7734E06D-9060-48B8-BF98-0E888262BB7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D8229925-7C72-4C63-976F-7CD7155E752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 Continuous Integration and Continuous Deployment</a:t>
            </a:r>
          </a:p>
        </p:txBody>
      </p:sp>
    </p:spTree>
    <p:extLst>
      <p:ext uri="{BB962C8B-B14F-4D97-AF65-F5344CB8AC3E}">
        <p14:creationId xmlns:p14="http://schemas.microsoft.com/office/powerpoint/2010/main" val="37582876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solidFill>
                  <a:srgbClr val="000000"/>
                </a:solidFill>
                <a:latin typeface="Arial" panose="020B0604020202020204" pitchFamily="34" charset="0"/>
                <a:ea typeface="DengXian" panose="02010600030101010101" pitchFamily="2" charset="-122"/>
                <a:cs typeface="Times New Roman" panose="02020603050405020304" pitchFamily="18" charset="0"/>
              </a:rPr>
              <a:t>For example, the slide shows a pipeline where deployment occurs in parallel to the </a:t>
            </a:r>
            <a:r>
              <a:rPr lang="en-US" sz="1000" b="1">
                <a:solidFill>
                  <a:srgbClr val="000000"/>
                </a:solidFill>
                <a:latin typeface="Arial" panose="020B0604020202020204" pitchFamily="34" charset="0"/>
                <a:ea typeface="DengXian" panose="02010600030101010101" pitchFamily="2" charset="-122"/>
                <a:cs typeface="Times New Roman" panose="02020603050405020304" pitchFamily="18" charset="0"/>
              </a:rPr>
              <a:t>QA</a:t>
            </a:r>
            <a:r>
              <a:rPr lang="en-US" sz="1000">
                <a:solidFill>
                  <a:srgbClr val="000000"/>
                </a:solidFill>
                <a:latin typeface="Arial" panose="020B0604020202020204" pitchFamily="34" charset="0"/>
                <a:ea typeface="DengXian" panose="02010600030101010101" pitchFamily="2" charset="-122"/>
                <a:cs typeface="Times New Roman" panose="02020603050405020304" pitchFamily="18" charset="0"/>
              </a:rPr>
              <a:t> and </a:t>
            </a:r>
            <a:r>
              <a:rPr lang="en-US" sz="1000" b="1">
                <a:solidFill>
                  <a:srgbClr val="000000"/>
                </a:solidFill>
                <a:latin typeface="Arial" panose="020B0604020202020204" pitchFamily="34" charset="0"/>
                <a:ea typeface="DengXian" panose="02010600030101010101" pitchFamily="2" charset="-122"/>
                <a:cs typeface="Times New Roman" panose="02020603050405020304" pitchFamily="18" charset="0"/>
              </a:rPr>
              <a:t>Pre-prod</a:t>
            </a:r>
            <a:r>
              <a:rPr lang="en-US" sz="1000">
                <a:solidFill>
                  <a:srgbClr val="000000"/>
                </a:solidFill>
                <a:latin typeface="Arial" panose="020B0604020202020204" pitchFamily="34" charset="0"/>
                <a:ea typeface="DengXian" panose="02010600030101010101" pitchFamily="2" charset="-122"/>
                <a:cs typeface="Times New Roman" panose="02020603050405020304" pitchFamily="18" charset="0"/>
              </a:rPr>
              <a:t> environments after deployment to the Dev environment succeeds. However, deployment to the </a:t>
            </a:r>
            <a:r>
              <a:rPr lang="en-US" sz="1000" b="1">
                <a:solidFill>
                  <a:srgbClr val="000000"/>
                </a:solidFill>
                <a:latin typeface="Arial" panose="020B0604020202020204" pitchFamily="34" charset="0"/>
                <a:ea typeface="DengXian" panose="02010600030101010101" pitchFamily="2" charset="-122"/>
                <a:cs typeface="Times New Roman" panose="02020603050405020304" pitchFamily="18" charset="0"/>
              </a:rPr>
              <a:t>Production</a:t>
            </a:r>
            <a:r>
              <a:rPr lang="en-US" sz="1000">
                <a:solidFill>
                  <a:srgbClr val="000000"/>
                </a:solidFill>
                <a:latin typeface="Arial" panose="020B0604020202020204" pitchFamily="34" charset="0"/>
                <a:ea typeface="DengXian" panose="02010600030101010101" pitchFamily="2" charset="-122"/>
                <a:cs typeface="Times New Roman" panose="02020603050405020304" pitchFamily="18" charset="0"/>
              </a:rPr>
              <a:t> environment occurs only after successful deployment to both the </a:t>
            </a:r>
            <a:r>
              <a:rPr lang="en-US" sz="1000" b="1">
                <a:solidFill>
                  <a:srgbClr val="000000"/>
                </a:solidFill>
                <a:latin typeface="Arial" panose="020B0604020202020204" pitchFamily="34" charset="0"/>
                <a:ea typeface="DengXian" panose="02010600030101010101" pitchFamily="2" charset="-122"/>
                <a:cs typeface="Times New Roman" panose="02020603050405020304" pitchFamily="18" charset="0"/>
              </a:rPr>
              <a:t>QA</a:t>
            </a:r>
            <a:r>
              <a:rPr lang="en-US" sz="1000">
                <a:solidFill>
                  <a:srgbClr val="000000"/>
                </a:solidFill>
                <a:latin typeface="Arial" panose="020B0604020202020204" pitchFamily="34" charset="0"/>
                <a:ea typeface="DengXian" panose="02010600030101010101" pitchFamily="2" charset="-122"/>
                <a:cs typeface="Times New Roman" panose="02020603050405020304" pitchFamily="18" charset="0"/>
              </a:rPr>
              <a:t> and </a:t>
            </a:r>
            <a:r>
              <a:rPr lang="en-US" sz="1000" b="1">
                <a:solidFill>
                  <a:srgbClr val="000000"/>
                </a:solidFill>
                <a:latin typeface="Arial" panose="020B0604020202020204" pitchFamily="34" charset="0"/>
                <a:ea typeface="DengXian" panose="02010600030101010101" pitchFamily="2" charset="-122"/>
                <a:cs typeface="Times New Roman" panose="02020603050405020304" pitchFamily="18" charset="0"/>
              </a:rPr>
              <a:t>Pre-prod</a:t>
            </a:r>
            <a:r>
              <a:rPr lang="en-US" sz="1000">
                <a:solidFill>
                  <a:srgbClr val="000000"/>
                </a:solidFill>
                <a:latin typeface="Arial" panose="020B0604020202020204" pitchFamily="34" charset="0"/>
                <a:ea typeface="DengXian" panose="02010600030101010101" pitchFamily="2" charset="-122"/>
                <a:cs typeface="Times New Roman" panose="02020603050405020304" pitchFamily="18" charset="0"/>
              </a:rPr>
              <a:t> environments.</a:t>
            </a:r>
          </a:p>
          <a:p>
            <a:pPr>
              <a:lnSpc>
                <a:spcPct val="107000"/>
              </a:lnSpc>
              <a:spcAft>
                <a:spcPts val="800"/>
              </a:spcAft>
            </a:pPr>
            <a:endParaRPr lang="en-US" sz="1000">
              <a:solidFill>
                <a:srgbClr val="000000"/>
              </a:solidFill>
              <a:latin typeface="Arial" panose="020B0604020202020204" pitchFamily="34" charset="0"/>
              <a:ea typeface="DengXian" panose="02010600030101010101" pitchFamily="2" charset="-122"/>
              <a:cs typeface="Times New Roman" panose="02020603050405020304" pitchFamily="18" charset="0"/>
            </a:endParaRPr>
          </a:p>
          <a:p>
            <a:r>
              <a:rPr lang="en-GB" sz="1200" b="0" i="0" u="none" strike="noStrike" kern="1200" baseline="0">
                <a:solidFill>
                  <a:schemeClr val="tx1"/>
                </a:solidFill>
                <a:latin typeface="+mn-lt"/>
                <a:ea typeface="+mn-ea"/>
                <a:cs typeface="+mn-cs"/>
              </a:rPr>
              <a:t>You can configure a continuous deployment trigger in a release definition so that a new release is created automatically whenever a new version of a linked </a:t>
            </a:r>
            <a:r>
              <a:rPr lang="en-GB" sz="1200" b="0" i="0" u="none" strike="noStrike" kern="1200" baseline="0" err="1">
                <a:solidFill>
                  <a:schemeClr val="tx1"/>
                </a:solidFill>
                <a:latin typeface="+mn-lt"/>
                <a:ea typeface="+mn-ea"/>
                <a:cs typeface="+mn-cs"/>
              </a:rPr>
              <a:t>artifact</a:t>
            </a:r>
            <a:r>
              <a:rPr lang="en-GB" sz="1200" b="0" i="0" u="none" strike="noStrike" kern="1200" baseline="0">
                <a:solidFill>
                  <a:schemeClr val="tx1"/>
                </a:solidFill>
                <a:latin typeface="+mn-lt"/>
                <a:ea typeface="+mn-ea"/>
                <a:cs typeface="+mn-cs"/>
              </a:rPr>
              <a:t> is available. However, you must also configure deployment triggers for each environment in the definition in order for the new release to be deployed automatically to one or more of these environments. Deployment triggers are configured for each environment, but the combination of these allows you to orchestrate the overall deployment- such as the sequence in which automated deployments occur across all the environments in a release definition. For example, you can set up a linear pipeline where a release is deployed first to the Dev environment, then to the QA environment and finally, if the deployment to QA succeeds, to the Prod environment.</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AC607D0-2C98-4AEB-8CE7-3F5AC46FBCE2}" type="slidenum">
              <a:rPr lang="en-US" smtClean="0"/>
              <a:t>112</a:t>
            </a:fld>
            <a:endParaRPr lang="en-US"/>
          </a:p>
        </p:txBody>
      </p:sp>
      <p:sp>
        <p:nvSpPr>
          <p:cNvPr id="5" name="Rectangle 4">
            <a:extLst>
              <a:ext uri="{FF2B5EF4-FFF2-40B4-BE49-F238E27FC236}">
                <a16:creationId xmlns:a16="http://schemas.microsoft.com/office/drawing/2014/main" id="{90420AB9-0169-4621-9992-4483063F86D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1A2E5072-8765-4FA8-B4C7-82857775B88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 Continuous Integration and Continuous Deployment</a:t>
            </a:r>
          </a:p>
        </p:txBody>
      </p:sp>
    </p:spTree>
    <p:extLst>
      <p:ext uri="{BB962C8B-B14F-4D97-AF65-F5344CB8AC3E}">
        <p14:creationId xmlns:p14="http://schemas.microsoft.com/office/powerpoint/2010/main" val="37948748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0" i="0" u="none" strike="noStrike" kern="1200" baseline="0">
                <a:solidFill>
                  <a:schemeClr val="tx1"/>
                </a:solidFill>
                <a:latin typeface="+mn-lt"/>
                <a:ea typeface="+mn-ea"/>
                <a:cs typeface="+mn-cs"/>
              </a:rPr>
              <a:t>1. </a:t>
            </a:r>
            <a:r>
              <a:rPr lang="en-GB" sz="1200" b="1" i="0" u="none" strike="noStrike" kern="1200" baseline="0">
                <a:solidFill>
                  <a:schemeClr val="tx1"/>
                </a:solidFill>
                <a:latin typeface="+mn-lt"/>
                <a:ea typeface="+mn-ea"/>
                <a:cs typeface="+mn-cs"/>
              </a:rPr>
              <a:t>Create release definitions</a:t>
            </a:r>
            <a:r>
              <a:rPr lang="en-GB" sz="1200" b="0" i="0" u="none" strike="noStrike" kern="1200" baseline="0">
                <a:solidFill>
                  <a:schemeClr val="tx1"/>
                </a:solidFill>
                <a:latin typeface="+mn-lt"/>
                <a:ea typeface="+mn-ea"/>
                <a:cs typeface="+mn-cs"/>
              </a:rPr>
              <a:t>: You start using Release Management by creating a release definition in the Build and Release hub of your team project. A release definition specifies (a) What to deploy - the set of </a:t>
            </a:r>
            <a:r>
              <a:rPr lang="en-GB" sz="1200" b="0" i="0" u="none" strike="noStrike" kern="1200" baseline="0" err="1">
                <a:solidFill>
                  <a:schemeClr val="tx1"/>
                </a:solidFill>
                <a:latin typeface="+mn-lt"/>
                <a:ea typeface="+mn-ea"/>
                <a:cs typeface="+mn-cs"/>
              </a:rPr>
              <a:t>artifacts</a:t>
            </a:r>
            <a:r>
              <a:rPr lang="en-GB" sz="1200" b="0" i="0" u="none" strike="noStrike" kern="1200" baseline="0">
                <a:solidFill>
                  <a:schemeClr val="tx1"/>
                </a:solidFill>
                <a:latin typeface="+mn-lt"/>
                <a:ea typeface="+mn-ea"/>
                <a:cs typeface="+mn-cs"/>
              </a:rPr>
              <a:t> that constitutes a new release, and (b) How to deploy - the series of automation tasks that should be run in each environment.</a:t>
            </a:r>
          </a:p>
          <a:p>
            <a:r>
              <a:rPr lang="en-GB" sz="1200" b="0" i="0" u="none" strike="noStrike" kern="1200" baseline="0">
                <a:solidFill>
                  <a:schemeClr val="tx1"/>
                </a:solidFill>
                <a:latin typeface="+mn-lt"/>
                <a:ea typeface="+mn-ea"/>
                <a:cs typeface="+mn-cs"/>
              </a:rPr>
              <a:t>2. </a:t>
            </a:r>
            <a:r>
              <a:rPr lang="en-GB" sz="1200" b="1" i="0" u="none" strike="noStrike" kern="1200" baseline="0">
                <a:solidFill>
                  <a:schemeClr val="tx1"/>
                </a:solidFill>
                <a:latin typeface="+mn-lt"/>
                <a:ea typeface="+mn-ea"/>
                <a:cs typeface="+mn-cs"/>
              </a:rPr>
              <a:t>Add environments</a:t>
            </a:r>
            <a:r>
              <a:rPr lang="en-GB" sz="1200" b="0" i="0" u="none" strike="noStrike" kern="1200" baseline="0">
                <a:solidFill>
                  <a:schemeClr val="tx1"/>
                </a:solidFill>
                <a:latin typeface="+mn-lt"/>
                <a:ea typeface="+mn-ea"/>
                <a:cs typeface="+mn-cs"/>
              </a:rPr>
              <a:t>: You add one or more environments to a release definition. Each environment is simply a named logical entity that represents a deployment target for your release. For example, you create environments for test, quality assurance, staging, and production. You then edit the environments to specify the lists of users that must approve the deployment where this is appropriate.</a:t>
            </a:r>
          </a:p>
          <a:p>
            <a:r>
              <a:rPr lang="en-GB" sz="1200" b="0" i="0" u="none" strike="noStrike" kern="1200" baseline="0">
                <a:solidFill>
                  <a:schemeClr val="tx1"/>
                </a:solidFill>
                <a:latin typeface="+mn-lt"/>
                <a:ea typeface="+mn-ea"/>
                <a:cs typeface="+mn-cs"/>
              </a:rPr>
              <a:t>3. </a:t>
            </a:r>
            <a:r>
              <a:rPr lang="en-GB" sz="1200" b="1" i="0" u="none" strike="noStrike" kern="1200" baseline="0">
                <a:solidFill>
                  <a:schemeClr val="tx1"/>
                </a:solidFill>
                <a:latin typeface="+mn-lt"/>
                <a:ea typeface="+mn-ea"/>
                <a:cs typeface="+mn-cs"/>
              </a:rPr>
              <a:t>Add tasks</a:t>
            </a:r>
            <a:r>
              <a:rPr lang="en-GB" sz="1200" b="0" i="0" u="none" strike="noStrike" kern="1200" baseline="0">
                <a:solidFill>
                  <a:schemeClr val="tx1"/>
                </a:solidFill>
                <a:latin typeface="+mn-lt"/>
                <a:ea typeface="+mn-ea"/>
                <a:cs typeface="+mn-cs"/>
              </a:rPr>
              <a:t>: You add automation tasks to each environment. These tasks describe the deployment and testing process. There is a wide range of pre-defined tasks you can use. These tasks can </a:t>
            </a:r>
            <a:r>
              <a:rPr lang="en-GB" sz="1200" b="0" i="0" u="none" strike="noStrike" kern="1200" baseline="0" err="1">
                <a:solidFill>
                  <a:schemeClr val="tx1"/>
                </a:solidFill>
                <a:latin typeface="+mn-lt"/>
                <a:ea typeface="+mn-ea"/>
                <a:cs typeface="+mn-cs"/>
              </a:rPr>
              <a:t>takeadvantage</a:t>
            </a:r>
            <a:r>
              <a:rPr lang="en-GB" sz="1200" b="0" i="0" u="none" strike="noStrike" kern="1200" baseline="0">
                <a:solidFill>
                  <a:schemeClr val="tx1"/>
                </a:solidFill>
                <a:latin typeface="+mn-lt"/>
                <a:ea typeface="+mn-ea"/>
                <a:cs typeface="+mn-cs"/>
              </a:rPr>
              <a:t> of shared custom variables and built-in properties in their configuration. Your tasks may</a:t>
            </a:r>
          </a:p>
          <a:p>
            <a:r>
              <a:rPr lang="en-GB" sz="1200" b="0" i="0" u="none" strike="noStrike" kern="1200" baseline="0">
                <a:solidFill>
                  <a:schemeClr val="tx1"/>
                </a:solidFill>
                <a:latin typeface="+mn-lt"/>
                <a:ea typeface="+mn-ea"/>
                <a:cs typeface="+mn-cs"/>
              </a:rPr>
              <a:t>need to connect to other services, cloud platforms, or third party deployment and testing services. For this, you define your global service endpoints.</a:t>
            </a:r>
          </a:p>
          <a:p>
            <a:r>
              <a:rPr lang="en-GB" sz="1200" b="0" i="0" u="none" strike="noStrike" kern="1200" baseline="0">
                <a:solidFill>
                  <a:schemeClr val="tx1"/>
                </a:solidFill>
                <a:latin typeface="+mn-lt"/>
                <a:ea typeface="+mn-ea"/>
                <a:cs typeface="+mn-cs"/>
              </a:rPr>
              <a:t>4. </a:t>
            </a:r>
            <a:r>
              <a:rPr lang="en-GB" sz="1200" b="1" i="0" u="none" strike="noStrike" kern="1200" baseline="0">
                <a:solidFill>
                  <a:schemeClr val="tx1"/>
                </a:solidFill>
                <a:latin typeface="+mn-lt"/>
                <a:ea typeface="+mn-ea"/>
                <a:cs typeface="+mn-cs"/>
              </a:rPr>
              <a:t>Create and deploy releases</a:t>
            </a:r>
            <a:r>
              <a:rPr lang="en-GB" sz="1200" b="0" i="0" u="none" strike="noStrike" kern="1200" baseline="0">
                <a:solidFill>
                  <a:schemeClr val="tx1"/>
                </a:solidFill>
                <a:latin typeface="+mn-lt"/>
                <a:ea typeface="+mn-ea"/>
                <a:cs typeface="+mn-cs"/>
              </a:rPr>
              <a:t>: Once you have created a release definition, you can manually create a new release based on this definition and deploy it to various environments, or you can let a release be created automatically and deployed upon completion of a build. There is a wide range of options for creating a release and deploying it, including release date and time, pipeline or parallel deployment, and more. You can also monitor the new changes that went into each release.</a:t>
            </a:r>
          </a:p>
          <a:p>
            <a:r>
              <a:rPr lang="en-GB" sz="1200" b="0" i="0" u="none" strike="noStrike" kern="1200" baseline="0">
                <a:solidFill>
                  <a:schemeClr val="tx1"/>
                </a:solidFill>
                <a:latin typeface="+mn-lt"/>
                <a:ea typeface="+mn-ea"/>
                <a:cs typeface="+mn-cs"/>
              </a:rPr>
              <a:t>5. </a:t>
            </a:r>
            <a:r>
              <a:rPr lang="en-GB" sz="1200" b="1" i="0" u="none" strike="noStrike" kern="1200" baseline="0">
                <a:solidFill>
                  <a:schemeClr val="tx1"/>
                </a:solidFill>
                <a:latin typeface="+mn-lt"/>
                <a:ea typeface="+mn-ea"/>
                <a:cs typeface="+mn-cs"/>
              </a:rPr>
              <a:t>Track deployments</a:t>
            </a:r>
            <a:r>
              <a:rPr lang="en-GB" sz="1200" b="0" i="0" u="none" strike="noStrike" kern="1200" baseline="0">
                <a:solidFill>
                  <a:schemeClr val="tx1"/>
                </a:solidFill>
                <a:latin typeface="+mn-lt"/>
                <a:ea typeface="+mn-ea"/>
                <a:cs typeface="+mn-cs"/>
              </a:rPr>
              <a:t>: As a release is deployed to various environments, you track its progress. You can approve new deployments to an environment, and view the logs of deployments as they happen.</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AC607D0-2C98-4AEB-8CE7-3F5AC46FBCE2}" type="slidenum">
              <a:rPr lang="en-US" smtClean="0"/>
              <a:t>113</a:t>
            </a:fld>
            <a:endParaRPr lang="en-US"/>
          </a:p>
        </p:txBody>
      </p:sp>
      <p:sp>
        <p:nvSpPr>
          <p:cNvPr id="5" name="Rectangle 4">
            <a:extLst>
              <a:ext uri="{FF2B5EF4-FFF2-40B4-BE49-F238E27FC236}">
                <a16:creationId xmlns:a16="http://schemas.microsoft.com/office/drawing/2014/main" id="{C04FDC1A-DA7B-4FB4-9DA1-868F96423E5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C1342FBA-DEAE-4FCD-8D84-094465B4721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 Continuous Integration and Continuous Deployment</a:t>
            </a:r>
          </a:p>
        </p:txBody>
      </p:sp>
    </p:spTree>
    <p:extLst>
      <p:ext uri="{BB962C8B-B14F-4D97-AF65-F5344CB8AC3E}">
        <p14:creationId xmlns:p14="http://schemas.microsoft.com/office/powerpoint/2010/main" val="416725750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0" i="0" u="none" strike="noStrike" kern="1200" baseline="0">
                <a:solidFill>
                  <a:schemeClr val="tx1"/>
                </a:solidFill>
                <a:latin typeface="+mn-lt"/>
                <a:ea typeface="+mn-ea"/>
                <a:cs typeface="+mn-cs"/>
              </a:rPr>
              <a:t>Continuous Deployment, which typically occurs after continuous integration (CI), is the ability to use the output from CI and then automatically deploy the tested build to different environments. It is the ability to use CI and trigger the deployment of that code. This lesson provides an overview of Continuous Deployment and compares Continuous Delivery and Continuous Deployment.</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 Describe Continuous Deployment and Release Management</a:t>
            </a:r>
          </a:p>
          <a:p>
            <a:r>
              <a:rPr lang="en-GB" sz="1200" b="0" i="0" u="none" strike="noStrike" kern="1200" baseline="0">
                <a:solidFill>
                  <a:schemeClr val="tx1"/>
                </a:solidFill>
                <a:latin typeface="+mn-lt"/>
                <a:ea typeface="+mn-ea"/>
                <a:cs typeface="+mn-cs"/>
              </a:rPr>
              <a:t>􀁸 Describe Continuous Delivery vs. Continuous Deployment</a:t>
            </a:r>
          </a:p>
          <a:p>
            <a:r>
              <a:rPr lang="en-GB" sz="1200" b="0" i="0" u="none" strike="noStrike" kern="1200" baseline="0">
                <a:solidFill>
                  <a:schemeClr val="tx1"/>
                </a:solidFill>
                <a:latin typeface="+mn-lt"/>
                <a:ea typeface="+mn-ea"/>
                <a:cs typeface="+mn-cs"/>
              </a:rPr>
              <a:t>􀁸 Describe the Eight Principles of Continuous Delivery</a:t>
            </a:r>
          </a:p>
          <a:p>
            <a:r>
              <a:rPr lang="en-GB" sz="1200" b="0" i="0" u="none" strike="noStrike" kern="1200" baseline="0">
                <a:solidFill>
                  <a:schemeClr val="tx1"/>
                </a:solidFill>
                <a:latin typeface="+mn-lt"/>
                <a:ea typeface="+mn-ea"/>
                <a:cs typeface="+mn-cs"/>
              </a:rPr>
              <a:t>􀁸 Describe the Four Practices of Continuous Delivery</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AC607D0-2C98-4AEB-8CE7-3F5AC46FBCE2}" type="slidenum">
              <a:rPr lang="en-US" smtClean="0"/>
              <a:t>114</a:t>
            </a:fld>
            <a:endParaRPr lang="en-US"/>
          </a:p>
        </p:txBody>
      </p:sp>
      <p:sp>
        <p:nvSpPr>
          <p:cNvPr id="5" name="Rectangle 4">
            <a:extLst>
              <a:ext uri="{FF2B5EF4-FFF2-40B4-BE49-F238E27FC236}">
                <a16:creationId xmlns:a16="http://schemas.microsoft.com/office/drawing/2014/main" id="{43B85E35-EFDA-4EC4-B008-9F28966F93C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BD3E8DB3-EE77-4E24-9CB6-82BF0B81298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 Continuous Integration and Continuous Deployment</a:t>
            </a:r>
          </a:p>
        </p:txBody>
      </p:sp>
    </p:spTree>
    <p:extLst>
      <p:ext uri="{BB962C8B-B14F-4D97-AF65-F5344CB8AC3E}">
        <p14:creationId xmlns:p14="http://schemas.microsoft.com/office/powerpoint/2010/main" val="17473817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1" i="0" u="none" strike="noStrike" kern="1200" baseline="0">
                <a:solidFill>
                  <a:schemeClr val="tx1"/>
                </a:solidFill>
                <a:latin typeface="+mn-lt"/>
                <a:ea typeface="+mn-ea"/>
                <a:cs typeface="+mn-cs"/>
              </a:rPr>
              <a:t>Continuous Deployment</a:t>
            </a:r>
            <a:r>
              <a:rPr lang="en-GB" sz="1200" b="0" i="0" u="none" strike="noStrike" kern="1200" baseline="0">
                <a:solidFill>
                  <a:schemeClr val="tx1"/>
                </a:solidFill>
                <a:latin typeface="+mn-lt"/>
                <a:ea typeface="+mn-ea"/>
                <a:cs typeface="+mn-cs"/>
              </a:rPr>
              <a:t>, which typically occurs after continuous integration (CI), is the ability to use the output from CI and then automatically deploy the tested build to different environments. It is the ability to use CI and trigger the deployment of that code.</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Release Management </a:t>
            </a:r>
            <a:r>
              <a:rPr lang="en-GB" sz="1200" b="0" i="0" u="none" strike="noStrike" kern="1200" baseline="0">
                <a:solidFill>
                  <a:schemeClr val="tx1"/>
                </a:solidFill>
                <a:latin typeface="+mn-lt"/>
                <a:ea typeface="+mn-ea"/>
                <a:cs typeface="+mn-cs"/>
              </a:rPr>
              <a:t>is the maturation of continuous deployment from just one environment to the rest of the environments in a pipeline. Continuous deployment is usually deployment to one environment—a dev environment. Release management first ensures that the code works on external machines that development doesn't own, which may not have all of the dependencies on it, even before checking it in to the main repo. Then, once the code works on different environments, it can be checked in and trigger the workflow that will take it from development to production.</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AC607D0-2C98-4AEB-8CE7-3F5AC46FBCE2}" type="slidenum">
              <a:rPr lang="en-US" smtClean="0"/>
              <a:t>115</a:t>
            </a:fld>
            <a:endParaRPr lang="en-US"/>
          </a:p>
        </p:txBody>
      </p:sp>
      <p:sp>
        <p:nvSpPr>
          <p:cNvPr id="5" name="Rectangle 4">
            <a:extLst>
              <a:ext uri="{FF2B5EF4-FFF2-40B4-BE49-F238E27FC236}">
                <a16:creationId xmlns:a16="http://schemas.microsoft.com/office/drawing/2014/main" id="{7F4DD18C-F175-4914-93F1-74ADDE4BAD1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CA265D52-4C66-4368-B0A8-006EDC6BBDA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 Continuous Integration and Continuous Deployment</a:t>
            </a:r>
          </a:p>
        </p:txBody>
      </p:sp>
    </p:spTree>
    <p:extLst>
      <p:ext uri="{BB962C8B-B14F-4D97-AF65-F5344CB8AC3E}">
        <p14:creationId xmlns:p14="http://schemas.microsoft.com/office/powerpoint/2010/main" val="75542907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0" i="0" u="none" strike="noStrike" kern="1200" baseline="0">
                <a:solidFill>
                  <a:schemeClr val="tx1"/>
                </a:solidFill>
                <a:latin typeface="+mn-lt"/>
                <a:ea typeface="+mn-ea"/>
                <a:cs typeface="+mn-cs"/>
              </a:rPr>
              <a:t>Delivering a service instead of shipping software requires a cultural change in how development and operations teams interact. Namely, there has to be joint accountability to deliver the service level agreement (SLA) as one team. A central part of continuous delivery is automation: From checking in new code to building, testing, and deploying, automation is the key to continuously delivering a service. Gone are the days of the waterfall process, where the developer hands the code to the test department, which then hands it to the operations group. It is now one team that is responsible for developing, testing, and operating the service.</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AC607D0-2C98-4AEB-8CE7-3F5AC46FBCE2}" type="slidenum">
              <a:rPr lang="en-US" smtClean="0"/>
              <a:t>116</a:t>
            </a:fld>
            <a:endParaRPr lang="en-US"/>
          </a:p>
        </p:txBody>
      </p:sp>
      <p:sp>
        <p:nvSpPr>
          <p:cNvPr id="5" name="Rectangle 4">
            <a:extLst>
              <a:ext uri="{FF2B5EF4-FFF2-40B4-BE49-F238E27FC236}">
                <a16:creationId xmlns:a16="http://schemas.microsoft.com/office/drawing/2014/main" id="{FDFCB8B1-59C4-4D2C-97D6-37DB8DDA682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2FAFF039-3E23-414F-9C17-583B028B2B1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 Continuous Integration and Continuous Deployment</a:t>
            </a:r>
          </a:p>
        </p:txBody>
      </p:sp>
    </p:spTree>
    <p:extLst>
      <p:ext uri="{BB962C8B-B14F-4D97-AF65-F5344CB8AC3E}">
        <p14:creationId xmlns:p14="http://schemas.microsoft.com/office/powerpoint/2010/main" val="70319333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1" i="0" u="none" strike="noStrike" kern="1200" baseline="0">
                <a:solidFill>
                  <a:schemeClr val="tx1"/>
                </a:solidFill>
                <a:latin typeface="+mn-lt"/>
                <a:ea typeface="+mn-ea"/>
                <a:cs typeface="+mn-cs"/>
              </a:rPr>
              <a:t>Repeatable and Reliable Deployment Process</a:t>
            </a:r>
            <a:r>
              <a:rPr lang="en-GB" sz="1200" b="0" i="0" u="none" strike="noStrike" kern="1200" baseline="0">
                <a:solidFill>
                  <a:schemeClr val="tx1"/>
                </a:solidFill>
                <a:latin typeface="+mn-lt"/>
                <a:ea typeface="+mn-ea"/>
                <a:cs typeface="+mn-cs"/>
              </a:rPr>
              <a:t>:</a:t>
            </a:r>
          </a:p>
          <a:p>
            <a:r>
              <a:rPr lang="en-GB" sz="1200" b="0" i="0" u="none" strike="noStrike" kern="1200" baseline="0">
                <a:solidFill>
                  <a:schemeClr val="tx1"/>
                </a:solidFill>
                <a:latin typeface="+mn-lt"/>
                <a:ea typeface="+mn-ea"/>
                <a:cs typeface="+mn-cs"/>
              </a:rPr>
              <a:t>you need to be able to deploy at any time and without having to make constant adjustments to the process.</a:t>
            </a:r>
          </a:p>
          <a:p>
            <a:r>
              <a:rPr lang="en-GB" sz="1200" b="1" i="0" u="none" strike="noStrike" kern="1200" baseline="0">
                <a:solidFill>
                  <a:schemeClr val="tx1"/>
                </a:solidFill>
                <a:latin typeface="+mn-lt"/>
                <a:ea typeface="+mn-ea"/>
                <a:cs typeface="+mn-cs"/>
              </a:rPr>
              <a:t>Automate Everything! </a:t>
            </a:r>
            <a:r>
              <a:rPr lang="en-GB" sz="1200" b="0" i="0" u="none" strike="noStrike" kern="1200" baseline="0">
                <a:solidFill>
                  <a:schemeClr val="tx1"/>
                </a:solidFill>
                <a:latin typeface="+mn-lt"/>
                <a:ea typeface="+mn-ea"/>
                <a:cs typeface="+mn-cs"/>
              </a:rPr>
              <a:t>Eliminate manual interventions and steps, the goal is to create a 'deployment machine' that automates the entire job end-to-end.</a:t>
            </a:r>
          </a:p>
          <a:p>
            <a:r>
              <a:rPr lang="en-GB" sz="1200" b="1" i="0" u="none" strike="noStrike" kern="1200" baseline="0">
                <a:solidFill>
                  <a:schemeClr val="tx1"/>
                </a:solidFill>
                <a:latin typeface="+mn-lt"/>
                <a:ea typeface="+mn-ea"/>
                <a:cs typeface="+mn-cs"/>
              </a:rPr>
              <a:t>If something is difficult or painful, do it more often: </a:t>
            </a:r>
            <a:r>
              <a:rPr lang="en-GB" sz="1200" b="0" i="0" u="none" strike="noStrike" kern="1200" baseline="0">
                <a:solidFill>
                  <a:schemeClr val="tx1"/>
                </a:solidFill>
                <a:latin typeface="+mn-lt"/>
                <a:ea typeface="+mn-ea"/>
                <a:cs typeface="+mn-cs"/>
              </a:rPr>
              <a:t>avoiding the challenging is counterproductive,</a:t>
            </a:r>
          </a:p>
          <a:p>
            <a:r>
              <a:rPr lang="en-GB" sz="1200" b="0" i="0" u="none" strike="noStrike" kern="1200" baseline="0">
                <a:solidFill>
                  <a:schemeClr val="tx1"/>
                </a:solidFill>
                <a:latin typeface="+mn-lt"/>
                <a:ea typeface="+mn-ea"/>
                <a:cs typeface="+mn-cs"/>
              </a:rPr>
              <a:t>the team needs to take on hard blockers so they can break them down and break through them. Up the cadence on your attempts and work through the difficult and painful tasks as a means to tame them.</a:t>
            </a:r>
          </a:p>
          <a:p>
            <a:r>
              <a:rPr lang="en-GB" sz="1200" b="1" i="0" u="none" strike="noStrike" kern="1200" baseline="0">
                <a:solidFill>
                  <a:schemeClr val="tx1"/>
                </a:solidFill>
                <a:latin typeface="+mn-lt"/>
                <a:ea typeface="+mn-ea"/>
                <a:cs typeface="+mn-cs"/>
              </a:rPr>
              <a:t>Keep Everything in Source Control: </a:t>
            </a:r>
            <a:r>
              <a:rPr lang="en-GB" sz="1200" b="0" i="0" u="none" strike="noStrike" kern="1200" baseline="0">
                <a:solidFill>
                  <a:schemeClr val="tx1"/>
                </a:solidFill>
                <a:latin typeface="+mn-lt"/>
                <a:ea typeface="+mn-ea"/>
                <a:cs typeface="+mn-cs"/>
              </a:rPr>
              <a:t>Out of band or 'rogue' code is welcome, in source control. Keep the repository sacrosanct as it is the basis for organizing and controlling the source of the deployment's</a:t>
            </a:r>
          </a:p>
          <a:p>
            <a:r>
              <a:rPr lang="en-GB" sz="1200" b="0" i="0" u="none" strike="noStrike" kern="1200" baseline="0">
                <a:solidFill>
                  <a:schemeClr val="tx1"/>
                </a:solidFill>
                <a:latin typeface="+mn-lt"/>
                <a:ea typeface="+mn-ea"/>
                <a:cs typeface="+mn-cs"/>
              </a:rPr>
              <a:t>processes intake.</a:t>
            </a:r>
          </a:p>
          <a:p>
            <a:r>
              <a:rPr lang="en-GB" sz="1200" b="1" i="0" u="none" strike="noStrike" kern="1200" baseline="0">
                <a:solidFill>
                  <a:schemeClr val="tx1"/>
                </a:solidFill>
                <a:latin typeface="+mn-lt"/>
                <a:ea typeface="+mn-ea"/>
                <a:cs typeface="+mn-cs"/>
              </a:rPr>
              <a:t>Done Means 'Released': </a:t>
            </a:r>
            <a:r>
              <a:rPr lang="en-GB" sz="1200" b="0" i="0" u="none" strike="noStrike" kern="1200" baseline="0">
                <a:solidFill>
                  <a:schemeClr val="tx1"/>
                </a:solidFill>
                <a:latin typeface="+mn-lt"/>
                <a:ea typeface="+mn-ea"/>
                <a:cs typeface="+mn-cs"/>
              </a:rPr>
              <a:t>The team has to cover the 'last mile' of putting their code into the hands of users for it to be 'done'. Its not done until they can use it. </a:t>
            </a:r>
          </a:p>
          <a:p>
            <a:r>
              <a:rPr lang="en-GB" sz="1200" b="1" i="0" u="none" strike="noStrike" kern="1200" baseline="0">
                <a:solidFill>
                  <a:schemeClr val="tx1"/>
                </a:solidFill>
                <a:latin typeface="+mn-lt"/>
                <a:ea typeface="+mn-ea"/>
                <a:cs typeface="+mn-cs"/>
              </a:rPr>
              <a:t>Build Quality In: </a:t>
            </a:r>
            <a:r>
              <a:rPr lang="en-GB" sz="1200" b="0" i="0" u="none" strike="noStrike" kern="1200" baseline="0">
                <a:solidFill>
                  <a:schemeClr val="tx1"/>
                </a:solidFill>
                <a:latin typeface="+mn-lt"/>
                <a:ea typeface="+mn-ea"/>
                <a:cs typeface="+mn-cs"/>
              </a:rPr>
              <a:t>The upfront investment in doing things with quality pays dividends later as you frequently exercise repeatable, reliable deployments. Raise the bar on quality up front so your team can focus on features and user experiences, not deployments.</a:t>
            </a:r>
          </a:p>
          <a:p>
            <a:r>
              <a:rPr lang="en-GB" sz="1200" b="1" i="0" u="none" strike="noStrike" kern="1200" baseline="0">
                <a:solidFill>
                  <a:schemeClr val="tx1"/>
                </a:solidFill>
                <a:latin typeface="+mn-lt"/>
                <a:ea typeface="+mn-ea"/>
                <a:cs typeface="+mn-cs"/>
              </a:rPr>
              <a:t>Everybody Has Responsibility for the Release Process: </a:t>
            </a:r>
            <a:r>
              <a:rPr lang="en-GB" sz="1200" b="0" i="0" u="none" strike="noStrike" kern="1200" baseline="0">
                <a:solidFill>
                  <a:schemeClr val="tx1"/>
                </a:solidFill>
                <a:latin typeface="+mn-lt"/>
                <a:ea typeface="+mn-ea"/>
                <a:cs typeface="+mn-cs"/>
              </a:rPr>
              <a:t>the goal is to release, and its a full team effort. Everyone on the team is responsible for enabling and supporting this 'mission critical' step to deliver their</a:t>
            </a:r>
          </a:p>
          <a:p>
            <a:r>
              <a:rPr lang="en-GB" sz="1200" b="0" i="0" u="none" strike="noStrike" kern="1200" baseline="0">
                <a:solidFill>
                  <a:schemeClr val="tx1"/>
                </a:solidFill>
                <a:latin typeface="+mn-lt"/>
                <a:ea typeface="+mn-ea"/>
                <a:cs typeface="+mn-cs"/>
              </a:rPr>
              <a:t>work product to users.</a:t>
            </a:r>
          </a:p>
          <a:p>
            <a:r>
              <a:rPr lang="en-GB" sz="1200" b="1" i="0" u="none" strike="noStrike" kern="1200" baseline="0">
                <a:solidFill>
                  <a:schemeClr val="tx1"/>
                </a:solidFill>
                <a:latin typeface="+mn-lt"/>
                <a:ea typeface="+mn-ea"/>
                <a:cs typeface="+mn-cs"/>
              </a:rPr>
              <a:t>Improve Continuously: </a:t>
            </a:r>
            <a:r>
              <a:rPr lang="en-GB" sz="1200" b="0" i="0" u="none" strike="noStrike" kern="1200" baseline="0">
                <a:solidFill>
                  <a:schemeClr val="tx1"/>
                </a:solidFill>
                <a:latin typeface="+mn-lt"/>
                <a:ea typeface="+mn-ea"/>
                <a:cs typeface="+mn-cs"/>
              </a:rPr>
              <a:t>Keep the focus on improving the automation, quality, and performance of the deployment process to ensure that the team is striving to make it the best it can be. 'Good enough' isn't</a:t>
            </a:r>
          </a:p>
          <a:p>
            <a:r>
              <a:rPr lang="en-GB" sz="1200" b="0" i="0" u="none" strike="noStrike" kern="1200" baseline="0">
                <a:solidFill>
                  <a:schemeClr val="tx1"/>
                </a:solidFill>
                <a:latin typeface="+mn-lt"/>
                <a:ea typeface="+mn-ea"/>
                <a:cs typeface="+mn-cs"/>
              </a:rPr>
              <a:t>enough - actively seek ways to improve the process and results.</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AC607D0-2C98-4AEB-8CE7-3F5AC46FBCE2}" type="slidenum">
              <a:rPr lang="en-US" smtClean="0"/>
              <a:t>117</a:t>
            </a:fld>
            <a:endParaRPr lang="en-US"/>
          </a:p>
        </p:txBody>
      </p:sp>
      <p:sp>
        <p:nvSpPr>
          <p:cNvPr id="5" name="Rectangle 4">
            <a:extLst>
              <a:ext uri="{FF2B5EF4-FFF2-40B4-BE49-F238E27FC236}">
                <a16:creationId xmlns:a16="http://schemas.microsoft.com/office/drawing/2014/main" id="{586495F5-4515-4BC2-80B0-152D57C3AF5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006E668B-120C-4152-AD90-8C71F0BE15A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 Continuous Integration and Continuous Deployment</a:t>
            </a:r>
          </a:p>
        </p:txBody>
      </p:sp>
    </p:spTree>
    <p:extLst>
      <p:ext uri="{BB962C8B-B14F-4D97-AF65-F5344CB8AC3E}">
        <p14:creationId xmlns:p14="http://schemas.microsoft.com/office/powerpoint/2010/main" val="379263122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“Do not maintain separate code bases for different environment”. Ask if students current have branches for each environment. This was a common practice 10 years ago. (“Branch by Release” was a common practice, promoted for TFS 2010!)  Explain why this is not a great practice and should be avoided. </a:t>
            </a:r>
          </a:p>
          <a:p>
            <a:pPr>
              <a:lnSpc>
                <a:spcPct val="107000"/>
              </a:lnSpc>
              <a:spcAft>
                <a:spcPts val="800"/>
              </a:spcAft>
            </a:pPr>
            <a:endParaRPr lang="en-US" sz="1000">
              <a:latin typeface="Arial" panose="020B0604020202020204" pitchFamily="34" charset="0"/>
              <a:ea typeface="DengXian" panose="02010600030101010101" pitchFamily="2" charset="-122"/>
              <a:cs typeface="Times New Roman" panose="02020603050405020304" pitchFamily="18" charset="0"/>
            </a:endParaRPr>
          </a:p>
          <a:p>
            <a:r>
              <a:rPr lang="en-GB" sz="1200" b="1" i="0" u="none" strike="noStrike" kern="1200" baseline="0">
                <a:solidFill>
                  <a:schemeClr val="tx1"/>
                </a:solidFill>
                <a:latin typeface="+mn-lt"/>
                <a:ea typeface="+mn-ea"/>
                <a:cs typeface="+mn-cs"/>
              </a:rPr>
              <a:t>Build Once, Deploy Everywhere: </a:t>
            </a:r>
            <a:r>
              <a:rPr lang="en-GB" sz="1200" b="0" i="0" u="none" strike="noStrike" kern="1200" baseline="0">
                <a:solidFill>
                  <a:schemeClr val="tx1"/>
                </a:solidFill>
                <a:latin typeface="+mn-lt"/>
                <a:ea typeface="+mn-ea"/>
                <a:cs typeface="+mn-cs"/>
              </a:rPr>
              <a:t>same code and </a:t>
            </a:r>
            <a:r>
              <a:rPr lang="en-GB" sz="1200" b="0" i="0" u="none" strike="noStrike" kern="1200" baseline="0" err="1">
                <a:solidFill>
                  <a:schemeClr val="tx1"/>
                </a:solidFill>
                <a:latin typeface="+mn-lt"/>
                <a:ea typeface="+mn-ea"/>
                <a:cs typeface="+mn-cs"/>
              </a:rPr>
              <a:t>artifacts</a:t>
            </a:r>
            <a:r>
              <a:rPr lang="en-GB" sz="1200" b="0" i="0" u="none" strike="noStrike" kern="1200" baseline="0">
                <a:solidFill>
                  <a:schemeClr val="tx1"/>
                </a:solidFill>
                <a:latin typeface="+mn-lt"/>
                <a:ea typeface="+mn-ea"/>
                <a:cs typeface="+mn-cs"/>
              </a:rPr>
              <a:t> are deployed in all environments with appropriate configuration customizations. Do not maintain separate code bases for different environments.</a:t>
            </a:r>
          </a:p>
          <a:p>
            <a:r>
              <a:rPr lang="en-GB" sz="1200" b="1" i="0" u="none" strike="noStrike" kern="1200" baseline="0">
                <a:solidFill>
                  <a:schemeClr val="tx1"/>
                </a:solidFill>
                <a:latin typeface="+mn-lt"/>
                <a:ea typeface="+mn-ea"/>
                <a:cs typeface="+mn-cs"/>
              </a:rPr>
              <a:t>Unified Deployment Process for All: </a:t>
            </a:r>
            <a:r>
              <a:rPr lang="en-GB" sz="1200" b="0" i="0" u="none" strike="noStrike" kern="1200" baseline="0">
                <a:solidFill>
                  <a:schemeClr val="tx1"/>
                </a:solidFill>
                <a:latin typeface="+mn-lt"/>
                <a:ea typeface="+mn-ea"/>
                <a:cs typeface="+mn-cs"/>
              </a:rPr>
              <a:t>same exact steps are being executed by deployment scripts to each environment. The only things that should be different in each environment are configuration parameters / variables.</a:t>
            </a:r>
          </a:p>
          <a:p>
            <a:r>
              <a:rPr lang="en-GB" sz="1200" b="1" i="0" u="none" strike="noStrike" kern="1200" baseline="0">
                <a:solidFill>
                  <a:schemeClr val="tx1"/>
                </a:solidFill>
                <a:latin typeface="+mn-lt"/>
                <a:ea typeface="+mn-ea"/>
                <a:cs typeface="+mn-cs"/>
              </a:rPr>
              <a:t>Smoke Test Your Deployments: </a:t>
            </a:r>
            <a:r>
              <a:rPr lang="en-GB" sz="1200" b="0" i="0" u="none" strike="noStrike" kern="1200" baseline="0">
                <a:solidFill>
                  <a:schemeClr val="tx1"/>
                </a:solidFill>
                <a:latin typeface="+mn-lt"/>
                <a:ea typeface="+mn-ea"/>
                <a:cs typeface="+mn-cs"/>
              </a:rPr>
              <a:t>to make sure deployment was performed successfully and the application is ready for use.</a:t>
            </a:r>
          </a:p>
          <a:p>
            <a:r>
              <a:rPr lang="en-GB" sz="1200" b="1" i="0" u="none" strike="noStrike" kern="1200" baseline="0">
                <a:solidFill>
                  <a:schemeClr val="tx1"/>
                </a:solidFill>
                <a:latin typeface="+mn-lt"/>
                <a:ea typeface="+mn-ea"/>
                <a:cs typeface="+mn-cs"/>
              </a:rPr>
              <a:t>Address, Not Tweak, the Failing Parts: </a:t>
            </a:r>
            <a:r>
              <a:rPr lang="en-GB" sz="1200" b="0" i="0" u="none" strike="noStrike" kern="1200" baseline="0">
                <a:solidFill>
                  <a:schemeClr val="tx1"/>
                </a:solidFill>
                <a:latin typeface="+mn-lt"/>
                <a:ea typeface="+mn-ea"/>
                <a:cs typeface="+mn-cs"/>
              </a:rPr>
              <a:t>in case of failing tests, understand the root cause of the failure, correct it, and create additional tests if necessary. Tweaking until an application works results in a fragile</a:t>
            </a:r>
          </a:p>
          <a:p>
            <a:r>
              <a:rPr lang="en-GB" sz="1200" b="0" i="0" u="none" strike="noStrike" kern="1200" baseline="0">
                <a:solidFill>
                  <a:schemeClr val="tx1"/>
                </a:solidFill>
                <a:latin typeface="+mn-lt"/>
                <a:ea typeface="+mn-ea"/>
                <a:cs typeface="+mn-cs"/>
              </a:rPr>
              <a:t>deliverable.</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AC607D0-2C98-4AEB-8CE7-3F5AC46FBCE2}" type="slidenum">
              <a:rPr lang="en-US" smtClean="0"/>
              <a:t>118</a:t>
            </a:fld>
            <a:endParaRPr lang="en-US"/>
          </a:p>
        </p:txBody>
      </p:sp>
      <p:sp>
        <p:nvSpPr>
          <p:cNvPr id="5" name="Rectangle 4">
            <a:extLst>
              <a:ext uri="{FF2B5EF4-FFF2-40B4-BE49-F238E27FC236}">
                <a16:creationId xmlns:a16="http://schemas.microsoft.com/office/drawing/2014/main" id="{93ABA132-7FA1-4C45-AF6E-9C11B32C5C9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61DBB4C8-7DE0-440B-9222-C7C607CF58D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 Continuous Integration and Continuous Deployment</a:t>
            </a:r>
          </a:p>
        </p:txBody>
      </p:sp>
    </p:spTree>
    <p:extLst>
      <p:ext uri="{BB962C8B-B14F-4D97-AF65-F5344CB8AC3E}">
        <p14:creationId xmlns:p14="http://schemas.microsoft.com/office/powerpoint/2010/main" val="35891437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A45BAD95-0CD9-4C92-BE36-A5BA66E36565}" type="slidenum">
              <a:rPr lang="en-US" smtClean="0"/>
              <a:t>119</a:t>
            </a:fld>
            <a:endParaRPr lang="en-US"/>
          </a:p>
        </p:txBody>
      </p:sp>
      <p:sp>
        <p:nvSpPr>
          <p:cNvPr id="5" name="Rectangle 4">
            <a:extLst>
              <a:ext uri="{FF2B5EF4-FFF2-40B4-BE49-F238E27FC236}">
                <a16:creationId xmlns:a16="http://schemas.microsoft.com/office/drawing/2014/main" id="{055E2031-951F-4AB3-ACBB-8801891752E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E23AA0B5-ED64-42C8-9F5D-F347087F8AD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DevOps Testing</a:t>
            </a:r>
          </a:p>
        </p:txBody>
      </p:sp>
    </p:spTree>
    <p:extLst>
      <p:ext uri="{BB962C8B-B14F-4D97-AF65-F5344CB8AC3E}">
        <p14:creationId xmlns:p14="http://schemas.microsoft.com/office/powerpoint/2010/main" val="3739472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00486214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Before jumping into the unit testing lab, consider showing the Testing Pyramid. The Testing Pyramid has 5 layers, with the bottom of the pyramid consisting of unit testing and the top of the pyramid consisting of UI Testing.  In the middle is Integration testing, which may include API and Component testing. It looks like:</a:t>
            </a:r>
          </a:p>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UI Tests</a:t>
            </a:r>
          </a:p>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API Tests</a:t>
            </a:r>
          </a:p>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Integration Tests</a:t>
            </a:r>
          </a:p>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Component Tests</a:t>
            </a:r>
          </a:p>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Unit Tests</a:t>
            </a:r>
          </a:p>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Most of the effort should be at the bottom of the pyramid and the least amount of effort should be put into the top. When bugs are encountered at the bottom, it is much cheaper to fix then when they are found at the top.</a:t>
            </a:r>
          </a:p>
        </p:txBody>
      </p:sp>
      <p:sp>
        <p:nvSpPr>
          <p:cNvPr id="4" name="Slide Number Placeholder 3"/>
          <p:cNvSpPr>
            <a:spLocks noGrp="1"/>
          </p:cNvSpPr>
          <p:nvPr>
            <p:ph type="sldNum" sz="quarter" idx="10"/>
          </p:nvPr>
        </p:nvSpPr>
        <p:spPr/>
        <p:txBody>
          <a:bodyPr/>
          <a:lstStyle/>
          <a:p>
            <a:fld id="{A45BAD95-0CD9-4C92-BE36-A5BA66E36565}" type="slidenum">
              <a:rPr lang="en-US" smtClean="0"/>
              <a:t>120</a:t>
            </a:fld>
            <a:endParaRPr lang="en-US"/>
          </a:p>
        </p:txBody>
      </p:sp>
      <p:sp>
        <p:nvSpPr>
          <p:cNvPr id="5" name="Rectangle 4">
            <a:extLst>
              <a:ext uri="{FF2B5EF4-FFF2-40B4-BE49-F238E27FC236}">
                <a16:creationId xmlns:a16="http://schemas.microsoft.com/office/drawing/2014/main" id="{064F4AA8-644E-4CB0-84D3-CDAE8230BBF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1F216703-FBC1-4DDE-86C7-3406E569BE6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DevOps Testing</a:t>
            </a:r>
          </a:p>
        </p:txBody>
      </p:sp>
    </p:spTree>
    <p:extLst>
      <p:ext uri="{BB962C8B-B14F-4D97-AF65-F5344CB8AC3E}">
        <p14:creationId xmlns:p14="http://schemas.microsoft.com/office/powerpoint/2010/main" val="28262593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At the beginning of this section, identify which students have experience with unit testing and their level of experience with it. Students with specific, unique experience with unit testing can provide an invaluable resource to other students because they offer real-world experience and examples you can leverage. </a:t>
            </a:r>
          </a:p>
          <a:p>
            <a:pPr>
              <a:lnSpc>
                <a:spcPct val="107000"/>
              </a:lnSpc>
              <a:spcAft>
                <a:spcPts val="800"/>
              </a:spcAft>
            </a:pPr>
            <a:endParaRPr lang="en-US" sz="1000">
              <a:latin typeface="Arial" panose="020B0604020202020204" pitchFamily="34" charset="0"/>
              <a:ea typeface="DengXian" panose="02010600030101010101" pitchFamily="2" charset="-122"/>
              <a:cs typeface="Times New Roman" panose="02020603050405020304" pitchFamily="18" charset="0"/>
            </a:endParaRPr>
          </a:p>
          <a:p>
            <a:r>
              <a:rPr lang="en-GB" sz="1200" b="0" i="0" u="none" strike="noStrike" kern="1200" baseline="0">
                <a:solidFill>
                  <a:schemeClr val="tx1"/>
                </a:solidFill>
                <a:latin typeface="+mn-lt"/>
                <a:ea typeface="+mn-ea"/>
                <a:cs typeface="+mn-cs"/>
              </a:rPr>
              <a:t>A Unit Test is a small piece of code that test another piece of code for some small piece of functionality. Its automated, it's repeatable and because it's code, it needs to be maintained.</a:t>
            </a:r>
          </a:p>
          <a:p>
            <a:r>
              <a:rPr lang="en-GB" sz="1200" b="0" i="0" u="none" strike="noStrike" kern="1200" baseline="0">
                <a:solidFill>
                  <a:schemeClr val="tx1"/>
                </a:solidFill>
                <a:latin typeface="+mn-lt"/>
                <a:ea typeface="+mn-ea"/>
                <a:cs typeface="+mn-cs"/>
              </a:rPr>
              <a:t>In this lesson, you will learn what a Unit Test is and we'll look at the anatomy of a Unit Test and what makes a good Unit Test. You will also learn about advanced Unit Test topics such Fakes &amp; Shims, Stubs &amp;</a:t>
            </a:r>
          </a:p>
          <a:p>
            <a:r>
              <a:rPr lang="en-GB" sz="1200" b="0" i="0" u="none" strike="noStrike" kern="1200" baseline="0">
                <a:solidFill>
                  <a:schemeClr val="tx1"/>
                </a:solidFill>
                <a:latin typeface="+mn-lt"/>
                <a:ea typeface="+mn-ea"/>
                <a:cs typeface="+mn-cs"/>
              </a:rPr>
              <a:t>Mocks.</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 Define the purpose of Unit Testing</a:t>
            </a:r>
          </a:p>
          <a:p>
            <a:r>
              <a:rPr lang="en-GB" sz="1200" b="0" i="0" u="none" strike="noStrike" kern="1200" baseline="0">
                <a:solidFill>
                  <a:schemeClr val="tx1"/>
                </a:solidFill>
                <a:latin typeface="+mn-lt"/>
                <a:ea typeface="+mn-ea"/>
                <a:cs typeface="+mn-cs"/>
              </a:rPr>
              <a:t>􀁸 Describe the Key Characteristics of a Good Unit Test</a:t>
            </a:r>
          </a:p>
          <a:p>
            <a:r>
              <a:rPr lang="en-GB" sz="1200" b="0" i="0" u="none" strike="noStrike" kern="1200" baseline="0">
                <a:solidFill>
                  <a:schemeClr val="tx1"/>
                </a:solidFill>
                <a:latin typeface="+mn-lt"/>
                <a:ea typeface="+mn-ea"/>
                <a:cs typeface="+mn-cs"/>
              </a:rPr>
              <a:t>􀁸 Compare Stubs vs Mocks</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A45BAD95-0CD9-4C92-BE36-A5BA66E36565}" type="slidenum">
              <a:rPr lang="en-US" smtClean="0"/>
              <a:t>121</a:t>
            </a:fld>
            <a:endParaRPr lang="en-US"/>
          </a:p>
        </p:txBody>
      </p:sp>
      <p:sp>
        <p:nvSpPr>
          <p:cNvPr id="5" name="Rectangle 4">
            <a:extLst>
              <a:ext uri="{FF2B5EF4-FFF2-40B4-BE49-F238E27FC236}">
                <a16:creationId xmlns:a16="http://schemas.microsoft.com/office/drawing/2014/main" id="{9DB84995-C790-4C1C-A013-2B5F52A7142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F412B449-2C53-4076-A0F2-40FED0EECB8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DevOps Testing</a:t>
            </a:r>
          </a:p>
        </p:txBody>
      </p:sp>
    </p:spTree>
    <p:extLst>
      <p:ext uri="{BB962C8B-B14F-4D97-AF65-F5344CB8AC3E}">
        <p14:creationId xmlns:p14="http://schemas.microsoft.com/office/powerpoint/2010/main" val="332739824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Find out which unit testing frameworks your students are currently using. Ask them why they chose those particular frameworks and what their experiences are with the various testing frameworks.</a:t>
            </a:r>
          </a:p>
          <a:p>
            <a:pPr>
              <a:lnSpc>
                <a:spcPct val="107000"/>
              </a:lnSpc>
              <a:spcAft>
                <a:spcPts val="800"/>
              </a:spcAft>
            </a:pPr>
            <a:endParaRPr lang="en-US" sz="1000">
              <a:latin typeface="Arial" panose="020B0604020202020204" pitchFamily="34" charset="0"/>
              <a:ea typeface="DengXian" panose="02010600030101010101" pitchFamily="2" charset="-122"/>
              <a:cs typeface="Times New Roman" panose="02020603050405020304" pitchFamily="18" charset="0"/>
            </a:endParaRPr>
          </a:p>
          <a:p>
            <a:r>
              <a:rPr lang="en-GB" sz="1200" b="0" i="0" u="none" strike="noStrike" kern="1200" baseline="0">
                <a:solidFill>
                  <a:schemeClr val="tx1"/>
                </a:solidFill>
                <a:latin typeface="+mn-lt"/>
                <a:ea typeface="+mn-ea"/>
                <a:cs typeface="+mn-cs"/>
              </a:rPr>
              <a:t>Check that your code is working as expected by  creating and running unit tests. It's called unit testing because you break down the functionality of your program into discrete testable </a:t>
            </a:r>
            <a:r>
              <a:rPr lang="en-GB" sz="1200" b="0" i="0" u="none" strike="noStrike" kern="1200" baseline="0" err="1">
                <a:solidFill>
                  <a:schemeClr val="tx1"/>
                </a:solidFill>
                <a:latin typeface="+mn-lt"/>
                <a:ea typeface="+mn-ea"/>
                <a:cs typeface="+mn-cs"/>
              </a:rPr>
              <a:t>behaviors</a:t>
            </a:r>
            <a:r>
              <a:rPr lang="en-GB" sz="1200" b="0" i="0" u="none" strike="noStrike" kern="1200" baseline="0">
                <a:solidFill>
                  <a:schemeClr val="tx1"/>
                </a:solidFill>
                <a:latin typeface="+mn-lt"/>
                <a:ea typeface="+mn-ea"/>
                <a:cs typeface="+mn-cs"/>
              </a:rPr>
              <a:t> that you can test as individual units. In simplest terms, the purpose of unit testing is to detect early defects in software to maximize test effectiveness and minimize cost. This allows developers to save a bunch of effort fixing problems later in the dev cycle.</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A45BAD95-0CD9-4C92-BE36-A5BA66E36565}" type="slidenum">
              <a:rPr lang="en-US" smtClean="0"/>
              <a:t>122</a:t>
            </a:fld>
            <a:endParaRPr lang="en-US"/>
          </a:p>
        </p:txBody>
      </p:sp>
      <p:sp>
        <p:nvSpPr>
          <p:cNvPr id="5" name="Rectangle 4">
            <a:extLst>
              <a:ext uri="{FF2B5EF4-FFF2-40B4-BE49-F238E27FC236}">
                <a16:creationId xmlns:a16="http://schemas.microsoft.com/office/drawing/2014/main" id="{9AA342DC-EA10-4DEC-8269-4B11DF8160B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B6E4120E-D681-4356-BA2D-8C7D28EF637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DevOps Testing</a:t>
            </a:r>
          </a:p>
        </p:txBody>
      </p:sp>
    </p:spTree>
    <p:extLst>
      <p:ext uri="{BB962C8B-B14F-4D97-AF65-F5344CB8AC3E}">
        <p14:creationId xmlns:p14="http://schemas.microsoft.com/office/powerpoint/2010/main" val="253028932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DengXian" panose="02010600030101010101" pitchFamily="2" charset="-122"/>
                <a:cs typeface="Mangal" panose="02040503050203030202" pitchFamily="18" charset="0"/>
              </a:rPr>
              <a:t>You should review “Right-BICEP” and “CORRECT” as ways to help you decide how to build your unit tests.</a:t>
            </a:r>
            <a:endParaRPr lang="en-US" sz="1000">
              <a:latin typeface="Arial" panose="020B060402020202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000">
                <a:latin typeface="Arial" panose="020B0604020202020204" pitchFamily="34" charset="0"/>
                <a:ea typeface="DengXian" panose="02010600030101010101" pitchFamily="2" charset="-122"/>
                <a:cs typeface="Mangal" panose="02040503050203030202" pitchFamily="18" charset="0"/>
              </a:rPr>
              <a:t>CORRECT refers to Conformance, Ordering, Range, Reference, Existence, Cardinality, Time. They refer to various boundary conditions you should be unit testing for.</a:t>
            </a:r>
            <a:endParaRPr lang="en-US" sz="1000">
              <a:latin typeface="Arial" panose="020B060402020202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000">
                <a:latin typeface="Arial" panose="020B0604020202020204" pitchFamily="34" charset="0"/>
                <a:ea typeface="DengXian" panose="02010600030101010101" pitchFamily="2" charset="-122"/>
                <a:cs typeface="Mangal" panose="02040503050203030202" pitchFamily="18" charset="0"/>
              </a:rPr>
              <a:t>Right-BICEP refers to “Are the results Right, or correct?”, Are Boundary conditions correct? Have you checked the inverse relationships? Can you use other means to cross-check results? Can you force error conditions? Are performance characteristics within bounds?</a:t>
            </a:r>
            <a:endParaRPr lang="en-US" sz="1000">
              <a:latin typeface="Arial" panose="020B060402020202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000">
                <a:latin typeface="Arial" panose="020B0604020202020204" pitchFamily="34" charset="0"/>
                <a:ea typeface="DengXian" panose="02010600030101010101" pitchFamily="2" charset="-122"/>
                <a:cs typeface="Mangal" panose="02040503050203030202" pitchFamily="18" charset="0"/>
              </a:rPr>
              <a:t>These are all approaches to building unit tests. </a:t>
            </a:r>
            <a:endParaRPr lang="en-US" sz="1000">
              <a:latin typeface="Arial" panose="020B060402020202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The key characteristics of a well-written unit test are as follows:</a:t>
            </a:r>
          </a:p>
          <a:p>
            <a:pPr>
              <a:lnSpc>
                <a:spcPct val="107000"/>
              </a:lnSpc>
              <a:spcAft>
                <a:spcPts val="800"/>
              </a:spcAft>
            </a:pPr>
            <a:endParaRPr lang="en-US" sz="1000">
              <a:latin typeface="Arial" panose="020B0604020202020204" pitchFamily="34" charset="0"/>
              <a:ea typeface="DengXian" panose="02010600030101010101" pitchFamily="2" charset="-122"/>
              <a:cs typeface="Times New Roman" panose="02020603050405020304" pitchFamily="18" charset="0"/>
            </a:endParaRPr>
          </a:p>
          <a:p>
            <a:r>
              <a:rPr lang="en-GB" sz="1200" b="0" i="0" u="none" strike="noStrike" kern="1200" baseline="0">
                <a:solidFill>
                  <a:schemeClr val="tx1"/>
                </a:solidFill>
                <a:latin typeface="+mn-lt"/>
                <a:ea typeface="+mn-ea"/>
                <a:cs typeface="+mn-cs"/>
              </a:rPr>
              <a:t>The key characteristics of a well-written unit test are as follows:</a:t>
            </a:r>
          </a:p>
          <a:p>
            <a:r>
              <a:rPr lang="en-GB" sz="1200" b="0" i="0" u="none" strike="noStrike" kern="1200" baseline="0">
                <a:solidFill>
                  <a:schemeClr val="tx1"/>
                </a:solidFill>
                <a:latin typeface="+mn-lt"/>
                <a:ea typeface="+mn-ea"/>
                <a:cs typeface="+mn-cs"/>
              </a:rPr>
              <a:t>􀁸 It should be automated and repeatable</a:t>
            </a:r>
          </a:p>
          <a:p>
            <a:r>
              <a:rPr lang="en-GB" sz="1200" b="0" i="0" u="none" strike="noStrike" kern="1200" baseline="0">
                <a:solidFill>
                  <a:schemeClr val="tx1"/>
                </a:solidFill>
                <a:latin typeface="+mn-lt"/>
                <a:ea typeface="+mn-ea"/>
                <a:cs typeface="+mn-cs"/>
              </a:rPr>
              <a:t>􀁸 It should be easy to implement.</a:t>
            </a:r>
          </a:p>
          <a:p>
            <a:r>
              <a:rPr lang="en-GB" sz="1200" b="0" i="0" u="none" strike="noStrike" kern="1200" baseline="0">
                <a:solidFill>
                  <a:schemeClr val="tx1"/>
                </a:solidFill>
                <a:latin typeface="+mn-lt"/>
                <a:ea typeface="+mn-ea"/>
                <a:cs typeface="+mn-cs"/>
              </a:rPr>
              <a:t>􀁸 It should be relevant tomorrow.</a:t>
            </a:r>
          </a:p>
          <a:p>
            <a:r>
              <a:rPr lang="en-GB" sz="1200" b="0" i="0" u="none" strike="noStrike" kern="1200" baseline="0">
                <a:solidFill>
                  <a:schemeClr val="tx1"/>
                </a:solidFill>
                <a:latin typeface="+mn-lt"/>
                <a:ea typeface="+mn-ea"/>
                <a:cs typeface="+mn-cs"/>
              </a:rPr>
              <a:t>􀁸 Anyone should be able to run it at the push of a button.</a:t>
            </a:r>
          </a:p>
          <a:p>
            <a:r>
              <a:rPr lang="en-GB" sz="1200" b="0" i="0" u="none" strike="noStrike" kern="1200" baseline="0">
                <a:solidFill>
                  <a:schemeClr val="tx1"/>
                </a:solidFill>
                <a:latin typeface="+mn-lt"/>
                <a:ea typeface="+mn-ea"/>
                <a:cs typeface="+mn-cs"/>
              </a:rPr>
              <a:t>􀁸 It should run quickly.</a:t>
            </a:r>
          </a:p>
          <a:p>
            <a:r>
              <a:rPr lang="en-GB" sz="1200" b="0" i="0" u="none" strike="noStrike" kern="1200" baseline="0">
                <a:solidFill>
                  <a:schemeClr val="tx1"/>
                </a:solidFill>
                <a:latin typeface="+mn-lt"/>
                <a:ea typeface="+mn-ea"/>
                <a:cs typeface="+mn-cs"/>
              </a:rPr>
              <a:t>􀁸 It should be consistent in its results (it always returns the same result if you don’t change anything between runs).</a:t>
            </a:r>
          </a:p>
          <a:p>
            <a:r>
              <a:rPr lang="en-GB" sz="1200" b="0" i="0" u="none" strike="noStrike" kern="1200" baseline="0">
                <a:solidFill>
                  <a:schemeClr val="tx1"/>
                </a:solidFill>
                <a:latin typeface="+mn-lt"/>
                <a:ea typeface="+mn-ea"/>
                <a:cs typeface="+mn-cs"/>
              </a:rPr>
              <a:t>􀁸 It should have full control of the unit under test.</a:t>
            </a:r>
          </a:p>
          <a:p>
            <a:r>
              <a:rPr lang="en-GB" sz="1200" b="0" i="0" u="none" strike="noStrike" kern="1200" baseline="0">
                <a:solidFill>
                  <a:schemeClr val="tx1"/>
                </a:solidFill>
                <a:latin typeface="+mn-lt"/>
                <a:ea typeface="+mn-ea"/>
                <a:cs typeface="+mn-cs"/>
              </a:rPr>
              <a:t>􀁸 It should be fully isolated (runs independently of other tests).</a:t>
            </a:r>
          </a:p>
          <a:p>
            <a:r>
              <a:rPr lang="en-GB" sz="1200" b="0" i="0" u="none" strike="noStrike" kern="1200" baseline="0">
                <a:solidFill>
                  <a:schemeClr val="tx1"/>
                </a:solidFill>
                <a:latin typeface="+mn-lt"/>
                <a:ea typeface="+mn-ea"/>
                <a:cs typeface="+mn-cs"/>
              </a:rPr>
              <a:t>􀁸 When it fails, it should be easy to detect what was expected and determine how to pinpoint the problem.</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A45BAD95-0CD9-4C92-BE36-A5BA66E36565}" type="slidenum">
              <a:rPr lang="en-US" smtClean="0"/>
              <a:t>123</a:t>
            </a:fld>
            <a:endParaRPr lang="en-US"/>
          </a:p>
        </p:txBody>
      </p:sp>
      <p:sp>
        <p:nvSpPr>
          <p:cNvPr id="5" name="Rectangle 4">
            <a:extLst>
              <a:ext uri="{FF2B5EF4-FFF2-40B4-BE49-F238E27FC236}">
                <a16:creationId xmlns:a16="http://schemas.microsoft.com/office/drawing/2014/main" id="{E27ADDF5-D7A0-4EC0-873F-C69637F102A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0C8BFD53-1E1B-43BE-87E4-1F22F9DFA59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DevOps Testing</a:t>
            </a:r>
          </a:p>
        </p:txBody>
      </p:sp>
    </p:spTree>
    <p:extLst>
      <p:ext uri="{BB962C8B-B14F-4D97-AF65-F5344CB8AC3E}">
        <p14:creationId xmlns:p14="http://schemas.microsoft.com/office/powerpoint/2010/main" val="221835194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Give examples from the text of external dependencies that stubs can replace:</a:t>
            </a:r>
          </a:p>
          <a:p>
            <a:pPr marL="342900" marR="0" lvl="0" indent="-342900">
              <a:lnSpc>
                <a:spcPct val="115000"/>
              </a:lnSpc>
              <a:spcBef>
                <a:spcPts val="0"/>
              </a:spcBef>
              <a:spcAft>
                <a:spcPts val="995"/>
              </a:spcAft>
              <a:buFont typeface="Symbol" panose="05050102010706020507" pitchFamily="18" charset="2"/>
              <a:buChar char=""/>
            </a:pPr>
            <a:r>
              <a:rPr lang="en-U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Databases</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File systems</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Threads</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Libraries</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Memory</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Use the example from the content for illustrating how a Mock object is used.</a:t>
            </a:r>
          </a:p>
          <a:p>
            <a:pPr>
              <a:lnSpc>
                <a:spcPct val="107000"/>
              </a:lnSpc>
              <a:spcAft>
                <a:spcPts val="800"/>
              </a:spcAft>
            </a:pPr>
            <a:endParaRPr lang="en-US" sz="1000">
              <a:latin typeface="Arial" panose="020B0604020202020204" pitchFamily="34" charset="0"/>
              <a:ea typeface="DengXian" panose="02010600030101010101" pitchFamily="2" charset="-122"/>
              <a:cs typeface="Times New Roman" panose="02020603050405020304" pitchFamily="18" charset="0"/>
            </a:endParaRPr>
          </a:p>
          <a:p>
            <a:r>
              <a:rPr lang="en-GB" sz="1200" b="1" i="0" u="none" strike="noStrike" kern="1200" baseline="0">
                <a:solidFill>
                  <a:schemeClr val="tx1"/>
                </a:solidFill>
                <a:latin typeface="+mn-lt"/>
                <a:ea typeface="+mn-ea"/>
                <a:cs typeface="+mn-cs"/>
              </a:rPr>
              <a:t>Stubs</a:t>
            </a:r>
          </a:p>
          <a:p>
            <a:r>
              <a:rPr lang="en-GB" sz="1200" b="0" i="0" u="none" strike="noStrike" kern="1200" baseline="0">
                <a:solidFill>
                  <a:schemeClr val="tx1"/>
                </a:solidFill>
                <a:latin typeface="+mn-lt"/>
                <a:ea typeface="+mn-ea"/>
                <a:cs typeface="+mn-cs"/>
              </a:rPr>
              <a:t>To explain stubs, let’s understand </a:t>
            </a:r>
            <a:r>
              <a:rPr lang="en-GB" sz="1200" b="1" i="0" u="none" strike="noStrike" kern="1200" baseline="0">
                <a:solidFill>
                  <a:schemeClr val="tx1"/>
                </a:solidFill>
                <a:latin typeface="+mn-lt"/>
                <a:ea typeface="+mn-ea"/>
                <a:cs typeface="+mn-cs"/>
              </a:rPr>
              <a:t>external dependencies </a:t>
            </a:r>
            <a:r>
              <a:rPr lang="en-GB" sz="1200" b="0" i="0" u="none" strike="noStrike" kern="1200" baseline="0">
                <a:solidFill>
                  <a:schemeClr val="tx1"/>
                </a:solidFill>
                <a:latin typeface="+mn-lt"/>
                <a:ea typeface="+mn-ea"/>
                <a:cs typeface="+mn-cs"/>
              </a:rPr>
              <a:t>first. An external dependency is an object in your system that your code under test interacts with and over which you have no control. Databases, filesystems, threads, libraries, memory are just few examples of external dependencies that you may have and it’s important to note them when you're working with unit tests.</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A45BAD95-0CD9-4C92-BE36-A5BA66E36565}" type="slidenum">
              <a:rPr lang="en-US" smtClean="0"/>
              <a:t>124</a:t>
            </a:fld>
            <a:endParaRPr lang="en-US"/>
          </a:p>
        </p:txBody>
      </p:sp>
      <p:sp>
        <p:nvSpPr>
          <p:cNvPr id="5" name="Rectangle 4">
            <a:extLst>
              <a:ext uri="{FF2B5EF4-FFF2-40B4-BE49-F238E27FC236}">
                <a16:creationId xmlns:a16="http://schemas.microsoft.com/office/drawing/2014/main" id="{6DE06371-F0FE-4C06-B3C9-B00AFFEF348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23782B24-3B12-4D16-968E-D0D5FC50279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DevOps Testing</a:t>
            </a:r>
          </a:p>
        </p:txBody>
      </p:sp>
    </p:spTree>
    <p:extLst>
      <p:ext uri="{BB962C8B-B14F-4D97-AF65-F5344CB8AC3E}">
        <p14:creationId xmlns:p14="http://schemas.microsoft.com/office/powerpoint/2010/main" val="72741264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1" i="0" u="none" strike="noStrike" kern="1200" baseline="0">
                <a:solidFill>
                  <a:schemeClr val="tx1"/>
                </a:solidFill>
                <a:latin typeface="+mn-lt"/>
                <a:ea typeface="+mn-ea"/>
                <a:cs typeface="+mn-cs"/>
              </a:rPr>
              <a:t>Definition</a:t>
            </a:r>
            <a:r>
              <a:rPr lang="en-GB" sz="1200" b="0" i="0" u="none" strike="noStrike" kern="1200" baseline="0">
                <a:solidFill>
                  <a:schemeClr val="tx1"/>
                </a:solidFill>
                <a:latin typeface="+mn-lt"/>
                <a:ea typeface="+mn-ea"/>
                <a:cs typeface="+mn-cs"/>
              </a:rPr>
              <a:t>:</a:t>
            </a:r>
          </a:p>
          <a:p>
            <a:r>
              <a:rPr lang="en-GB" sz="1200" b="0" i="1" u="none" strike="noStrike" kern="1200" baseline="0">
                <a:solidFill>
                  <a:schemeClr val="tx1"/>
                </a:solidFill>
                <a:latin typeface="+mn-lt"/>
                <a:ea typeface="+mn-ea"/>
                <a:cs typeface="+mn-cs"/>
              </a:rPr>
              <a:t>A mock object is a fake object in the system that decides whether the unit test has passed or failed. It does so by verifying whether the object under test called the fake object as expected. There’s usually no more</a:t>
            </a:r>
          </a:p>
          <a:p>
            <a:r>
              <a:rPr lang="en-GB" sz="1200" b="0" i="1" u="none" strike="noStrike" kern="1200" baseline="0">
                <a:solidFill>
                  <a:schemeClr val="tx1"/>
                </a:solidFill>
                <a:latin typeface="+mn-lt"/>
                <a:ea typeface="+mn-ea"/>
                <a:cs typeface="+mn-cs"/>
              </a:rPr>
              <a:t>than one mock per test. Source: The Art of Unit Testing by Roy </a:t>
            </a:r>
            <a:r>
              <a:rPr lang="en-GB" sz="1200" b="0" i="1" u="none" strike="noStrike" kern="1200" baseline="0" err="1">
                <a:solidFill>
                  <a:schemeClr val="tx1"/>
                </a:solidFill>
                <a:latin typeface="+mn-lt"/>
                <a:ea typeface="+mn-ea"/>
                <a:cs typeface="+mn-cs"/>
              </a:rPr>
              <a:t>Osherove</a:t>
            </a:r>
            <a:endParaRPr lang="en-GB" sz="1200" b="0" i="1"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Here’s an example for a mock object inside of the unit tests to differentiate it with a stub. You might have a logging framework such that when you send it a logging messages longer than, say, two hundred and</a:t>
            </a:r>
          </a:p>
          <a:p>
            <a:r>
              <a:rPr lang="en-GB" sz="1200" b="0" i="0" u="none" strike="noStrike" kern="1200" baseline="0">
                <a:solidFill>
                  <a:schemeClr val="tx1"/>
                </a:solidFill>
                <a:latin typeface="+mn-lt"/>
                <a:ea typeface="+mn-ea"/>
                <a:cs typeface="+mn-cs"/>
              </a:rPr>
              <a:t>twenty-eight characters, it should come back to you and say “unable to log”.</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A45BAD95-0CD9-4C92-BE36-A5BA66E36565}" type="slidenum">
              <a:rPr lang="en-US" smtClean="0"/>
              <a:t>125</a:t>
            </a:fld>
            <a:endParaRPr lang="en-US"/>
          </a:p>
        </p:txBody>
      </p:sp>
      <p:sp>
        <p:nvSpPr>
          <p:cNvPr id="5" name="Rectangle 4">
            <a:extLst>
              <a:ext uri="{FF2B5EF4-FFF2-40B4-BE49-F238E27FC236}">
                <a16:creationId xmlns:a16="http://schemas.microsoft.com/office/drawing/2014/main" id="{5A2EB3D3-E800-4D52-8AE1-22D3671ED50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0433E897-959E-4856-9284-AAC5EB70F5A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DevOps Testing</a:t>
            </a:r>
          </a:p>
        </p:txBody>
      </p:sp>
    </p:spTree>
    <p:extLst>
      <p:ext uri="{BB962C8B-B14F-4D97-AF65-F5344CB8AC3E}">
        <p14:creationId xmlns:p14="http://schemas.microsoft.com/office/powerpoint/2010/main" val="108811895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This video last 3 min.</a:t>
            </a:r>
          </a:p>
        </p:txBody>
      </p:sp>
      <p:sp>
        <p:nvSpPr>
          <p:cNvPr id="4" name="Slide Number Placeholder 3"/>
          <p:cNvSpPr>
            <a:spLocks noGrp="1"/>
          </p:cNvSpPr>
          <p:nvPr>
            <p:ph type="sldNum" sz="quarter" idx="10"/>
          </p:nvPr>
        </p:nvSpPr>
        <p:spPr/>
        <p:txBody>
          <a:bodyPr/>
          <a:lstStyle/>
          <a:p>
            <a:fld id="{A45BAD95-0CD9-4C92-BE36-A5BA66E36565}" type="slidenum">
              <a:rPr lang="en-US" smtClean="0"/>
              <a:t>126</a:t>
            </a:fld>
            <a:endParaRPr lang="en-US"/>
          </a:p>
        </p:txBody>
      </p:sp>
      <p:sp>
        <p:nvSpPr>
          <p:cNvPr id="5" name="Rectangle 4">
            <a:extLst>
              <a:ext uri="{FF2B5EF4-FFF2-40B4-BE49-F238E27FC236}">
                <a16:creationId xmlns:a16="http://schemas.microsoft.com/office/drawing/2014/main" id="{DAEF8A71-AFDD-4307-8046-5BB6E81C696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6AF8AEA3-AD31-4716-BC53-42D0A7BFC77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DevOps Testing</a:t>
            </a:r>
          </a:p>
        </p:txBody>
      </p:sp>
    </p:spTree>
    <p:extLst>
      <p:ext uri="{BB962C8B-B14F-4D97-AF65-F5344CB8AC3E}">
        <p14:creationId xmlns:p14="http://schemas.microsoft.com/office/powerpoint/2010/main" val="137921718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0" i="0" u="none" strike="noStrike" kern="1200" baseline="0">
                <a:solidFill>
                  <a:schemeClr val="tx1"/>
                </a:solidFill>
                <a:latin typeface="+mn-lt"/>
                <a:ea typeface="+mn-ea"/>
                <a:cs typeface="+mn-cs"/>
              </a:rPr>
              <a:t>Integration testing ensures that an application's components function correctly when assembled together. In this Lesson, you will learn what Integration testing is and when to use it as well as some Integration Test</a:t>
            </a:r>
          </a:p>
          <a:p>
            <a:r>
              <a:rPr lang="en-GB" sz="1200" b="0" i="0" u="none" strike="noStrike" kern="1200" baseline="0">
                <a:solidFill>
                  <a:schemeClr val="tx1"/>
                </a:solidFill>
                <a:latin typeface="+mn-lt"/>
                <a:ea typeface="+mn-ea"/>
                <a:cs typeface="+mn-cs"/>
              </a:rPr>
              <a:t>strategies and best practices for Integration Testing.</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 Define Integration Testing</a:t>
            </a:r>
          </a:p>
          <a:p>
            <a:r>
              <a:rPr lang="en-GB" sz="1200" b="0" i="0" u="none" strike="noStrike" kern="1200" baseline="0">
                <a:solidFill>
                  <a:schemeClr val="tx1"/>
                </a:solidFill>
                <a:latin typeface="+mn-lt"/>
                <a:ea typeface="+mn-ea"/>
                <a:cs typeface="+mn-cs"/>
              </a:rPr>
              <a:t>􀁸 Describe when to use Integration Testing</a:t>
            </a:r>
          </a:p>
          <a:p>
            <a:r>
              <a:rPr lang="en-GB" sz="1200" b="0" i="0" u="none" strike="noStrike" kern="1200" baseline="0">
                <a:solidFill>
                  <a:schemeClr val="tx1"/>
                </a:solidFill>
                <a:latin typeface="+mn-lt"/>
                <a:ea typeface="+mn-ea"/>
                <a:cs typeface="+mn-cs"/>
              </a:rPr>
              <a:t>􀁸 Describe Integration Test strategies</a:t>
            </a:r>
          </a:p>
          <a:p>
            <a:r>
              <a:rPr lang="en-GB" sz="1200" b="0" i="0" u="none" strike="noStrike" kern="1200" baseline="0">
                <a:solidFill>
                  <a:schemeClr val="tx1"/>
                </a:solidFill>
                <a:latin typeface="+mn-lt"/>
                <a:ea typeface="+mn-ea"/>
                <a:cs typeface="+mn-cs"/>
              </a:rPr>
              <a:t>􀁸 Describe Integration Test best practices</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A45BAD95-0CD9-4C92-BE36-A5BA66E36565}" type="slidenum">
              <a:rPr lang="en-US" smtClean="0"/>
              <a:t>127</a:t>
            </a:fld>
            <a:endParaRPr lang="en-US"/>
          </a:p>
        </p:txBody>
      </p:sp>
      <p:sp>
        <p:nvSpPr>
          <p:cNvPr id="5" name="Rectangle 4">
            <a:extLst>
              <a:ext uri="{FF2B5EF4-FFF2-40B4-BE49-F238E27FC236}">
                <a16:creationId xmlns:a16="http://schemas.microsoft.com/office/drawing/2014/main" id="{03CEB52F-328B-472B-905A-BDEDB1D4A6C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30BC7172-2585-4AF4-91B5-EFCF224BA7D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DevOps Testing</a:t>
            </a:r>
          </a:p>
        </p:txBody>
      </p:sp>
    </p:spTree>
    <p:extLst>
      <p:ext uri="{BB962C8B-B14F-4D97-AF65-F5344CB8AC3E}">
        <p14:creationId xmlns:p14="http://schemas.microsoft.com/office/powerpoint/2010/main" val="7800334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Give a specific example of integration tests in your experience or in a customer environment you’ve worked with.</a:t>
            </a:r>
          </a:p>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Ask your class if they are currently using integrations tests and ask them to explain how they are being used. It is possible they may be using the term ‘integration test’ differently then you will be, so make sure you are on the same page.</a:t>
            </a:r>
          </a:p>
          <a:p>
            <a:pPr>
              <a:lnSpc>
                <a:spcPct val="107000"/>
              </a:lnSpc>
              <a:spcAft>
                <a:spcPts val="800"/>
              </a:spcAft>
            </a:pPr>
            <a:endParaRPr lang="en-US" sz="1000">
              <a:latin typeface="Arial" panose="020B0604020202020204" pitchFamily="34" charset="0"/>
              <a:ea typeface="DengXian" panose="02010600030101010101" pitchFamily="2" charset="-122"/>
              <a:cs typeface="Times New Roman" panose="02020603050405020304" pitchFamily="18" charset="0"/>
            </a:endParaRPr>
          </a:p>
          <a:p>
            <a:r>
              <a:rPr lang="en-GB" sz="1200" b="0" i="1" u="none" strike="noStrike" kern="1200" baseline="0">
                <a:solidFill>
                  <a:schemeClr val="tx1"/>
                </a:solidFill>
                <a:latin typeface="+mn-lt"/>
                <a:ea typeface="+mn-ea"/>
                <a:cs typeface="+mn-cs"/>
              </a:rPr>
              <a:t>Integration testing (as per Wikipedia) is the phase in software testing in which individual software modules are combined and tested as a group. It occurs after unit testing and before validation testing.</a:t>
            </a:r>
          </a:p>
          <a:p>
            <a:r>
              <a:rPr lang="en-GB" sz="1200" b="0" i="0" u="none" strike="noStrike" kern="1200" baseline="0">
                <a:solidFill>
                  <a:schemeClr val="tx1"/>
                </a:solidFill>
                <a:latin typeface="+mn-lt"/>
                <a:ea typeface="+mn-ea"/>
                <a:cs typeface="+mn-cs"/>
              </a:rPr>
              <a:t>Simply put, integration testing is a logical extension of unit testing. Think of it as a process of testing an interface between two units that have already been tested and combined into a component.</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A45BAD95-0CD9-4C92-BE36-A5BA66E36565}" type="slidenum">
              <a:rPr lang="en-US" smtClean="0"/>
              <a:t>128</a:t>
            </a:fld>
            <a:endParaRPr lang="en-US"/>
          </a:p>
        </p:txBody>
      </p:sp>
      <p:sp>
        <p:nvSpPr>
          <p:cNvPr id="5" name="Rectangle 4">
            <a:extLst>
              <a:ext uri="{FF2B5EF4-FFF2-40B4-BE49-F238E27FC236}">
                <a16:creationId xmlns:a16="http://schemas.microsoft.com/office/drawing/2014/main" id="{BE78E0A9-FCF1-4877-8724-D8726423E8C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DE24D252-A754-4FEA-8C67-90B11C9019D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DevOps Testing</a:t>
            </a:r>
          </a:p>
        </p:txBody>
      </p:sp>
    </p:spTree>
    <p:extLst>
      <p:ext uri="{BB962C8B-B14F-4D97-AF65-F5344CB8AC3E}">
        <p14:creationId xmlns:p14="http://schemas.microsoft.com/office/powerpoint/2010/main" val="394517272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0" i="0" u="none" strike="noStrike" kern="1200" baseline="0">
                <a:solidFill>
                  <a:schemeClr val="tx1"/>
                </a:solidFill>
                <a:latin typeface="+mn-lt"/>
                <a:ea typeface="+mn-ea"/>
                <a:cs typeface="+mn-cs"/>
              </a:rPr>
              <a:t>Integration tests usually use the same technologies as unit tests. However, they are run without mocking out the dependencies (like in unit tests). While unit tests enable you to catch many defects they limit your ability to detect errors that occur across external boundaries. For example, a bug in a stored procedure would be missed by unit tests.</a:t>
            </a:r>
          </a:p>
        </p:txBody>
      </p:sp>
      <p:sp>
        <p:nvSpPr>
          <p:cNvPr id="4" name="Slide Number Placeholder 3"/>
          <p:cNvSpPr>
            <a:spLocks noGrp="1"/>
          </p:cNvSpPr>
          <p:nvPr>
            <p:ph type="sldNum" sz="quarter" idx="10"/>
          </p:nvPr>
        </p:nvSpPr>
        <p:spPr/>
        <p:txBody>
          <a:bodyPr/>
          <a:lstStyle/>
          <a:p>
            <a:fld id="{A45BAD95-0CD9-4C92-BE36-A5BA66E36565}" type="slidenum">
              <a:rPr lang="en-US" smtClean="0"/>
              <a:t>129</a:t>
            </a:fld>
            <a:endParaRPr lang="en-US"/>
          </a:p>
        </p:txBody>
      </p:sp>
      <p:sp>
        <p:nvSpPr>
          <p:cNvPr id="5" name="Rectangle 4">
            <a:extLst>
              <a:ext uri="{FF2B5EF4-FFF2-40B4-BE49-F238E27FC236}">
                <a16:creationId xmlns:a16="http://schemas.microsoft.com/office/drawing/2014/main" id="{DA9EA980-1253-43F5-A40D-51F2516F191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62209B45-9B99-4AE7-9579-252DBD19EFF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DevOps Testing</a:t>
            </a:r>
          </a:p>
        </p:txBody>
      </p:sp>
    </p:spTree>
    <p:extLst>
      <p:ext uri="{BB962C8B-B14F-4D97-AF65-F5344CB8AC3E}">
        <p14:creationId xmlns:p14="http://schemas.microsoft.com/office/powerpoint/2010/main" val="2846801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32247D26-2F1E-43D6-95E4-0C867818698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6F1C460E-8C42-4AEE-A62D-2AF842A6D11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414025762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endParaRPr lang="en-GB" sz="1000" b="0" i="0" u="none" strike="noStrike" kern="1200" baseline="0">
              <a:solidFill>
                <a:schemeClr val="tx1"/>
              </a:solidFill>
              <a:latin typeface="+mn-lt"/>
              <a:ea typeface="+mn-ea"/>
              <a:cs typeface="+mn-cs"/>
            </a:endParaRPr>
          </a:p>
          <a:p>
            <a:r>
              <a:rPr lang="en-GB" sz="1000" b="1" i="0" u="none" strike="noStrike" kern="1200" baseline="0">
                <a:solidFill>
                  <a:schemeClr val="tx1"/>
                </a:solidFill>
                <a:latin typeface="+mn-lt"/>
                <a:ea typeface="+mn-ea"/>
                <a:cs typeface="+mn-cs"/>
              </a:rPr>
              <a:t>THE TOP-DOWN APPROACH</a:t>
            </a:r>
          </a:p>
          <a:p>
            <a:r>
              <a:rPr lang="en-GB" sz="1000" b="0" i="0" u="none" strike="noStrike" kern="1200" baseline="0">
                <a:solidFill>
                  <a:schemeClr val="tx1"/>
                </a:solidFill>
                <a:latin typeface="+mn-lt"/>
                <a:ea typeface="+mn-ea"/>
                <a:cs typeface="+mn-cs"/>
              </a:rPr>
              <a:t>In this approach, the highest-level modules are tested and integrated first.</a:t>
            </a:r>
          </a:p>
          <a:p>
            <a:endParaRPr lang="en-GB" sz="1000" b="0" i="0" u="none" strike="noStrike" kern="1200" baseline="0">
              <a:solidFill>
                <a:schemeClr val="tx1"/>
              </a:solidFill>
              <a:latin typeface="+mn-lt"/>
              <a:ea typeface="+mn-ea"/>
              <a:cs typeface="+mn-cs"/>
            </a:endParaRPr>
          </a:p>
          <a:p>
            <a:r>
              <a:rPr lang="en-GB" sz="1000" b="1" i="0" u="none" strike="noStrike" kern="1200" baseline="0">
                <a:solidFill>
                  <a:schemeClr val="tx1"/>
                </a:solidFill>
                <a:latin typeface="+mn-lt"/>
                <a:ea typeface="+mn-ea"/>
                <a:cs typeface="+mn-cs"/>
              </a:rPr>
              <a:t>THE BOTTOM-UP APPROACH</a:t>
            </a:r>
          </a:p>
          <a:p>
            <a:r>
              <a:rPr lang="en-GB" sz="1000" b="0" i="0" u="none" strike="noStrike" kern="1200" baseline="0">
                <a:solidFill>
                  <a:schemeClr val="tx1"/>
                </a:solidFill>
                <a:latin typeface="+mn-lt"/>
                <a:ea typeface="+mn-ea"/>
                <a:cs typeface="+mn-cs"/>
              </a:rPr>
              <a:t>Lowest-level units are tested and integrated first followed by the next level, and so on. The lowest-level units are also referred to as utility modules.</a:t>
            </a:r>
          </a:p>
          <a:p>
            <a:endParaRPr lang="en-GB" sz="1000" b="0" i="0" u="none" strike="noStrike" kern="1200" baseline="0">
              <a:solidFill>
                <a:schemeClr val="tx1"/>
              </a:solidFill>
              <a:latin typeface="+mn-lt"/>
              <a:ea typeface="+mn-ea"/>
              <a:cs typeface="+mn-cs"/>
            </a:endParaRPr>
          </a:p>
          <a:p>
            <a:r>
              <a:rPr lang="en-GB" sz="1000" b="1" i="0" u="none" strike="noStrike" kern="1200" baseline="0">
                <a:solidFill>
                  <a:schemeClr val="tx1"/>
                </a:solidFill>
                <a:latin typeface="+mn-lt"/>
                <a:ea typeface="+mn-ea"/>
                <a:cs typeface="+mn-cs"/>
              </a:rPr>
              <a:t>THE UMBRELLA APPROACH</a:t>
            </a:r>
          </a:p>
          <a:p>
            <a:r>
              <a:rPr lang="en-GB" sz="1000" b="0" i="0" u="none" strike="noStrike" kern="1200" baseline="0">
                <a:solidFill>
                  <a:schemeClr val="tx1"/>
                </a:solidFill>
                <a:latin typeface="+mn-lt"/>
                <a:ea typeface="+mn-ea"/>
                <a:cs typeface="+mn-cs"/>
              </a:rPr>
              <a:t>This approach requires testing to be done along functional data and control-flow paths. First, the inputs for functions are integrated in the bottom-up pattern as discussed above followed by the outputs for</a:t>
            </a:r>
          </a:p>
          <a:p>
            <a:r>
              <a:rPr lang="en-GB" sz="1000" b="0" i="0" u="none" strike="noStrike" kern="1200" baseline="0">
                <a:solidFill>
                  <a:schemeClr val="tx1"/>
                </a:solidFill>
                <a:latin typeface="+mn-lt"/>
                <a:ea typeface="+mn-ea"/>
                <a:cs typeface="+mn-cs"/>
              </a:rPr>
              <a:t>each function to be then integrated in the top-down manner.</a:t>
            </a:r>
            <a:endParaRPr lang="en-US" sz="800">
              <a:latin typeface="Arial" panose="020B0604020202020204" pitchFamily="34" charset="0"/>
              <a:ea typeface="DengXian" panose="02010600030101010101" pitchFamily="2" charset="-122"/>
              <a:cs typeface="Times New Roman" panose="02020603050405020304" pitchFamily="18" charset="0"/>
            </a:endParaRPr>
          </a:p>
          <a:p>
            <a:pPr>
              <a:lnSpc>
                <a:spcPct val="107000"/>
              </a:lnSpc>
              <a:spcAft>
                <a:spcPts val="800"/>
              </a:spcAft>
            </a:pP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A45BAD95-0CD9-4C92-BE36-A5BA66E36565}" type="slidenum">
              <a:rPr lang="en-US" smtClean="0"/>
              <a:t>130</a:t>
            </a:fld>
            <a:endParaRPr lang="en-US"/>
          </a:p>
        </p:txBody>
      </p:sp>
      <p:sp>
        <p:nvSpPr>
          <p:cNvPr id="5" name="Rectangle 4">
            <a:extLst>
              <a:ext uri="{FF2B5EF4-FFF2-40B4-BE49-F238E27FC236}">
                <a16:creationId xmlns:a16="http://schemas.microsoft.com/office/drawing/2014/main" id="{6866551A-14A8-47D9-A8C8-CB7F69292A4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0DAA337E-DFBD-492E-91E1-D06F7DC8EA8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DevOps Testing</a:t>
            </a:r>
          </a:p>
        </p:txBody>
      </p:sp>
    </p:spTree>
    <p:extLst>
      <p:ext uri="{BB962C8B-B14F-4D97-AF65-F5344CB8AC3E}">
        <p14:creationId xmlns:p14="http://schemas.microsoft.com/office/powerpoint/2010/main" val="375904107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1" i="0" u="none" strike="noStrike" kern="1200" baseline="0">
                <a:solidFill>
                  <a:schemeClr val="tx1"/>
                </a:solidFill>
                <a:latin typeface="+mn-lt"/>
                <a:ea typeface="+mn-ea"/>
                <a:cs typeface="+mn-cs"/>
              </a:rPr>
              <a:t>New up the service:</a:t>
            </a:r>
          </a:p>
          <a:p>
            <a:r>
              <a:rPr lang="en-GB" sz="1200" b="0" i="0" u="none" strike="noStrike" kern="1200" baseline="0">
                <a:solidFill>
                  <a:schemeClr val="tx1"/>
                </a:solidFill>
                <a:latin typeface="+mn-lt"/>
                <a:ea typeface="+mn-ea"/>
                <a:cs typeface="+mn-cs"/>
              </a:rPr>
              <a:t>Use integration tests to new up a service instead of calling the service over the deployed protocol.</a:t>
            </a:r>
          </a:p>
          <a:p>
            <a:r>
              <a:rPr lang="en-GB" sz="1200" b="0" i="0" u="none" strike="noStrike" kern="1200" baseline="0">
                <a:solidFill>
                  <a:schemeClr val="tx1"/>
                </a:solidFill>
                <a:latin typeface="+mn-lt"/>
                <a:ea typeface="+mn-ea"/>
                <a:cs typeface="+mn-cs"/>
              </a:rPr>
              <a:t>Two reasons: </a:t>
            </a:r>
          </a:p>
          <a:p>
            <a:r>
              <a:rPr lang="en-GB" sz="1200" b="0" i="0" u="none" strike="noStrike" kern="1200" baseline="0">
                <a:solidFill>
                  <a:schemeClr val="tx1"/>
                </a:solidFill>
                <a:latin typeface="+mn-lt"/>
                <a:ea typeface="+mn-ea"/>
                <a:cs typeface="+mn-cs"/>
              </a:rPr>
              <a:t>􀁸 Helps you gather code coverage metrics when you call your operations</a:t>
            </a:r>
          </a:p>
          <a:p>
            <a:r>
              <a:rPr lang="en-GB" sz="1200" b="0" i="0" u="none" strike="noStrike" kern="1200" baseline="0">
                <a:solidFill>
                  <a:schemeClr val="tx1"/>
                </a:solidFill>
                <a:latin typeface="+mn-lt"/>
                <a:ea typeface="+mn-ea"/>
                <a:cs typeface="+mn-cs"/>
              </a:rPr>
              <a:t>􀁸 Makes it easier to step into your code</a:t>
            </a:r>
          </a:p>
          <a:p>
            <a:r>
              <a:rPr lang="en-GB" sz="1200" b="1" i="0" u="none" strike="noStrike" kern="1200" baseline="0">
                <a:solidFill>
                  <a:schemeClr val="tx1"/>
                </a:solidFill>
                <a:latin typeface="+mn-lt"/>
                <a:ea typeface="+mn-ea"/>
                <a:cs typeface="+mn-cs"/>
              </a:rPr>
              <a:t>Value your time – create only the integration tests you need</a:t>
            </a:r>
          </a:p>
          <a:p>
            <a:r>
              <a:rPr lang="en-GB" sz="1200" b="0" i="0" u="none" strike="noStrike" kern="1200" baseline="0">
                <a:solidFill>
                  <a:schemeClr val="tx1"/>
                </a:solidFill>
                <a:latin typeface="+mn-lt"/>
                <a:ea typeface="+mn-ea"/>
                <a:cs typeface="+mn-cs"/>
              </a:rPr>
              <a:t>This helps you maximize your return on time and resource investments. Remember, while integration tests provide value, they take a good amount of work to set up and execute.</a:t>
            </a:r>
          </a:p>
          <a:p>
            <a:r>
              <a:rPr lang="en-GB" sz="1200" b="1" i="0" u="none" strike="noStrike" kern="1200" baseline="0">
                <a:solidFill>
                  <a:schemeClr val="tx1"/>
                </a:solidFill>
                <a:latin typeface="+mn-lt"/>
                <a:ea typeface="+mn-ea"/>
                <a:cs typeface="+mn-cs"/>
              </a:rPr>
              <a:t>Don’t depend on your data being there</a:t>
            </a:r>
          </a:p>
          <a:p>
            <a:r>
              <a:rPr lang="en-GB" sz="1200" b="0" i="0" u="none" strike="noStrike" kern="1200" baseline="0">
                <a:solidFill>
                  <a:schemeClr val="tx1"/>
                </a:solidFill>
                <a:latin typeface="+mn-lt"/>
                <a:ea typeface="+mn-ea"/>
                <a:cs typeface="+mn-cs"/>
              </a:rPr>
              <a:t>Tests that depend on specific data should always create that data before they execute. If you assume that the data is there, the test becomes brittle. Undoubtedly, another developer or database administrator will</a:t>
            </a:r>
          </a:p>
          <a:p>
            <a:r>
              <a:rPr lang="en-GB" sz="1200" b="0" i="0" u="none" strike="noStrike" kern="1200" baseline="0">
                <a:solidFill>
                  <a:schemeClr val="tx1"/>
                </a:solidFill>
                <a:latin typeface="+mn-lt"/>
                <a:ea typeface="+mn-ea"/>
                <a:cs typeface="+mn-cs"/>
              </a:rPr>
              <a:t>delete or modify the test data and break the test.</a:t>
            </a:r>
          </a:p>
          <a:p>
            <a:r>
              <a:rPr lang="en-GB" sz="1200" b="1" i="0" u="none" strike="noStrike" kern="1200" baseline="0">
                <a:solidFill>
                  <a:schemeClr val="tx1"/>
                </a:solidFill>
                <a:latin typeface="+mn-lt"/>
                <a:ea typeface="+mn-ea"/>
                <a:cs typeface="+mn-cs"/>
              </a:rPr>
              <a:t>Use Multiple Asserts Per Test</a:t>
            </a:r>
          </a:p>
          <a:p>
            <a:r>
              <a:rPr lang="en-GB" sz="1200" b="0" i="0" u="none" strike="noStrike" kern="1200" baseline="0">
                <a:solidFill>
                  <a:schemeClr val="tx1"/>
                </a:solidFill>
                <a:latin typeface="+mn-lt"/>
                <a:ea typeface="+mn-ea"/>
                <a:cs typeface="+mn-cs"/>
              </a:rPr>
              <a:t>Because of their dependence on external resources, integration tests do not perform nearly as well as unit tests. Most integration tests cause a nightly build to run considerably slower. For this reason, consider</a:t>
            </a:r>
          </a:p>
          <a:p>
            <a:r>
              <a:rPr lang="en-GB" sz="1200" b="0" i="0" u="none" strike="noStrike" kern="1200" baseline="0">
                <a:solidFill>
                  <a:schemeClr val="tx1"/>
                </a:solidFill>
                <a:latin typeface="+mn-lt"/>
                <a:ea typeface="+mn-ea"/>
                <a:cs typeface="+mn-cs"/>
              </a:rPr>
              <a:t>consolidating integration tests. It is better to ignore the principle of one assert per test, and lose the level of detail about what is broken, than to have extremely long test execution times, and much more code to</a:t>
            </a:r>
          </a:p>
          <a:p>
            <a:r>
              <a:rPr lang="en-GB" sz="1200" b="0" i="0" u="none" strike="noStrike" kern="1200" baseline="0">
                <a:solidFill>
                  <a:schemeClr val="tx1"/>
                </a:solidFill>
                <a:latin typeface="+mn-lt"/>
                <a:ea typeface="+mn-ea"/>
                <a:cs typeface="+mn-cs"/>
              </a:rPr>
              <a:t>maintain.</a:t>
            </a:r>
          </a:p>
          <a:p>
            <a:r>
              <a:rPr lang="en-GB" sz="1200" b="1" i="0" u="none" strike="noStrike" kern="1200" baseline="0">
                <a:solidFill>
                  <a:schemeClr val="tx1"/>
                </a:solidFill>
                <a:latin typeface="+mn-lt"/>
                <a:ea typeface="+mn-ea"/>
                <a:cs typeface="+mn-cs"/>
              </a:rPr>
              <a:t>Prefer Unit Tests Over Integration Tests, when you can</a:t>
            </a:r>
          </a:p>
          <a:p>
            <a:r>
              <a:rPr lang="en-GB" sz="1200" b="0" i="0" u="none" strike="noStrike" kern="1200" baseline="0">
                <a:solidFill>
                  <a:schemeClr val="tx1"/>
                </a:solidFill>
                <a:latin typeface="+mn-lt"/>
                <a:ea typeface="+mn-ea"/>
                <a:cs typeface="+mn-cs"/>
              </a:rPr>
              <a:t>If you can choose between creating a unit test or an integration test to validate the same piece of functionality, always choose the unit test. Unit tests run faster than integration tests and should be a part</a:t>
            </a:r>
          </a:p>
          <a:p>
            <a:r>
              <a:rPr lang="en-GB" sz="1200" b="0" i="0" u="none" strike="noStrike" kern="1200" baseline="0">
                <a:solidFill>
                  <a:schemeClr val="tx1"/>
                </a:solidFill>
                <a:latin typeface="+mn-lt"/>
                <a:ea typeface="+mn-ea"/>
                <a:cs typeface="+mn-cs"/>
              </a:rPr>
              <a:t>of the (CI) build.</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A45BAD95-0CD9-4C92-BE36-A5BA66E36565}" type="slidenum">
              <a:rPr lang="en-US" smtClean="0"/>
              <a:t>131</a:t>
            </a:fld>
            <a:endParaRPr lang="en-US"/>
          </a:p>
        </p:txBody>
      </p:sp>
      <p:sp>
        <p:nvSpPr>
          <p:cNvPr id="5" name="Rectangle 4">
            <a:extLst>
              <a:ext uri="{FF2B5EF4-FFF2-40B4-BE49-F238E27FC236}">
                <a16:creationId xmlns:a16="http://schemas.microsoft.com/office/drawing/2014/main" id="{9ACF82C2-9C24-41B8-AE5B-57F06381317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695E03DA-FC0F-426F-A7D1-01698285537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DevOps Testing</a:t>
            </a:r>
          </a:p>
        </p:txBody>
      </p:sp>
    </p:spTree>
    <p:extLst>
      <p:ext uri="{BB962C8B-B14F-4D97-AF65-F5344CB8AC3E}">
        <p14:creationId xmlns:p14="http://schemas.microsoft.com/office/powerpoint/2010/main" val="413584640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0" i="0" u="none" strike="noStrike" kern="1200" baseline="0">
                <a:solidFill>
                  <a:schemeClr val="tx1"/>
                </a:solidFill>
                <a:latin typeface="+mn-lt"/>
                <a:ea typeface="+mn-ea"/>
                <a:cs typeface="+mn-cs"/>
              </a:rPr>
              <a:t>You use functional testing to test a specific end-to-end scenario or a given use case in the context of a particular BizTalk application. A functional test should cover all the possible paths through a given</a:t>
            </a:r>
          </a:p>
          <a:p>
            <a:r>
              <a:rPr lang="en-GB" sz="1200" b="0" i="0" u="none" strike="noStrike" kern="1200" baseline="0">
                <a:solidFill>
                  <a:schemeClr val="tx1"/>
                </a:solidFill>
                <a:latin typeface="+mn-lt"/>
                <a:ea typeface="+mn-ea"/>
                <a:cs typeface="+mn-cs"/>
              </a:rPr>
              <a:t>scenario, including the failure paths. In this Lesson, you will learn what Functional Testing is and learn</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 Define Functional Testing</a:t>
            </a:r>
          </a:p>
          <a:p>
            <a:r>
              <a:rPr lang="en-GB" sz="1200" b="0" i="0" u="none" strike="noStrike" kern="1200" baseline="0">
                <a:solidFill>
                  <a:schemeClr val="tx1"/>
                </a:solidFill>
                <a:latin typeface="+mn-lt"/>
                <a:ea typeface="+mn-ea"/>
                <a:cs typeface="+mn-cs"/>
              </a:rPr>
              <a:t>􀁸 Define Automated UI Tests</a:t>
            </a:r>
          </a:p>
          <a:p>
            <a:r>
              <a:rPr lang="en-GB" sz="1200" b="0" i="0" u="none" strike="noStrike" kern="1200" baseline="0">
                <a:solidFill>
                  <a:schemeClr val="tx1"/>
                </a:solidFill>
                <a:latin typeface="+mn-lt"/>
                <a:ea typeface="+mn-ea"/>
                <a:cs typeface="+mn-cs"/>
              </a:rPr>
              <a:t>􀁸 Describe Characteristics of Automated UI Tests</a:t>
            </a:r>
          </a:p>
          <a:p>
            <a:r>
              <a:rPr lang="en-GB" sz="1200" b="0" i="0" u="none" strike="noStrike" kern="1200" baseline="0">
                <a:solidFill>
                  <a:schemeClr val="tx1"/>
                </a:solidFill>
                <a:latin typeface="+mn-lt"/>
                <a:ea typeface="+mn-ea"/>
                <a:cs typeface="+mn-cs"/>
              </a:rPr>
              <a:t>􀁸 Configuring Coded UI Testing in Visual Studio</a:t>
            </a:r>
          </a:p>
          <a:p>
            <a:r>
              <a:rPr lang="en-GB" sz="1200" b="0" i="0" u="none" strike="noStrike" kern="1200" baseline="0">
                <a:solidFill>
                  <a:schemeClr val="tx1"/>
                </a:solidFill>
                <a:latin typeface="+mn-lt"/>
                <a:ea typeface="+mn-ea"/>
                <a:cs typeface="+mn-cs"/>
              </a:rPr>
              <a:t>􀁸 Describe the benefits of using coded UI tests</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A45BAD95-0CD9-4C92-BE36-A5BA66E36565}" type="slidenum">
              <a:rPr lang="en-US" smtClean="0"/>
              <a:t>132</a:t>
            </a:fld>
            <a:endParaRPr lang="en-US"/>
          </a:p>
        </p:txBody>
      </p:sp>
      <p:sp>
        <p:nvSpPr>
          <p:cNvPr id="5" name="Rectangle 4">
            <a:extLst>
              <a:ext uri="{FF2B5EF4-FFF2-40B4-BE49-F238E27FC236}">
                <a16:creationId xmlns:a16="http://schemas.microsoft.com/office/drawing/2014/main" id="{A5DC348A-BBF5-4C91-9796-D27F8BD6469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4B1DE959-6574-4835-BEDF-2879AEC0834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DevOps Testing</a:t>
            </a:r>
          </a:p>
        </p:txBody>
      </p:sp>
    </p:spTree>
    <p:extLst>
      <p:ext uri="{BB962C8B-B14F-4D97-AF65-F5344CB8AC3E}">
        <p14:creationId xmlns:p14="http://schemas.microsoft.com/office/powerpoint/2010/main" val="259919122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0" i="0" u="none" strike="noStrike" kern="1200" baseline="0">
                <a:solidFill>
                  <a:schemeClr val="tx1"/>
                </a:solidFill>
                <a:latin typeface="+mn-lt"/>
                <a:ea typeface="+mn-ea"/>
                <a:cs typeface="+mn-cs"/>
              </a:rPr>
              <a:t>What is functional testing?</a:t>
            </a:r>
          </a:p>
          <a:p>
            <a:r>
              <a:rPr lang="en-GB" sz="1200" b="0" i="0" u="none" strike="noStrike" kern="1200" baseline="0">
                <a:solidFill>
                  <a:schemeClr val="tx1"/>
                </a:solidFill>
                <a:latin typeface="+mn-lt"/>
                <a:ea typeface="+mn-ea"/>
                <a:cs typeface="+mn-cs"/>
              </a:rPr>
              <a:t>Functional testing is used to test a specific </a:t>
            </a:r>
            <a:r>
              <a:rPr lang="en-GB" sz="1200" b="0" i="0" u="none" strike="noStrike" kern="1200" baseline="0" err="1">
                <a:solidFill>
                  <a:schemeClr val="tx1"/>
                </a:solidFill>
                <a:latin typeface="+mn-lt"/>
                <a:ea typeface="+mn-ea"/>
                <a:cs typeface="+mn-cs"/>
              </a:rPr>
              <a:t>endto</a:t>
            </a:r>
            <a:r>
              <a:rPr lang="en-GB" sz="1200" b="0" i="0" u="none" strike="noStrike" kern="1200" baseline="0">
                <a:solidFill>
                  <a:schemeClr val="tx1"/>
                </a:solidFill>
                <a:latin typeface="+mn-lt"/>
                <a:ea typeface="+mn-ea"/>
                <a:cs typeface="+mn-cs"/>
              </a:rPr>
              <a:t>- end scenario or a given use case in the context of a piece of software or application. A functional test should cover all the possible paths through a given scenario, including the failure paths. Failure paths should be evaluated to ensure that the application deals with failure conditions appropriately.</a:t>
            </a:r>
          </a:p>
          <a:p>
            <a:endParaRPr lang="en-GB" sz="1200" b="0" i="0" u="none" strike="noStrike" kern="1200" baseline="0">
              <a:solidFill>
                <a:schemeClr val="tx1"/>
              </a:solidFill>
              <a:latin typeface="+mn-lt"/>
              <a:ea typeface="+mn-ea"/>
              <a:cs typeface="+mn-cs"/>
            </a:endParaRPr>
          </a:p>
          <a:p>
            <a:r>
              <a:rPr lang="en-GB" sz="1200" b="1" i="1" u="none" strike="noStrike" kern="1200" baseline="0">
                <a:solidFill>
                  <a:schemeClr val="tx1"/>
                </a:solidFill>
                <a:latin typeface="+mn-lt"/>
                <a:ea typeface="+mn-ea"/>
                <a:cs typeface="+mn-cs"/>
              </a:rPr>
              <a:t>Definition</a:t>
            </a:r>
            <a:r>
              <a:rPr lang="en-GB" sz="1200" b="0" i="1" u="none" strike="noStrike" kern="1200" baseline="0">
                <a:solidFill>
                  <a:schemeClr val="tx1"/>
                </a:solidFill>
                <a:latin typeface="+mn-lt"/>
                <a:ea typeface="+mn-ea"/>
                <a:cs typeface="+mn-cs"/>
              </a:rPr>
              <a:t>:</a:t>
            </a:r>
          </a:p>
          <a:p>
            <a:r>
              <a:rPr lang="en-GB" sz="1200" b="0" i="1" u="none" strike="noStrike" kern="1200" baseline="0">
                <a:solidFill>
                  <a:schemeClr val="tx1"/>
                </a:solidFill>
                <a:latin typeface="+mn-lt"/>
                <a:ea typeface="+mn-ea"/>
                <a:cs typeface="+mn-cs"/>
              </a:rPr>
              <a:t>An automated user interface (UI) test drives </a:t>
            </a:r>
            <a:r>
              <a:rPr lang="en-GB" sz="1200" b="0" i="1" u="none" strike="noStrike" kern="1200" baseline="0" err="1">
                <a:solidFill>
                  <a:schemeClr val="tx1"/>
                </a:solidFill>
                <a:latin typeface="+mn-lt"/>
                <a:ea typeface="+mn-ea"/>
                <a:cs typeface="+mn-cs"/>
              </a:rPr>
              <a:t>theapplication</a:t>
            </a:r>
            <a:r>
              <a:rPr lang="en-GB" sz="1200" b="0" i="1" u="none" strike="noStrike" kern="1200" baseline="0">
                <a:solidFill>
                  <a:schemeClr val="tx1"/>
                </a:solidFill>
                <a:latin typeface="+mn-lt"/>
                <a:ea typeface="+mn-ea"/>
                <a:cs typeface="+mn-cs"/>
              </a:rPr>
              <a:t> UI to validate user specifications.</a:t>
            </a:r>
          </a:p>
          <a:p>
            <a:r>
              <a:rPr lang="en-GB" sz="1200" b="0" i="0" u="none" strike="noStrike" kern="1200" baseline="0">
                <a:solidFill>
                  <a:schemeClr val="tx1"/>
                </a:solidFill>
                <a:latin typeface="+mn-lt"/>
                <a:ea typeface="+mn-ea"/>
                <a:cs typeface="+mn-cs"/>
              </a:rPr>
              <a:t>Automated tests that drive your application through its user interface (UI) are known as coded UI tests (CUITs). These tests include functional testing of the UI controls. We use these to drive a user </a:t>
            </a:r>
            <a:r>
              <a:rPr lang="en-GB" sz="1200" b="0" i="0" u="none" strike="noStrike" kern="1200" baseline="0" err="1">
                <a:solidFill>
                  <a:schemeClr val="tx1"/>
                </a:solidFill>
                <a:latin typeface="+mn-lt"/>
                <a:ea typeface="+mn-ea"/>
                <a:cs typeface="+mn-cs"/>
              </a:rPr>
              <a:t>behavior</a:t>
            </a:r>
            <a:r>
              <a:rPr lang="en-GB" sz="1200" b="0" i="0" u="none" strike="noStrike" kern="1200" baseline="0">
                <a:solidFill>
                  <a:schemeClr val="tx1"/>
                </a:solidFill>
                <a:latin typeface="+mn-lt"/>
                <a:ea typeface="+mn-ea"/>
                <a:cs typeface="+mn-cs"/>
              </a:rPr>
              <a:t> through the system. They let you verify that the whole application, including its user interface, is functioning correctly. That's actually going to stress the back-end systems.</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A45BAD95-0CD9-4C92-BE36-A5BA66E36565}" type="slidenum">
              <a:rPr lang="en-US" smtClean="0"/>
              <a:t>133</a:t>
            </a:fld>
            <a:endParaRPr lang="en-US"/>
          </a:p>
        </p:txBody>
      </p:sp>
      <p:sp>
        <p:nvSpPr>
          <p:cNvPr id="5" name="Rectangle 4">
            <a:extLst>
              <a:ext uri="{FF2B5EF4-FFF2-40B4-BE49-F238E27FC236}">
                <a16:creationId xmlns:a16="http://schemas.microsoft.com/office/drawing/2014/main" id="{3F457818-CAA8-42A5-8AFE-BF5A3E6437E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B2C2937A-1625-44AA-8F0A-A6B78479392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DevOps Testing</a:t>
            </a:r>
          </a:p>
        </p:txBody>
      </p:sp>
    </p:spTree>
    <p:extLst>
      <p:ext uri="{BB962C8B-B14F-4D97-AF65-F5344CB8AC3E}">
        <p14:creationId xmlns:p14="http://schemas.microsoft.com/office/powerpoint/2010/main" val="289452234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A45BAD95-0CD9-4C92-BE36-A5BA66E36565}" type="slidenum">
              <a:rPr lang="en-US" smtClean="0"/>
              <a:t>134</a:t>
            </a:fld>
            <a:endParaRPr lang="en-US"/>
          </a:p>
        </p:txBody>
      </p:sp>
      <p:sp>
        <p:nvSpPr>
          <p:cNvPr id="5" name="Rectangle 4">
            <a:extLst>
              <a:ext uri="{FF2B5EF4-FFF2-40B4-BE49-F238E27FC236}">
                <a16:creationId xmlns:a16="http://schemas.microsoft.com/office/drawing/2014/main" id="{2065089D-BECE-4398-BB37-AF4CB70368F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5E6CA5C2-AFA5-42ED-83EC-D7664CA6BDE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DevOps Testing</a:t>
            </a:r>
          </a:p>
        </p:txBody>
      </p:sp>
    </p:spTree>
    <p:extLst>
      <p:ext uri="{BB962C8B-B14F-4D97-AF65-F5344CB8AC3E}">
        <p14:creationId xmlns:p14="http://schemas.microsoft.com/office/powerpoint/2010/main" val="294126521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When discussing automated UI tests, find out what types of frameworks other students are using and their experiences.</a:t>
            </a:r>
          </a:p>
          <a:p>
            <a:pPr>
              <a:lnSpc>
                <a:spcPct val="107000"/>
              </a:lnSpc>
              <a:spcAft>
                <a:spcPts val="800"/>
              </a:spcAft>
            </a:pPr>
            <a:endParaRPr lang="en-US" sz="1000">
              <a:latin typeface="Arial" panose="020B0604020202020204" pitchFamily="34" charset="0"/>
              <a:ea typeface="DengXian" panose="02010600030101010101" pitchFamily="2" charset="-122"/>
              <a:cs typeface="Times New Roman" panose="02020603050405020304" pitchFamily="18" charset="0"/>
            </a:endParaRPr>
          </a:p>
          <a:p>
            <a:pPr>
              <a:lnSpc>
                <a:spcPct val="107000"/>
              </a:lnSpc>
              <a:spcAft>
                <a:spcPts val="800"/>
              </a:spcAft>
            </a:pPr>
            <a:endParaRPr lang="en-US" sz="1000">
              <a:latin typeface="Arial" panose="020B0604020202020204" pitchFamily="34" charset="0"/>
              <a:ea typeface="DengXian" panose="02010600030101010101" pitchFamily="2" charset="-122"/>
              <a:cs typeface="Times New Roman" panose="02020603050405020304" pitchFamily="18" charset="0"/>
            </a:endParaRPr>
          </a:p>
          <a:p>
            <a:r>
              <a:rPr lang="en-US" sz="1000">
                <a:latin typeface="Arial" panose="020B0604020202020204" pitchFamily="34" charset="0"/>
                <a:ea typeface="DengXian" panose="02010600030101010101" pitchFamily="2" charset="-122"/>
                <a:cs typeface="Times New Roman" panose="02020603050405020304" pitchFamily="18" charset="0"/>
              </a:rPr>
              <a:t>}</a:t>
            </a:r>
            <a:r>
              <a:rPr lang="en-US" sz="800">
                <a:latin typeface="Arial" panose="020B0604020202020204" pitchFamily="34" charset="0"/>
                <a:ea typeface="DengXian" panose="02010600030101010101" pitchFamily="2" charset="-122"/>
                <a:cs typeface="Times New Roman" panose="02020603050405020304" pitchFamily="18" charset="0"/>
              </a:rPr>
              <a:t>  </a:t>
            </a:r>
            <a:r>
              <a:rPr lang="en-GB" sz="1000" b="0" i="0" u="none" strike="noStrike" kern="1200" baseline="0">
                <a:solidFill>
                  <a:schemeClr val="tx1"/>
                </a:solidFill>
                <a:latin typeface="+mn-lt"/>
                <a:ea typeface="+mn-ea"/>
                <a:cs typeface="+mn-cs"/>
              </a:rPr>
              <a:t>􀁸 </a:t>
            </a:r>
            <a:r>
              <a:rPr lang="en-GB" sz="1000" b="1" i="0" u="none" strike="noStrike" kern="1200" baseline="0">
                <a:solidFill>
                  <a:schemeClr val="tx1"/>
                </a:solidFill>
                <a:latin typeface="+mn-lt"/>
                <a:ea typeface="+mn-ea"/>
                <a:cs typeface="+mn-cs"/>
              </a:rPr>
              <a:t>Automated and repeatable</a:t>
            </a:r>
            <a:r>
              <a:rPr lang="en-GB" sz="1000" b="0" i="0" u="none" strike="noStrike" kern="1200" baseline="0">
                <a:solidFill>
                  <a:schemeClr val="tx1"/>
                </a:solidFill>
                <a:latin typeface="+mn-lt"/>
                <a:ea typeface="+mn-ea"/>
                <a:cs typeface="+mn-cs"/>
              </a:rPr>
              <a:t>:</a:t>
            </a:r>
          </a:p>
          <a:p>
            <a:r>
              <a:rPr lang="en-GB" sz="1000" b="0" i="0" u="none" strike="noStrike" kern="1200" baseline="0">
                <a:solidFill>
                  <a:schemeClr val="tx1"/>
                </a:solidFill>
                <a:latin typeface="+mn-lt"/>
                <a:ea typeface="+mn-ea"/>
                <a:cs typeface="+mn-cs"/>
              </a:rPr>
              <a:t>Like the name suggests, they are automated tests and should be repeatable.</a:t>
            </a:r>
          </a:p>
          <a:p>
            <a:r>
              <a:rPr lang="en-GB" sz="1000" b="0" i="0" u="none" strike="noStrike" kern="1200" baseline="0">
                <a:solidFill>
                  <a:schemeClr val="tx1"/>
                </a:solidFill>
                <a:latin typeface="+mn-lt"/>
                <a:ea typeface="+mn-ea"/>
                <a:cs typeface="+mn-cs"/>
              </a:rPr>
              <a:t>􀁸 </a:t>
            </a:r>
            <a:r>
              <a:rPr lang="en-GB" sz="1000" b="1" i="0" u="none" strike="noStrike" kern="1200" baseline="0">
                <a:solidFill>
                  <a:schemeClr val="tx1"/>
                </a:solidFill>
                <a:latin typeface="+mn-lt"/>
                <a:ea typeface="+mn-ea"/>
                <a:cs typeface="+mn-cs"/>
              </a:rPr>
              <a:t>Not too simple to Implement:</a:t>
            </a:r>
          </a:p>
          <a:p>
            <a:r>
              <a:rPr lang="en-GB" sz="1000" b="0" i="0" u="none" strike="noStrike" kern="1200" baseline="0">
                <a:solidFill>
                  <a:schemeClr val="tx1"/>
                </a:solidFill>
                <a:latin typeface="+mn-lt"/>
                <a:ea typeface="+mn-ea"/>
                <a:cs typeface="+mn-cs"/>
              </a:rPr>
              <a:t>In general, automated tests are more difficult to implement, especially if you are implementing an entire framework. Coded UI tests, in particular, are a bit dependent on what type of application you are testing. For instance, if you are trying to test something through Citrix receiver then it is going to be challenging for the coded UI test runner to pick-up UI controls. You’ll have to resort to pixel-based testing. Hence, you must be careful about what types of applications you're testing with coded UI.</a:t>
            </a:r>
          </a:p>
          <a:p>
            <a:r>
              <a:rPr lang="en-GB" sz="1000" b="0" i="0" u="none" strike="noStrike" kern="1200" baseline="0">
                <a:solidFill>
                  <a:schemeClr val="tx1"/>
                </a:solidFill>
                <a:latin typeface="+mn-lt"/>
                <a:ea typeface="+mn-ea"/>
                <a:cs typeface="+mn-cs"/>
              </a:rPr>
              <a:t>􀁸 </a:t>
            </a:r>
            <a:r>
              <a:rPr lang="en-GB" sz="1000" b="1" i="0" u="none" strike="noStrike" kern="1200" baseline="0">
                <a:solidFill>
                  <a:schemeClr val="tx1"/>
                </a:solidFill>
                <a:latin typeface="+mn-lt"/>
                <a:ea typeface="+mn-ea"/>
                <a:cs typeface="+mn-cs"/>
              </a:rPr>
              <a:t>Not easy to maintain</a:t>
            </a:r>
            <a:r>
              <a:rPr lang="en-GB" sz="1000" b="0" i="0" u="none" strike="noStrike" kern="1200" baseline="0">
                <a:solidFill>
                  <a:schemeClr val="tx1"/>
                </a:solidFill>
                <a:latin typeface="+mn-lt"/>
                <a:ea typeface="+mn-ea"/>
                <a:cs typeface="+mn-cs"/>
              </a:rPr>
              <a:t>:</a:t>
            </a:r>
          </a:p>
          <a:p>
            <a:r>
              <a:rPr lang="en-GB" sz="1000" b="0" i="0" u="none" strike="noStrike" kern="1200" baseline="0">
                <a:solidFill>
                  <a:schemeClr val="tx1"/>
                </a:solidFill>
                <a:latin typeface="+mn-lt"/>
                <a:ea typeface="+mn-ea"/>
                <a:cs typeface="+mn-cs"/>
              </a:rPr>
              <a:t>They are not trivial and hence not very easy to maintain. You may need to build out a library and maintain that library (beyond the scope of this course). Important thing is that as you mature you'll look for a different design patterns and ways to write codes, so that you're not just recording demos, but you’re abstracting away certain pieces (example: in separate TLLs and code modules) that you'll reference. They are code just like your unit test and just like your application. That code needs to be maintained in order to get the benefits of automated UI testing. While there's some benefits to this, it will take some maintenance on your part.</a:t>
            </a:r>
          </a:p>
          <a:p>
            <a:r>
              <a:rPr lang="en-GB" sz="1000" b="0" i="0" u="none" strike="noStrike" kern="1200" baseline="0">
                <a:solidFill>
                  <a:schemeClr val="tx1"/>
                </a:solidFill>
                <a:latin typeface="+mn-lt"/>
                <a:ea typeface="+mn-ea"/>
                <a:cs typeface="+mn-cs"/>
              </a:rPr>
              <a:t>􀁸 </a:t>
            </a:r>
            <a:r>
              <a:rPr lang="en-GB" sz="1000" b="1" i="0" u="none" strike="noStrike" kern="1200" baseline="0">
                <a:solidFill>
                  <a:schemeClr val="tx1"/>
                </a:solidFill>
                <a:latin typeface="+mn-lt"/>
                <a:ea typeface="+mn-ea"/>
                <a:cs typeface="+mn-cs"/>
              </a:rPr>
              <a:t>Run at a push of a button (or automatically):</a:t>
            </a:r>
          </a:p>
          <a:p>
            <a:r>
              <a:rPr lang="en-GB" sz="1000" b="0" i="0" u="none" strike="noStrike" kern="1200" baseline="0">
                <a:solidFill>
                  <a:schemeClr val="tx1"/>
                </a:solidFill>
                <a:latin typeface="+mn-lt"/>
                <a:ea typeface="+mn-ea"/>
                <a:cs typeface="+mn-cs"/>
              </a:rPr>
              <a:t>They are automated tests and do run at the push of a button.</a:t>
            </a:r>
          </a:p>
          <a:p>
            <a:r>
              <a:rPr lang="en-GB" sz="1000" b="0" i="0" u="none" strike="noStrike" kern="1200" baseline="0">
                <a:solidFill>
                  <a:schemeClr val="tx1"/>
                </a:solidFill>
                <a:latin typeface="+mn-lt"/>
                <a:ea typeface="+mn-ea"/>
                <a:cs typeface="+mn-cs"/>
              </a:rPr>
              <a:t>􀁸 </a:t>
            </a:r>
            <a:r>
              <a:rPr lang="en-GB" sz="1000" b="1" i="0" u="none" strike="noStrike" kern="1200" baseline="0">
                <a:solidFill>
                  <a:schemeClr val="tx1"/>
                </a:solidFill>
                <a:latin typeface="+mn-lt"/>
                <a:ea typeface="+mn-ea"/>
                <a:cs typeface="+mn-cs"/>
              </a:rPr>
              <a:t>Don’t run quickly:</a:t>
            </a:r>
          </a:p>
          <a:p>
            <a:r>
              <a:rPr lang="en-GB" sz="1000" b="0" i="0" u="none" strike="noStrike" kern="1200" baseline="0">
                <a:solidFill>
                  <a:schemeClr val="tx1"/>
                </a:solidFill>
                <a:latin typeface="+mn-lt"/>
                <a:ea typeface="+mn-ea"/>
                <a:cs typeface="+mn-cs"/>
              </a:rPr>
              <a:t>They don't necessarily run quickly. They sure are automated and are going to be faster than doing manual testing, but it doesn't mean that they will run in milliseconds (or even in seconds). They will probably be measured in minutes. Automated UI tests do not run in memory and you must have your application fully deployed in order to run these tests.</a:t>
            </a:r>
          </a:p>
          <a:p>
            <a:r>
              <a:rPr lang="en-GB" sz="1000" b="0" i="0" u="none" strike="noStrike" kern="1200" baseline="0">
                <a:solidFill>
                  <a:schemeClr val="tx1"/>
                </a:solidFill>
                <a:latin typeface="+mn-lt"/>
                <a:ea typeface="+mn-ea"/>
                <a:cs typeface="+mn-cs"/>
              </a:rPr>
              <a:t>􀁸 </a:t>
            </a:r>
            <a:r>
              <a:rPr lang="en-GB" sz="1000" b="1" i="0" u="none" strike="noStrike" kern="1200" baseline="0">
                <a:solidFill>
                  <a:schemeClr val="tx1"/>
                </a:solidFill>
                <a:latin typeface="+mn-lt"/>
                <a:ea typeface="+mn-ea"/>
                <a:cs typeface="+mn-cs"/>
              </a:rPr>
              <a:t>Not easily available to anyone to run:</a:t>
            </a:r>
          </a:p>
          <a:p>
            <a:r>
              <a:rPr lang="en-GB" sz="1000" b="0" i="0" u="none" strike="noStrike" kern="1200" baseline="0">
                <a:solidFill>
                  <a:schemeClr val="tx1"/>
                </a:solidFill>
                <a:latin typeface="+mn-lt"/>
                <a:ea typeface="+mn-ea"/>
                <a:cs typeface="+mn-cs"/>
              </a:rPr>
              <a:t>And anyone should be able to run it, maybe, maybe not. I'd like to see people be able to run it, but they kind of need access to the framework, they need access to the code and they need access to the place where they're going to deploy it.</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A45BAD95-0CD9-4C92-BE36-A5BA66E36565}" type="slidenum">
              <a:rPr lang="en-US" smtClean="0"/>
              <a:t>135</a:t>
            </a:fld>
            <a:endParaRPr lang="en-US"/>
          </a:p>
        </p:txBody>
      </p:sp>
      <p:sp>
        <p:nvSpPr>
          <p:cNvPr id="5" name="Rectangle 4">
            <a:extLst>
              <a:ext uri="{FF2B5EF4-FFF2-40B4-BE49-F238E27FC236}">
                <a16:creationId xmlns:a16="http://schemas.microsoft.com/office/drawing/2014/main" id="{32E59151-D9A5-4BFD-BA50-99C41F30B2B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33BF63B8-3436-49BB-A9A1-8541057034A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DevOps Testing</a:t>
            </a:r>
          </a:p>
        </p:txBody>
      </p:sp>
    </p:spTree>
    <p:extLst>
      <p:ext uri="{BB962C8B-B14F-4D97-AF65-F5344CB8AC3E}">
        <p14:creationId xmlns:p14="http://schemas.microsoft.com/office/powerpoint/2010/main" val="179370802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This video describes some key benefits and few tips and tricks for using coded UI tests. </a:t>
            </a:r>
          </a:p>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Follow the link and show the demo: </a:t>
            </a:r>
            <a:r>
              <a:rPr lang="en-US" sz="1000" u="sng">
                <a:solidFill>
                  <a:srgbClr val="0563C1"/>
                </a:solidFill>
                <a:latin typeface="Arial" panose="020B0604020202020204" pitchFamily="34" charset="0"/>
                <a:ea typeface="DengXian" panose="02010600030101010101" pitchFamily="2" charset="-122"/>
                <a:cs typeface="Times New Roman" panose="02020603050405020304" pitchFamily="18" charset="0"/>
                <a:hlinkClick r:id="rId3"/>
              </a:rPr>
              <a:t>https://aka.ms/CodedUITesting</a:t>
            </a:r>
            <a:r>
              <a:rPr lang="en-US" sz="1000" u="sng">
                <a:solidFill>
                  <a:srgbClr val="0563C1"/>
                </a:solidFill>
                <a:latin typeface="Arial" panose="020B0604020202020204" pitchFamily="34" charset="0"/>
                <a:ea typeface="DengXian" panose="02010600030101010101" pitchFamily="2" charset="-122"/>
                <a:cs typeface="Times New Roman" panose="02020603050405020304" pitchFamily="18" charset="0"/>
              </a:rPr>
              <a:t>.</a:t>
            </a:r>
            <a:endParaRPr lang="en-US" sz="1000">
              <a:latin typeface="Arial" panose="020B060402020202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000">
                <a:solidFill>
                  <a:srgbClr val="000000"/>
                </a:solidFill>
                <a:latin typeface="Arial" panose="020B0604020202020204" pitchFamily="34" charset="0"/>
                <a:ea typeface="DengXian" panose="02010600030101010101" pitchFamily="2" charset="-122"/>
                <a:cs typeface="Times New Roman" panose="02020603050405020304" pitchFamily="18" charset="0"/>
              </a:rPr>
              <a:t>Familiarize yourself with the content so that you can address any student questions.</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A45BAD95-0CD9-4C92-BE36-A5BA66E36565}" type="slidenum">
              <a:rPr lang="en-US" smtClean="0"/>
              <a:t>136</a:t>
            </a:fld>
            <a:endParaRPr lang="en-US"/>
          </a:p>
        </p:txBody>
      </p:sp>
      <p:sp>
        <p:nvSpPr>
          <p:cNvPr id="5" name="Rectangle 4">
            <a:extLst>
              <a:ext uri="{FF2B5EF4-FFF2-40B4-BE49-F238E27FC236}">
                <a16:creationId xmlns:a16="http://schemas.microsoft.com/office/drawing/2014/main" id="{88AC7A0E-F660-4D4B-A2A5-39F6DC10614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CB99D264-948B-48B2-A641-38F5EF71003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DevOps Testing</a:t>
            </a:r>
          </a:p>
        </p:txBody>
      </p:sp>
    </p:spTree>
    <p:extLst>
      <p:ext uri="{BB962C8B-B14F-4D97-AF65-F5344CB8AC3E}">
        <p14:creationId xmlns:p14="http://schemas.microsoft.com/office/powerpoint/2010/main" val="88957108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74695659-05F5-4E63-9FF8-926DD2249487}" type="slidenum">
              <a:rPr lang="en-US" smtClean="0"/>
              <a:t>137</a:t>
            </a:fld>
            <a:endParaRPr lang="en-US"/>
          </a:p>
        </p:txBody>
      </p:sp>
      <p:sp>
        <p:nvSpPr>
          <p:cNvPr id="5" name="Rectangle 4">
            <a:extLst>
              <a:ext uri="{FF2B5EF4-FFF2-40B4-BE49-F238E27FC236}">
                <a16:creationId xmlns:a16="http://schemas.microsoft.com/office/drawing/2014/main" id="{0490BFBD-5EC8-4BC3-AF3F-73209A9C9F2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12757266-1D72-42ED-B02A-CEEA895C3F1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3: Application Monitoring and Feedback Loops</a:t>
            </a:r>
          </a:p>
        </p:txBody>
      </p:sp>
    </p:spTree>
    <p:extLst>
      <p:ext uri="{BB962C8B-B14F-4D97-AF65-F5344CB8AC3E}">
        <p14:creationId xmlns:p14="http://schemas.microsoft.com/office/powerpoint/2010/main" val="6770213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US" sz="1000">
                <a:latin typeface="Arial" panose="020B0604020202020204" pitchFamily="34" charset="0"/>
                <a:ea typeface="DengXian" panose="02010600030101010101" pitchFamily="2" charset="-122"/>
                <a:cs typeface="Times New Roman" panose="02020603050405020304" pitchFamily="18" charset="0"/>
              </a:rPr>
              <a:t>For the lab steps, please see the pdf at https://aka.ms/appmonitoringlab</a:t>
            </a:r>
            <a:r>
              <a:rPr lang="en-US" sz="1000">
                <a:solidFill>
                  <a:srgbClr val="000000"/>
                </a:solidFill>
                <a:latin typeface="Arial" panose="020B0604020202020204" pitchFamily="34" charset="0"/>
                <a:ea typeface="DengXian" panose="02010600030101010101" pitchFamily="2" charset="-122"/>
                <a:cs typeface="Times New Roman" panose="02020603050405020304" pitchFamily="18" charset="0"/>
              </a:rPr>
              <a:t>. This pdf contains all of the labs for this module. Each scenario in the pdf should be considered the high level “Lab” and each of the smaller “labs” in the scenario are considered “Exercises”. Become familiar with this mapping for this module. It may be confusing for students.</a:t>
            </a:r>
          </a:p>
          <a:p>
            <a:pPr>
              <a:lnSpc>
                <a:spcPct val="115000"/>
              </a:lnSpc>
              <a:spcAft>
                <a:spcPts val="1000"/>
              </a:spcAft>
            </a:pPr>
            <a:endParaRPr lang="en-US" sz="1000">
              <a:solidFill>
                <a:srgbClr val="000000"/>
              </a:solidFill>
              <a:latin typeface="Arial" panose="020B0604020202020204" pitchFamily="34" charset="0"/>
              <a:ea typeface="DengXian" panose="02010600030101010101" pitchFamily="2" charset="-122"/>
              <a:cs typeface="Times New Roman" panose="02020603050405020304" pitchFamily="18" charset="0"/>
            </a:endParaRPr>
          </a:p>
          <a:p>
            <a:r>
              <a:rPr lang="en-GB" sz="1200" b="0" i="0" u="none" strike="noStrike" kern="1200" baseline="0">
                <a:solidFill>
                  <a:schemeClr val="tx1"/>
                </a:solidFill>
                <a:latin typeface="+mn-lt"/>
                <a:ea typeface="+mn-ea"/>
                <a:cs typeface="+mn-cs"/>
              </a:rPr>
              <a:t>Monitoring is essential for DevOps teams to deliver at speed, get feedback from production, and increase customer satisfaction, acquisition, and retention. In this module you will explore application monitoring to</a:t>
            </a:r>
          </a:p>
          <a:p>
            <a:r>
              <a:rPr lang="en-GB" sz="1200" b="0" i="0" u="none" strike="noStrike" kern="1200" baseline="0">
                <a:solidFill>
                  <a:schemeClr val="tx1"/>
                </a:solidFill>
                <a:latin typeface="+mn-lt"/>
                <a:ea typeface="+mn-ea"/>
                <a:cs typeface="+mn-cs"/>
              </a:rPr>
              <a:t>understand monitoring, it's benefits, and how monitoring can be used as part of a DevOps practice.</a:t>
            </a:r>
          </a:p>
          <a:p>
            <a:r>
              <a:rPr lang="en-GB" sz="1200" b="1" i="0" u="none" strike="noStrike" kern="1200" baseline="0">
                <a:solidFill>
                  <a:schemeClr val="tx1"/>
                </a:solidFill>
                <a:latin typeface="+mn-lt"/>
                <a:ea typeface="+mn-ea"/>
                <a:cs typeface="+mn-cs"/>
              </a:rPr>
              <a:t>Objectives</a:t>
            </a:r>
          </a:p>
          <a:p>
            <a:r>
              <a:rPr lang="en-GB" sz="1200" b="0" i="0" u="none" strike="noStrike" kern="1200" baseline="0">
                <a:solidFill>
                  <a:schemeClr val="tx1"/>
                </a:solidFill>
                <a:latin typeface="+mn-lt"/>
                <a:ea typeface="+mn-ea"/>
                <a:cs typeface="+mn-cs"/>
              </a:rPr>
              <a:t>This course will cover:</a:t>
            </a:r>
          </a:p>
          <a:p>
            <a:r>
              <a:rPr lang="en-GB" sz="1200" b="1" i="0" u="none" strike="noStrike" kern="1200" baseline="0">
                <a:solidFill>
                  <a:schemeClr val="tx1"/>
                </a:solidFill>
                <a:latin typeface="+mn-lt"/>
                <a:ea typeface="+mn-ea"/>
                <a:cs typeface="+mn-cs"/>
              </a:rPr>
              <a:t>General App Monitoring and Feedback Loop Practices and Principles, </a:t>
            </a:r>
            <a:r>
              <a:rPr lang="en-GB" sz="1200" b="0" i="0" u="none" strike="noStrike" kern="1200" baseline="0">
                <a:solidFill>
                  <a:schemeClr val="tx1"/>
                </a:solidFill>
                <a:latin typeface="+mn-lt"/>
                <a:ea typeface="+mn-ea"/>
                <a:cs typeface="+mn-cs"/>
              </a:rPr>
              <a:t>including different kinds of feedback, how it is used in different stages of the value stream, and its benefits; how different kinds of</a:t>
            </a:r>
          </a:p>
          <a:p>
            <a:r>
              <a:rPr lang="en-GB" sz="1200" b="0" i="0" u="none" strike="noStrike" kern="1200" baseline="0">
                <a:solidFill>
                  <a:schemeClr val="tx1"/>
                </a:solidFill>
                <a:latin typeface="+mn-lt"/>
                <a:ea typeface="+mn-ea"/>
                <a:cs typeface="+mn-cs"/>
              </a:rPr>
              <a:t>telemetry are used to collect data from monitoring, and who can benefit from telemetry; and, an introduction to Application Performance Management.</a:t>
            </a:r>
          </a:p>
          <a:p>
            <a:r>
              <a:rPr lang="en-GB" sz="1200" b="1" i="0" u="none" strike="noStrike" kern="1200" baseline="0">
                <a:solidFill>
                  <a:schemeClr val="tx1"/>
                </a:solidFill>
                <a:latin typeface="+mn-lt"/>
                <a:ea typeface="+mn-ea"/>
                <a:cs typeface="+mn-cs"/>
              </a:rPr>
              <a:t>Health and Performance Monitoring with Application Insights</a:t>
            </a:r>
            <a:r>
              <a:rPr lang="en-GB" sz="1200" b="0" i="0" u="none" strike="noStrike" kern="1200" baseline="0">
                <a:solidFill>
                  <a:schemeClr val="tx1"/>
                </a:solidFill>
                <a:latin typeface="+mn-lt"/>
                <a:ea typeface="+mn-ea"/>
                <a:cs typeface="+mn-cs"/>
              </a:rPr>
              <a:t>, including which features it contains, how to use it to monitor your application availability, usage, and performance; and, diagnostics.</a:t>
            </a:r>
          </a:p>
          <a:p>
            <a:r>
              <a:rPr lang="en-GB" sz="1200" b="1" i="0" u="none" strike="noStrike" kern="1200" baseline="0">
                <a:solidFill>
                  <a:schemeClr val="tx1"/>
                </a:solidFill>
                <a:latin typeface="+mn-lt"/>
                <a:ea typeface="+mn-ea"/>
                <a:cs typeface="+mn-cs"/>
              </a:rPr>
              <a:t>Log Analytics</a:t>
            </a:r>
            <a:r>
              <a:rPr lang="en-GB" sz="1200" b="0" i="0" u="none" strike="noStrike" kern="1200" baseline="0">
                <a:solidFill>
                  <a:schemeClr val="tx1"/>
                </a:solidFill>
                <a:latin typeface="+mn-lt"/>
                <a:ea typeface="+mn-ea"/>
                <a:cs typeface="+mn-cs"/>
              </a:rPr>
              <a:t>, including Operations Management Suite Log Analytics and for which scenarios it is used; how to set up and configure Log Analytics for data collection; how to use Log Analytics to search and</a:t>
            </a:r>
          </a:p>
          <a:p>
            <a:r>
              <a:rPr lang="en-GB" sz="1200" b="0" i="0" u="none" strike="noStrike" kern="1200" baseline="0" err="1">
                <a:solidFill>
                  <a:schemeClr val="tx1"/>
                </a:solidFill>
                <a:latin typeface="+mn-lt"/>
                <a:ea typeface="+mn-ea"/>
                <a:cs typeface="+mn-cs"/>
              </a:rPr>
              <a:t>analyze</a:t>
            </a:r>
            <a:r>
              <a:rPr lang="en-GB" sz="1200" b="0" i="0" u="none" strike="noStrike" kern="1200" baseline="0">
                <a:solidFill>
                  <a:schemeClr val="tx1"/>
                </a:solidFill>
                <a:latin typeface="+mn-lt"/>
                <a:ea typeface="+mn-ea"/>
                <a:cs typeface="+mn-cs"/>
              </a:rPr>
              <a:t> data; OMS solutions; how to configure visualizations; and, how to configure alerts.</a:t>
            </a:r>
          </a:p>
          <a:p>
            <a:r>
              <a:rPr lang="en-GB" sz="1200" b="1" i="0" u="none" strike="noStrike" kern="1200" baseline="0">
                <a:solidFill>
                  <a:schemeClr val="tx1"/>
                </a:solidFill>
                <a:latin typeface="+mn-lt"/>
                <a:ea typeface="+mn-ea"/>
                <a:cs typeface="+mn-cs"/>
              </a:rPr>
              <a:t>Third-Party Monitoring Tools</a:t>
            </a:r>
            <a:r>
              <a:rPr lang="en-GB" sz="1200" b="0" i="0" u="none" strike="noStrike" kern="1200" baseline="0">
                <a:solidFill>
                  <a:schemeClr val="tx1"/>
                </a:solidFill>
                <a:latin typeface="+mn-lt"/>
                <a:ea typeface="+mn-ea"/>
                <a:cs typeface="+mn-cs"/>
              </a:rPr>
              <a:t>, which introduces some of the most common third-party monitoring tools.</a:t>
            </a:r>
            <a:endParaRPr lang="en-US" sz="1000">
              <a:solidFill>
                <a:srgbClr val="000000"/>
              </a:solidFill>
              <a:latin typeface="Arial" panose="020B0604020202020204" pitchFamily="34" charset="0"/>
              <a:ea typeface="DengXian" panose="02010600030101010101" pitchFamily="2" charset="-122"/>
              <a:cs typeface="Times New Roman" panose="02020603050405020304" pitchFamily="18" charset="0"/>
            </a:endParaRPr>
          </a:p>
          <a:p>
            <a:pPr>
              <a:lnSpc>
                <a:spcPct val="115000"/>
              </a:lnSpc>
              <a:spcAft>
                <a:spcPts val="1000"/>
              </a:spcAft>
            </a:pP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4695659-05F5-4E63-9FF8-926DD2249487}" type="slidenum">
              <a:rPr lang="en-US" smtClean="0"/>
              <a:t>138</a:t>
            </a:fld>
            <a:endParaRPr lang="en-US"/>
          </a:p>
        </p:txBody>
      </p:sp>
      <p:sp>
        <p:nvSpPr>
          <p:cNvPr id="5" name="Rectangle 4">
            <a:extLst>
              <a:ext uri="{FF2B5EF4-FFF2-40B4-BE49-F238E27FC236}">
                <a16:creationId xmlns:a16="http://schemas.microsoft.com/office/drawing/2014/main" id="{F445C38B-F384-4967-81B7-D75E2F15BED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3EF0432E-38CC-4ED3-8F3B-33622205142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3: Application Monitoring and Feedback Loops</a:t>
            </a:r>
          </a:p>
        </p:txBody>
      </p:sp>
    </p:spTree>
    <p:extLst>
      <p:ext uri="{BB962C8B-B14F-4D97-AF65-F5344CB8AC3E}">
        <p14:creationId xmlns:p14="http://schemas.microsoft.com/office/powerpoint/2010/main" val="14186499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r>
              <a:rPr lang="en-GB" sz="1200" b="0" i="0" u="none" strike="noStrike" kern="1200" baseline="0">
                <a:solidFill>
                  <a:schemeClr val="tx1"/>
                </a:solidFill>
                <a:latin typeface="+mn-lt"/>
                <a:ea typeface="+mn-ea"/>
                <a:cs typeface="+mn-cs"/>
              </a:rPr>
              <a:t>In this Lesson, we cover general App Monitoring and Feedback Loop Practices and Principles, including different kinds of feedback, how it is used in different stages of the value stream, and its benefits; how different kinds of telemetry are used to collect data from monitoring, and who can benefit from telemetry; and, an introduction to Application Performance Management.</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In this Lesson, you will:</a:t>
            </a:r>
          </a:p>
          <a:p>
            <a:r>
              <a:rPr lang="en-GB" sz="1200" b="0" i="0" u="none" strike="noStrike" kern="1200" baseline="0">
                <a:solidFill>
                  <a:schemeClr val="tx1"/>
                </a:solidFill>
                <a:latin typeface="+mn-lt"/>
                <a:ea typeface="+mn-ea"/>
                <a:cs typeface="+mn-cs"/>
              </a:rPr>
              <a:t>􀁸 Explain the benefits of feedback</a:t>
            </a:r>
          </a:p>
          <a:p>
            <a:r>
              <a:rPr lang="en-GB" sz="1200" b="0" i="0" u="none" strike="noStrike" kern="1200" baseline="0">
                <a:solidFill>
                  <a:schemeClr val="tx1"/>
                </a:solidFill>
                <a:latin typeface="+mn-lt"/>
                <a:ea typeface="+mn-ea"/>
                <a:cs typeface="+mn-cs"/>
              </a:rPr>
              <a:t>􀁸 Understand the different kinds of feedback</a:t>
            </a:r>
          </a:p>
          <a:p>
            <a:r>
              <a:rPr lang="en-GB" sz="1200" b="0" i="0" u="none" strike="noStrike" kern="1200" baseline="0">
                <a:solidFill>
                  <a:schemeClr val="tx1"/>
                </a:solidFill>
                <a:latin typeface="+mn-lt"/>
                <a:ea typeface="+mn-ea"/>
                <a:cs typeface="+mn-cs"/>
              </a:rPr>
              <a:t>􀁸 Explain the different types of telemetry and their uses</a:t>
            </a:r>
          </a:p>
          <a:p>
            <a:r>
              <a:rPr lang="en-GB" sz="1200" b="0" i="0" u="none" strike="noStrike" kern="1200" baseline="0">
                <a:solidFill>
                  <a:schemeClr val="tx1"/>
                </a:solidFill>
                <a:latin typeface="+mn-lt"/>
                <a:ea typeface="+mn-ea"/>
                <a:cs typeface="+mn-cs"/>
              </a:rPr>
              <a:t>􀁸 Understand the beneficiaries of monitoring and what kind of information they extract from it</a:t>
            </a:r>
          </a:p>
          <a:p>
            <a:r>
              <a:rPr lang="en-GB" sz="1200" b="0" i="0" u="none" strike="noStrike" kern="1200" baseline="0">
                <a:solidFill>
                  <a:schemeClr val="tx1"/>
                </a:solidFill>
                <a:latin typeface="+mn-lt"/>
                <a:ea typeface="+mn-ea"/>
                <a:cs typeface="+mn-cs"/>
              </a:rPr>
              <a:t>􀁸 Explain the benefits of a monitoring system and how it fits into DevOps</a:t>
            </a:r>
          </a:p>
          <a:p>
            <a:r>
              <a:rPr lang="en-GB" sz="1200" b="0" i="0" u="none" strike="noStrike" kern="1200" baseline="0">
                <a:solidFill>
                  <a:schemeClr val="tx1"/>
                </a:solidFill>
                <a:latin typeface="+mn-lt"/>
                <a:ea typeface="+mn-ea"/>
                <a:cs typeface="+mn-cs"/>
              </a:rPr>
              <a:t>􀁸 Explain what are Application Performance Management solutions and their capabilities</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4695659-05F5-4E63-9FF8-926DD2249487}" type="slidenum">
              <a:rPr lang="en-US" smtClean="0"/>
              <a:t>139</a:t>
            </a:fld>
            <a:endParaRPr lang="en-US"/>
          </a:p>
        </p:txBody>
      </p:sp>
      <p:sp>
        <p:nvSpPr>
          <p:cNvPr id="5" name="Rectangle 4">
            <a:extLst>
              <a:ext uri="{FF2B5EF4-FFF2-40B4-BE49-F238E27FC236}">
                <a16:creationId xmlns:a16="http://schemas.microsoft.com/office/drawing/2014/main" id="{574B9021-6F45-407F-B1E3-5443945086F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6073F39A-CD42-4CD5-B04A-5BE59897D04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3: Application Monitoring and Feedback Loops</a:t>
            </a:r>
          </a:p>
        </p:txBody>
      </p:sp>
    </p:spTree>
    <p:extLst>
      <p:ext uri="{BB962C8B-B14F-4D97-AF65-F5344CB8AC3E}">
        <p14:creationId xmlns:p14="http://schemas.microsoft.com/office/powerpoint/2010/main" val="1816081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Emphasize how simple the REST format is for blobs and how the structure emulates the concept of files and folders. This enables you to build very predictable URLs for accessing blobs within containers.</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An extensive REST API for Storage is already available. This API allows you to manage accounts in a RESTful manner. For blobs, this API has been extended to ensure that it is easy to access a blob by using a simple URL. You can access blobs by using the </a:t>
            </a:r>
            <a:r>
              <a:rPr lang="en-GB" sz="1200" b="1" i="0" u="none" strike="noStrike" kern="1200" baseline="0">
                <a:solidFill>
                  <a:schemeClr val="tx1"/>
                </a:solidFill>
                <a:latin typeface="+mn-lt"/>
                <a:ea typeface="+mn-ea"/>
                <a:cs typeface="+mn-cs"/>
              </a:rPr>
              <a:t>GET</a:t>
            </a:r>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PUT</a:t>
            </a:r>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POST</a:t>
            </a:r>
            <a:r>
              <a:rPr lang="en-GB" sz="1200" b="0" i="0" u="none" strike="noStrike" kern="1200" baseline="0">
                <a:solidFill>
                  <a:schemeClr val="tx1"/>
                </a:solidFill>
                <a:latin typeface="+mn-lt"/>
                <a:ea typeface="+mn-ea"/>
                <a:cs typeface="+mn-cs"/>
              </a:rPr>
              <a:t>, or </a:t>
            </a:r>
            <a:r>
              <a:rPr lang="en-GB" sz="1200" b="1" i="0" u="none" strike="noStrike" kern="1200" baseline="0">
                <a:solidFill>
                  <a:schemeClr val="tx1"/>
                </a:solidFill>
                <a:latin typeface="+mn-lt"/>
                <a:ea typeface="+mn-ea"/>
                <a:cs typeface="+mn-cs"/>
              </a:rPr>
              <a:t>DELETE </a:t>
            </a:r>
            <a:r>
              <a:rPr lang="en-GB" sz="1200" b="0" i="0" u="none" strike="noStrike" kern="1200" baseline="0">
                <a:solidFill>
                  <a:schemeClr val="tx1"/>
                </a:solidFill>
                <a:latin typeface="+mn-lt"/>
                <a:ea typeface="+mn-ea"/>
                <a:cs typeface="+mn-cs"/>
              </a:rPr>
              <a:t>HTTP methods. You can access blobs by using the following URL format</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CF38AD5-F1DB-4851-8160-73B45046378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C2801A2-CF48-465B-9288-B8F0D148084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228572087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At this moment we are emphasizing the value of agile. It should be noted that not all your students will have adopted a completely Agile SDLC and may be still following traditional waterfall software development practices. Regardless, detected and correcting errors early is essential for organizational success. Make sure that when you are talking about the virtues of agile that the core message isn’t lost – all organizations, regardless of their development methodology, can benefit from APM.</a:t>
            </a:r>
          </a:p>
          <a:p>
            <a:pPr>
              <a:lnSpc>
                <a:spcPct val="107000"/>
              </a:lnSpc>
              <a:spcAft>
                <a:spcPts val="800"/>
              </a:spcAft>
            </a:pPr>
            <a:endParaRPr lang="en-US" sz="1000">
              <a:latin typeface="Arial" panose="020B0604020202020204" pitchFamily="34" charset="0"/>
              <a:ea typeface="DengXian" panose="02010600030101010101" pitchFamily="2" charset="-122"/>
              <a:cs typeface="Times New Roman" panose="02020603050405020304" pitchFamily="18" charset="0"/>
            </a:endParaRPr>
          </a:p>
          <a:p>
            <a:r>
              <a:rPr lang="en-GB" sz="1200" b="0" i="0" u="none" strike="noStrike" kern="1200" baseline="0">
                <a:solidFill>
                  <a:schemeClr val="tx1"/>
                </a:solidFill>
                <a:latin typeface="+mn-lt"/>
                <a:ea typeface="+mn-ea"/>
                <a:cs typeface="+mn-cs"/>
              </a:rPr>
              <a:t>In this module, we are concerned with mechanisms we can use to reinforce existing knowledge. If we look at existing agile methodologies, all of them involve improving practices through observation and adapting based on what has been learned. Scrum applies the "inspect </a:t>
            </a:r>
            <a:r>
              <a:rPr lang="en-GB" sz="1200" b="0" i="0" u="none" strike="noStrike" kern="1200" baseline="0" err="1">
                <a:solidFill>
                  <a:schemeClr val="tx1"/>
                </a:solidFill>
                <a:latin typeface="+mn-lt"/>
                <a:ea typeface="+mn-ea"/>
                <a:cs typeface="+mn-cs"/>
              </a:rPr>
              <a:t>andadapt</a:t>
            </a:r>
            <a:r>
              <a:rPr lang="en-GB" sz="1200" b="0" i="0" u="none" strike="noStrike" kern="1200" baseline="0">
                <a:solidFill>
                  <a:schemeClr val="tx1"/>
                </a:solidFill>
                <a:latin typeface="+mn-lt"/>
                <a:ea typeface="+mn-ea"/>
                <a:cs typeface="+mn-cs"/>
              </a:rPr>
              <a:t> principle." Lean </a:t>
            </a:r>
            <a:r>
              <a:rPr lang="en-GB" sz="1200" b="0" i="0" u="none" strike="noStrike" kern="1200" baseline="0" err="1">
                <a:solidFill>
                  <a:schemeClr val="tx1"/>
                </a:solidFill>
                <a:latin typeface="+mn-lt"/>
                <a:ea typeface="+mn-ea"/>
                <a:cs typeface="+mn-cs"/>
              </a:rPr>
              <a:t>startup</a:t>
            </a:r>
            <a:r>
              <a:rPr lang="en-GB" sz="1200" b="0" i="0" u="none" strike="noStrike" kern="1200" baseline="0">
                <a:solidFill>
                  <a:schemeClr val="tx1"/>
                </a:solidFill>
                <a:latin typeface="+mn-lt"/>
                <a:ea typeface="+mn-ea"/>
                <a:cs typeface="+mn-cs"/>
              </a:rPr>
              <a:t> principle advocates the "build-measure-learn feedback loop" as a way to improve. Kanban includes a general practice called "feedback loops.“ Feedback is a common theme among all these methodologies and practices. Mistakes are natural and will sure</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4695659-05F5-4E63-9FF8-926DD2249487}" type="slidenum">
              <a:rPr lang="en-US" smtClean="0"/>
              <a:t>140</a:t>
            </a:fld>
            <a:endParaRPr lang="en-US"/>
          </a:p>
        </p:txBody>
      </p:sp>
      <p:sp>
        <p:nvSpPr>
          <p:cNvPr id="5" name="Rectangle 4">
            <a:extLst>
              <a:ext uri="{FF2B5EF4-FFF2-40B4-BE49-F238E27FC236}">
                <a16:creationId xmlns:a16="http://schemas.microsoft.com/office/drawing/2014/main" id="{FC972BF7-63A4-444E-B491-405D2399C03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5F2BDE87-E2A6-41E1-A9C4-50451A49A9D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3: Application Monitoring and Feedback Loops</a:t>
            </a:r>
          </a:p>
        </p:txBody>
      </p:sp>
    </p:spTree>
    <p:extLst>
      <p:ext uri="{BB962C8B-B14F-4D97-AF65-F5344CB8AC3E}">
        <p14:creationId xmlns:p14="http://schemas.microsoft.com/office/powerpoint/2010/main" val="89794528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0" i="0" u="none" strike="noStrike" kern="1200" baseline="0">
                <a:solidFill>
                  <a:schemeClr val="tx1"/>
                </a:solidFill>
                <a:latin typeface="+mn-lt"/>
                <a:ea typeface="+mn-ea"/>
                <a:cs typeface="+mn-cs"/>
              </a:rPr>
              <a:t>DevOps has four cycles:</a:t>
            </a:r>
          </a:p>
          <a:p>
            <a:r>
              <a:rPr lang="en-GB" sz="1200" b="0" i="0" u="none" strike="noStrike" kern="1200" baseline="0">
                <a:solidFill>
                  <a:schemeClr val="tx1"/>
                </a:solidFill>
                <a:latin typeface="+mn-lt"/>
                <a:ea typeface="+mn-ea"/>
                <a:cs typeface="+mn-cs"/>
              </a:rPr>
              <a:t>1. </a:t>
            </a:r>
            <a:r>
              <a:rPr lang="en-GB" sz="1200" b="1" i="0" u="none" strike="noStrike" kern="1200" baseline="0">
                <a:solidFill>
                  <a:schemeClr val="tx1"/>
                </a:solidFill>
                <a:latin typeface="+mn-lt"/>
                <a:ea typeface="+mn-ea"/>
                <a:cs typeface="+mn-cs"/>
              </a:rPr>
              <a:t>Plan</a:t>
            </a:r>
            <a:r>
              <a:rPr lang="en-GB" sz="1200" b="0" i="0" u="none" strike="noStrike" kern="1200" baseline="0">
                <a:solidFill>
                  <a:schemeClr val="tx1"/>
                </a:solidFill>
                <a:latin typeface="+mn-lt"/>
                <a:ea typeface="+mn-ea"/>
                <a:cs typeface="+mn-cs"/>
              </a:rPr>
              <a:t>: Ideas are formed, work is planned, the backlog is groomed, and decisions are made about how the plans will be executed---in other words, how to turn ideas into reality.</a:t>
            </a:r>
          </a:p>
          <a:p>
            <a:r>
              <a:rPr lang="en-GB" sz="1200" b="0" i="0" u="none" strike="noStrike" kern="1200" baseline="0">
                <a:solidFill>
                  <a:schemeClr val="tx1"/>
                </a:solidFill>
                <a:latin typeface="+mn-lt"/>
                <a:ea typeface="+mn-ea"/>
                <a:cs typeface="+mn-cs"/>
              </a:rPr>
              <a:t>2. </a:t>
            </a:r>
            <a:r>
              <a:rPr lang="en-GB" sz="1200" b="1" i="0" u="none" strike="noStrike" kern="1200" baseline="0">
                <a:solidFill>
                  <a:schemeClr val="tx1"/>
                </a:solidFill>
                <a:latin typeface="+mn-lt"/>
                <a:ea typeface="+mn-ea"/>
                <a:cs typeface="+mn-cs"/>
              </a:rPr>
              <a:t>Develop + Test</a:t>
            </a:r>
            <a:r>
              <a:rPr lang="en-GB" sz="1200" b="0" i="0" u="none" strike="noStrike" kern="1200" baseline="0">
                <a:solidFill>
                  <a:schemeClr val="tx1"/>
                </a:solidFill>
                <a:latin typeface="+mn-lt"/>
                <a:ea typeface="+mn-ea"/>
                <a:cs typeface="+mn-cs"/>
              </a:rPr>
              <a:t>: The team turns ideas into features, typically in iterations. Code is written, it is validated with continuous integration and automated testing, as well as by other methods (quality gates).</a:t>
            </a:r>
          </a:p>
          <a:p>
            <a:r>
              <a:rPr lang="en-GB" sz="1200" b="0" i="0" u="none" strike="noStrike" kern="1200" baseline="0">
                <a:solidFill>
                  <a:schemeClr val="tx1"/>
                </a:solidFill>
                <a:latin typeface="+mn-lt"/>
                <a:ea typeface="+mn-ea"/>
                <a:cs typeface="+mn-cs"/>
              </a:rPr>
              <a:t>3. </a:t>
            </a:r>
            <a:r>
              <a:rPr lang="en-GB" sz="1200" b="1" i="0" u="none" strike="noStrike" kern="1200" baseline="0">
                <a:solidFill>
                  <a:schemeClr val="tx1"/>
                </a:solidFill>
                <a:latin typeface="+mn-lt"/>
                <a:ea typeface="+mn-ea"/>
                <a:cs typeface="+mn-cs"/>
              </a:rPr>
              <a:t>Release</a:t>
            </a:r>
            <a:r>
              <a:rPr lang="en-GB" sz="1200" b="0" i="0" u="none" strike="noStrike" kern="1200" baseline="0">
                <a:solidFill>
                  <a:schemeClr val="tx1"/>
                </a:solidFill>
                <a:latin typeface="+mn-lt"/>
                <a:ea typeface="+mn-ea"/>
                <a:cs typeface="+mn-cs"/>
              </a:rPr>
              <a:t>: All tests pass and the build is deployed to testing environments for each stage in the release pipeline until it reaches production</a:t>
            </a:r>
          </a:p>
          <a:p>
            <a:r>
              <a:rPr lang="en-GB" sz="1200" b="0" i="0" u="none" strike="noStrike" kern="1200" baseline="0">
                <a:solidFill>
                  <a:schemeClr val="tx1"/>
                </a:solidFill>
                <a:latin typeface="+mn-lt"/>
                <a:ea typeface="+mn-ea"/>
                <a:cs typeface="+mn-cs"/>
              </a:rPr>
              <a:t>4. </a:t>
            </a:r>
            <a:r>
              <a:rPr lang="en-GB" sz="1200" b="1" i="0" u="none" strike="noStrike" kern="1200" baseline="0">
                <a:solidFill>
                  <a:schemeClr val="tx1"/>
                </a:solidFill>
                <a:latin typeface="+mn-lt"/>
                <a:ea typeface="+mn-ea"/>
                <a:cs typeface="+mn-cs"/>
              </a:rPr>
              <a:t>Monitor + Learn</a:t>
            </a:r>
            <a:r>
              <a:rPr lang="en-GB" sz="1200" b="0" i="0" u="none" strike="noStrike" kern="1200" baseline="0">
                <a:solidFill>
                  <a:schemeClr val="tx1"/>
                </a:solidFill>
                <a:latin typeface="+mn-lt"/>
                <a:ea typeface="+mn-ea"/>
                <a:cs typeface="+mn-cs"/>
              </a:rPr>
              <a:t>: Learn and understand how users engage with an application, how the it reacts, then fix issues and bugs; i.e., use data to plan the next iteration. While the code is being developed, several types of feedback can be delivered to developers, which answer the following questions: is the code compiling?</a:t>
            </a:r>
          </a:p>
          <a:p>
            <a:r>
              <a:rPr lang="en-GB" sz="1200" b="0" i="0" u="none" strike="noStrike" kern="1200" baseline="0">
                <a:solidFill>
                  <a:schemeClr val="tx1"/>
                </a:solidFill>
                <a:latin typeface="+mn-lt"/>
                <a:ea typeface="+mn-ea"/>
                <a:cs typeface="+mn-cs"/>
              </a:rPr>
              <a:t>􀁸 Are all tests passing?</a:t>
            </a:r>
          </a:p>
          <a:p>
            <a:r>
              <a:rPr lang="en-GB" sz="1200" b="0" i="0" u="none" strike="noStrike" kern="1200" baseline="0">
                <a:solidFill>
                  <a:schemeClr val="tx1"/>
                </a:solidFill>
                <a:latin typeface="+mn-lt"/>
                <a:ea typeface="+mn-ea"/>
                <a:cs typeface="+mn-cs"/>
              </a:rPr>
              <a:t>􀁸 What is the percentage of code covered by tests?</a:t>
            </a:r>
          </a:p>
          <a:p>
            <a:r>
              <a:rPr lang="en-GB" sz="1200" b="0" i="0" u="none" strike="noStrike" kern="1200" baseline="0">
                <a:solidFill>
                  <a:schemeClr val="tx1"/>
                </a:solidFill>
                <a:latin typeface="+mn-lt"/>
                <a:ea typeface="+mn-ea"/>
                <a:cs typeface="+mn-cs"/>
              </a:rPr>
              <a:t>􀁸 Are </a:t>
            </a:r>
            <a:r>
              <a:rPr lang="en-GB" sz="1200" b="0" i="0" u="none" strike="noStrike" kern="1200" baseline="0" err="1">
                <a:solidFill>
                  <a:schemeClr val="tx1"/>
                </a:solidFill>
                <a:latin typeface="+mn-lt"/>
                <a:ea typeface="+mn-ea"/>
                <a:cs typeface="+mn-cs"/>
              </a:rPr>
              <a:t>analyzers</a:t>
            </a:r>
            <a:r>
              <a:rPr lang="en-GB" sz="1200" b="0" i="0" u="none" strike="noStrike" kern="1200" baseline="0">
                <a:solidFill>
                  <a:schemeClr val="tx1"/>
                </a:solidFill>
                <a:latin typeface="+mn-lt"/>
                <a:ea typeface="+mn-ea"/>
                <a:cs typeface="+mn-cs"/>
              </a:rPr>
              <a:t> detecting violations (static analysis, code styling, security checks, etc.)?</a:t>
            </a:r>
          </a:p>
          <a:p>
            <a:r>
              <a:rPr lang="en-GB" sz="1200" b="0" i="0" u="none" strike="noStrike" kern="1200" baseline="0">
                <a:solidFill>
                  <a:schemeClr val="tx1"/>
                </a:solidFill>
                <a:latin typeface="+mn-lt"/>
                <a:ea typeface="+mn-ea"/>
                <a:cs typeface="+mn-cs"/>
              </a:rPr>
              <a:t>􀁸 Is the application performing adequately?</a:t>
            </a:r>
          </a:p>
          <a:p>
            <a:r>
              <a:rPr lang="en-GB" sz="1200" b="0" i="0" u="none" strike="noStrike" kern="1200" baseline="0">
                <a:solidFill>
                  <a:schemeClr val="tx1"/>
                </a:solidFill>
                <a:latin typeface="+mn-lt"/>
                <a:ea typeface="+mn-ea"/>
                <a:cs typeface="+mn-cs"/>
              </a:rPr>
              <a:t>This feedback is used to ensure confidence in the quality of the code.</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4695659-05F5-4E63-9FF8-926DD2249487}" type="slidenum">
              <a:rPr lang="en-US" smtClean="0"/>
              <a:t>141</a:t>
            </a:fld>
            <a:endParaRPr lang="en-US"/>
          </a:p>
        </p:txBody>
      </p:sp>
      <p:sp>
        <p:nvSpPr>
          <p:cNvPr id="5" name="Rectangle 4">
            <a:extLst>
              <a:ext uri="{FF2B5EF4-FFF2-40B4-BE49-F238E27FC236}">
                <a16:creationId xmlns:a16="http://schemas.microsoft.com/office/drawing/2014/main" id="{AF4EAB65-2A26-4846-AB64-AED11E5619A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F5C33457-C7A0-4567-80FA-83196173779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3: Application Monitoring and Feedback Loops</a:t>
            </a:r>
          </a:p>
        </p:txBody>
      </p:sp>
    </p:spTree>
    <p:extLst>
      <p:ext uri="{BB962C8B-B14F-4D97-AF65-F5344CB8AC3E}">
        <p14:creationId xmlns:p14="http://schemas.microsoft.com/office/powerpoint/2010/main" val="170290308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0" i="0" u="none" strike="noStrike" kern="1200" baseline="0">
                <a:solidFill>
                  <a:schemeClr val="tx1"/>
                </a:solidFill>
                <a:latin typeface="+mn-lt"/>
                <a:ea typeface="+mn-ea"/>
                <a:cs typeface="+mn-cs"/>
              </a:rPr>
              <a:t>The following are the goals of application monitoring and feedback loops:</a:t>
            </a:r>
          </a:p>
          <a:p>
            <a:r>
              <a:rPr lang="en-GB" sz="1200" b="0" i="0" u="none" strike="noStrike" kern="1200" baseline="0">
                <a:solidFill>
                  <a:schemeClr val="tx1"/>
                </a:solidFill>
                <a:latin typeface="+mn-lt"/>
                <a:ea typeface="+mn-ea"/>
                <a:cs typeface="+mn-cs"/>
              </a:rPr>
              <a:t>􀁸 To understand if an application is performing adequately, not only from a systems perspective (is the infrastructure adequate), but also from the end-user perspective: How does he/she perceive performance?</a:t>
            </a:r>
          </a:p>
          <a:p>
            <a:r>
              <a:rPr lang="en-GB" sz="1200" b="0" i="0" u="none" strike="noStrike" kern="1200" baseline="0">
                <a:solidFill>
                  <a:schemeClr val="tx1"/>
                </a:solidFill>
                <a:latin typeface="+mn-lt"/>
                <a:ea typeface="+mn-ea"/>
                <a:cs typeface="+mn-cs"/>
              </a:rPr>
              <a:t>􀁸 To Check the application health: is it doing what is supposed to do or is it failing and throwing errors? If so, what and who are being affected?</a:t>
            </a:r>
          </a:p>
          <a:p>
            <a:r>
              <a:rPr lang="en-GB" sz="1200" b="0" i="0" u="none" strike="noStrike" kern="1200" baseline="0">
                <a:solidFill>
                  <a:schemeClr val="tx1"/>
                </a:solidFill>
                <a:latin typeface="+mn-lt"/>
                <a:ea typeface="+mn-ea"/>
                <a:cs typeface="+mn-cs"/>
              </a:rPr>
              <a:t>􀁸 To understand how the application is being used. To get answers to questions like: what are the most popular features? How is the user reacting to changes in the UI? Are users discovering new features</a:t>
            </a:r>
          </a:p>
          <a:p>
            <a:r>
              <a:rPr lang="en-GB" sz="1200" b="0" i="0" u="none" strike="noStrike" kern="1200" baseline="0">
                <a:solidFill>
                  <a:schemeClr val="tx1"/>
                </a:solidFill>
                <a:latin typeface="+mn-lt"/>
                <a:ea typeface="+mn-ea"/>
                <a:cs typeface="+mn-cs"/>
              </a:rPr>
              <a:t>or are they not being used? You must collect and crunch data in order to get answers to these questions. In this case, we need to collect telemetry data that can be processed into actionable feedback.</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4695659-05F5-4E63-9FF8-926DD2249487}" type="slidenum">
              <a:rPr lang="en-US" smtClean="0"/>
              <a:t>142</a:t>
            </a:fld>
            <a:endParaRPr lang="en-US"/>
          </a:p>
        </p:txBody>
      </p:sp>
      <p:sp>
        <p:nvSpPr>
          <p:cNvPr id="5" name="Rectangle 4">
            <a:extLst>
              <a:ext uri="{FF2B5EF4-FFF2-40B4-BE49-F238E27FC236}">
                <a16:creationId xmlns:a16="http://schemas.microsoft.com/office/drawing/2014/main" id="{F5A9993F-9027-4C2B-9503-736ECD5A42B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8C13DE22-179C-415C-85A2-86347A56F15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3: Application Monitoring and Feedback Loops</a:t>
            </a:r>
          </a:p>
        </p:txBody>
      </p:sp>
    </p:spTree>
    <p:extLst>
      <p:ext uri="{BB962C8B-B14F-4D97-AF65-F5344CB8AC3E}">
        <p14:creationId xmlns:p14="http://schemas.microsoft.com/office/powerpoint/2010/main" val="186317180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0" i="0" u="none" strike="noStrike" kern="1200" baseline="0">
                <a:solidFill>
                  <a:schemeClr val="tx1"/>
                </a:solidFill>
                <a:latin typeface="+mn-lt"/>
                <a:ea typeface="+mn-ea"/>
                <a:cs typeface="+mn-cs"/>
              </a:rPr>
              <a:t>Applications are being executed in dynamic and distributed infrastructures, like virtualized data </a:t>
            </a:r>
            <a:r>
              <a:rPr lang="en-GB" sz="1200" b="0" i="0" u="none" strike="noStrike" kern="1200" baseline="0" err="1">
                <a:solidFill>
                  <a:schemeClr val="tx1"/>
                </a:solidFill>
                <a:latin typeface="+mn-lt"/>
                <a:ea typeface="+mn-ea"/>
                <a:cs typeface="+mn-cs"/>
              </a:rPr>
              <a:t>centers</a:t>
            </a:r>
            <a:r>
              <a:rPr lang="en-GB" sz="1200" b="0" i="0" u="none" strike="noStrike" kern="1200" baseline="0">
                <a:solidFill>
                  <a:schemeClr val="tx1"/>
                </a:solidFill>
                <a:latin typeface="+mn-lt"/>
                <a:ea typeface="+mn-ea"/>
                <a:cs typeface="+mn-cs"/>
              </a:rPr>
              <a:t> or software-defined data </a:t>
            </a:r>
            <a:r>
              <a:rPr lang="en-GB" sz="1200" b="0" i="0" u="none" strike="noStrike" kern="1200" baseline="0" err="1">
                <a:solidFill>
                  <a:schemeClr val="tx1"/>
                </a:solidFill>
                <a:latin typeface="+mn-lt"/>
                <a:ea typeface="+mn-ea"/>
                <a:cs typeface="+mn-cs"/>
              </a:rPr>
              <a:t>centers</a:t>
            </a:r>
            <a:r>
              <a:rPr lang="en-GB" sz="1200" b="0" i="0" u="none" strike="noStrike" kern="1200" baseline="0">
                <a:solidFill>
                  <a:schemeClr val="tx1"/>
                </a:solidFill>
                <a:latin typeface="+mn-lt"/>
                <a:ea typeface="+mn-ea"/>
                <a:cs typeface="+mn-cs"/>
              </a:rPr>
              <a:t>, and private, public, and hybrid clouds. These changes present new challenges to managing application performance and errors.</a:t>
            </a:r>
          </a:p>
          <a:p>
            <a:r>
              <a:rPr lang="en-GB" sz="1200" b="0" i="0" u="none" strike="noStrike" kern="1200" baseline="0">
                <a:solidFill>
                  <a:schemeClr val="tx1"/>
                </a:solidFill>
                <a:latin typeface="+mn-lt"/>
                <a:ea typeface="+mn-ea"/>
                <a:cs typeface="+mn-cs"/>
              </a:rPr>
              <a:t>Application performance management, or APM, is typically interpreted as a suite of software that allows organizations to measure the performance of software applications. Gartner's Magic Quadrant for Application Performance Monitoring Suites has over 12 vendors competing in this space, which is many solutions, and doesn't include the open source solutions. The measure of application performance can mean many different things. With so many diverse offerings in market it may be hard to pinpoint the definition of APM.</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Application server monitoring</a:t>
            </a:r>
            <a:r>
              <a:rPr lang="en-GB" sz="1200" b="0" i="0" u="none" strike="noStrike" kern="1200" baseline="0">
                <a:solidFill>
                  <a:schemeClr val="tx1"/>
                </a:solidFill>
                <a:latin typeface="+mn-lt"/>
                <a:ea typeface="+mn-ea"/>
                <a:cs typeface="+mn-cs"/>
              </a:rPr>
              <a:t>: Collect data about the performance of application components (response times, for example). Most tools are not only able to collect this data, but </a:t>
            </a:r>
            <a:r>
              <a:rPr lang="en-GB" sz="1200" b="0" i="0" u="none" strike="noStrike" kern="1200" baseline="0" err="1">
                <a:solidFill>
                  <a:schemeClr val="tx1"/>
                </a:solidFill>
                <a:latin typeface="+mn-lt"/>
                <a:ea typeface="+mn-ea"/>
                <a:cs typeface="+mn-cs"/>
              </a:rPr>
              <a:t>analyze</a:t>
            </a:r>
            <a:r>
              <a:rPr lang="en-GB" sz="1200" b="0" i="0" u="none" strike="noStrike" kern="1200" baseline="0">
                <a:solidFill>
                  <a:schemeClr val="tx1"/>
                </a:solidFill>
                <a:latin typeface="+mn-lt"/>
                <a:ea typeface="+mn-ea"/>
                <a:cs typeface="+mn-cs"/>
              </a:rPr>
              <a:t> its evolution over time and do trend analyses.</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End user experience monitoring</a:t>
            </a:r>
            <a:r>
              <a:rPr lang="en-GB" sz="1200" b="0" i="0" u="none" strike="noStrike" kern="1200" baseline="0">
                <a:solidFill>
                  <a:schemeClr val="tx1"/>
                </a:solidFill>
                <a:latin typeface="+mn-lt"/>
                <a:ea typeface="+mn-ea"/>
                <a:cs typeface="+mn-cs"/>
              </a:rPr>
              <a:t>: How is the application behaving in terms of performance as the user sees it? This takes into account other aspects that can affect performance, such as bandwidth and network latency, or pages rendering for web applications.</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Usage</a:t>
            </a:r>
            <a:r>
              <a:rPr lang="en-GB" sz="1200" b="0" i="0" u="none" strike="noStrike" kern="1200" baseline="0">
                <a:solidFill>
                  <a:schemeClr val="tx1"/>
                </a:solidFill>
                <a:latin typeface="+mn-lt"/>
                <a:ea typeface="+mn-ea"/>
                <a:cs typeface="+mn-cs"/>
              </a:rPr>
              <a:t>: What is the usage of the applications? Which applications/modules and which specific functionalities are being used? This data can be viewed from a technology perspective, for example, which web pages are being called the most, or, from a business perspective, for example, in an ecommerce application you can track which categories of products are most viewed by users.</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Diagnostics</a:t>
            </a:r>
            <a:r>
              <a:rPr lang="en-GB" sz="1200" b="0" i="0" u="none" strike="noStrike" kern="1200" baseline="0">
                <a:solidFill>
                  <a:schemeClr val="tx1"/>
                </a:solidFill>
                <a:latin typeface="+mn-lt"/>
                <a:ea typeface="+mn-ea"/>
                <a:cs typeface="+mn-cs"/>
              </a:rPr>
              <a:t>: How many errors is the application having? What kinds of errors are they? An abnormal number of errors typically indicate a problem with an application. While the error count will allow for</a:t>
            </a:r>
          </a:p>
          <a:p>
            <a:r>
              <a:rPr lang="en-GB" sz="1200" b="0" i="0" u="none" strike="noStrike" kern="1200" baseline="0">
                <a:solidFill>
                  <a:schemeClr val="tx1"/>
                </a:solidFill>
                <a:latin typeface="+mn-lt"/>
                <a:ea typeface="+mn-ea"/>
                <a:cs typeface="+mn-cs"/>
              </a:rPr>
              <a:t>corrective measures, error details will allow developers to perform root cause analyses and fix errors more efficiently.</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Availability</a:t>
            </a:r>
            <a:r>
              <a:rPr lang="en-GB" sz="1200" b="0" i="0" u="none" strike="noStrike" kern="1200" baseline="0">
                <a:solidFill>
                  <a:schemeClr val="tx1"/>
                </a:solidFill>
                <a:latin typeface="+mn-lt"/>
                <a:ea typeface="+mn-ea"/>
                <a:cs typeface="+mn-cs"/>
              </a:rPr>
              <a:t>: What is the availability of an application over time? Are the components up and running? Are they available to be used by users from several locations around the world? This data allows you to ensure the application is available for your users and lets you know whether you are maintaining the intended application service levels. Availability not only means that the application is available, but that it is functioning correctly. We can measure this by using a synthetic set of calls to check that the applications are actually delivering service to its end users.</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Alerts</a:t>
            </a:r>
            <a:r>
              <a:rPr lang="en-GB" sz="1200" b="0" i="0" u="none" strike="noStrike" kern="1200" baseline="0">
                <a:solidFill>
                  <a:schemeClr val="tx1"/>
                </a:solidFill>
                <a:latin typeface="+mn-lt"/>
                <a:ea typeface="+mn-ea"/>
                <a:cs typeface="+mn-cs"/>
              </a:rPr>
              <a:t>: Users subscribe to alerts and are notified, in real time, when certain events occur. Alert conditions can vary from "a threshold has been reached" or "a threshold has been above X for the last N seconds."</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4695659-05F5-4E63-9FF8-926DD2249487}" type="slidenum">
              <a:rPr lang="en-US" smtClean="0"/>
              <a:t>143</a:t>
            </a:fld>
            <a:endParaRPr lang="en-US"/>
          </a:p>
        </p:txBody>
      </p:sp>
      <p:sp>
        <p:nvSpPr>
          <p:cNvPr id="5" name="Rectangle 4">
            <a:extLst>
              <a:ext uri="{FF2B5EF4-FFF2-40B4-BE49-F238E27FC236}">
                <a16:creationId xmlns:a16="http://schemas.microsoft.com/office/drawing/2014/main" id="{0EC0A8F3-A4A9-4420-9412-5E2C73289B9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497C4786-8455-4D29-8620-99D61B34692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3: Application Monitoring and Feedback Loops</a:t>
            </a:r>
          </a:p>
        </p:txBody>
      </p:sp>
    </p:spTree>
    <p:extLst>
      <p:ext uri="{BB962C8B-B14F-4D97-AF65-F5344CB8AC3E}">
        <p14:creationId xmlns:p14="http://schemas.microsoft.com/office/powerpoint/2010/main" val="88040109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0" i="0" u="none" strike="noStrike" kern="1200" baseline="0">
                <a:solidFill>
                  <a:schemeClr val="tx1"/>
                </a:solidFill>
                <a:latin typeface="+mn-lt"/>
                <a:ea typeface="+mn-ea"/>
                <a:cs typeface="+mn-cs"/>
              </a:rPr>
              <a:t>Application Insights is an extensible Application Performance Management (APM) service for web developers on multiple platforms. Use it to monitor your live web application. It will automatically </a:t>
            </a:r>
            <a:r>
              <a:rPr lang="en-GB" sz="1200" b="0" i="0" u="none" strike="noStrike" kern="1200" baseline="0" err="1">
                <a:solidFill>
                  <a:schemeClr val="tx1"/>
                </a:solidFill>
                <a:latin typeface="+mn-lt"/>
                <a:ea typeface="+mn-ea"/>
                <a:cs typeface="+mn-cs"/>
              </a:rPr>
              <a:t>detectperformance</a:t>
            </a:r>
            <a:r>
              <a:rPr lang="en-GB" sz="1200" b="0" i="0" u="none" strike="noStrike" kern="1200" baseline="0">
                <a:solidFill>
                  <a:schemeClr val="tx1"/>
                </a:solidFill>
                <a:latin typeface="+mn-lt"/>
                <a:ea typeface="+mn-ea"/>
                <a:cs typeface="+mn-cs"/>
              </a:rPr>
              <a:t> anomalies. It includes powerful analytics tools to help you diagnose issues and to understand what users actually do with your app. It's designed to help you continuously improve performance and usability. It works for apps on a wide variety of platforms including .NET, Node.js and J2EE, hosted on-premises or in the cloud. It integrates with your DevOps process, and has connection points to a variety of development tools. It can monitor and </a:t>
            </a:r>
            <a:r>
              <a:rPr lang="en-GB" sz="1200" b="0" i="0" u="none" strike="noStrike" kern="1200" baseline="0" err="1">
                <a:solidFill>
                  <a:schemeClr val="tx1"/>
                </a:solidFill>
                <a:latin typeface="+mn-lt"/>
                <a:ea typeface="+mn-ea"/>
                <a:cs typeface="+mn-cs"/>
              </a:rPr>
              <a:t>analyze</a:t>
            </a:r>
            <a:r>
              <a:rPr lang="en-GB" sz="1200" b="0" i="0" u="none" strike="noStrike" kern="1200" baseline="0">
                <a:solidFill>
                  <a:schemeClr val="tx1"/>
                </a:solidFill>
                <a:latin typeface="+mn-lt"/>
                <a:ea typeface="+mn-ea"/>
                <a:cs typeface="+mn-cs"/>
              </a:rPr>
              <a:t> telemetry from mobile apps by integrating with Visual Studio Mobile </a:t>
            </a:r>
            <a:r>
              <a:rPr lang="en-GB" sz="1200" b="0" i="0" u="none" strike="noStrike" kern="1200" baseline="0" err="1">
                <a:solidFill>
                  <a:schemeClr val="tx1"/>
                </a:solidFill>
                <a:latin typeface="+mn-lt"/>
                <a:ea typeface="+mn-ea"/>
                <a:cs typeface="+mn-cs"/>
              </a:rPr>
              <a:t>Center</a:t>
            </a:r>
            <a:r>
              <a:rPr lang="en-GB" sz="1200" b="0" i="0" u="none" strike="noStrike" kern="1200" baseline="0">
                <a:solidFill>
                  <a:schemeClr val="tx1"/>
                </a:solidFill>
                <a:latin typeface="+mn-lt"/>
                <a:ea typeface="+mn-ea"/>
                <a:cs typeface="+mn-cs"/>
              </a:rPr>
              <a:t> and HockeyApp.</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In this Lesson, you will:</a:t>
            </a:r>
          </a:p>
          <a:p>
            <a:r>
              <a:rPr lang="en-GB" sz="1200" b="0" i="0" u="none" strike="noStrike" kern="1200" baseline="0">
                <a:solidFill>
                  <a:schemeClr val="tx1"/>
                </a:solidFill>
                <a:latin typeface="+mn-lt"/>
                <a:ea typeface="+mn-ea"/>
                <a:cs typeface="+mn-cs"/>
              </a:rPr>
              <a:t>􀁸 Define Application Insights</a:t>
            </a:r>
          </a:p>
          <a:p>
            <a:r>
              <a:rPr lang="en-GB" sz="1200" b="0" i="0" u="none" strike="noStrike" kern="1200" baseline="0">
                <a:solidFill>
                  <a:schemeClr val="tx1"/>
                </a:solidFill>
                <a:latin typeface="+mn-lt"/>
                <a:ea typeface="+mn-ea"/>
                <a:cs typeface="+mn-cs"/>
              </a:rPr>
              <a:t>􀁸 Set up Application Insights</a:t>
            </a:r>
          </a:p>
          <a:p>
            <a:r>
              <a:rPr lang="en-GB" sz="1200" b="0" i="0" u="none" strike="noStrike" kern="1200" baseline="0">
                <a:solidFill>
                  <a:schemeClr val="tx1"/>
                </a:solidFill>
                <a:latin typeface="+mn-lt"/>
                <a:ea typeface="+mn-ea"/>
                <a:cs typeface="+mn-cs"/>
              </a:rPr>
              <a:t>􀁸 Configure Application Insights</a:t>
            </a:r>
          </a:p>
          <a:p>
            <a:r>
              <a:rPr lang="en-GB" sz="1200" b="0" i="0" u="none" strike="noStrike" kern="1200" baseline="0">
                <a:solidFill>
                  <a:schemeClr val="tx1"/>
                </a:solidFill>
                <a:latin typeface="+mn-lt"/>
                <a:ea typeface="+mn-ea"/>
                <a:cs typeface="+mn-cs"/>
              </a:rPr>
              <a:t>􀁸 Configure and write custom Telemetry</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4695659-05F5-4E63-9FF8-926DD2249487}" type="slidenum">
              <a:rPr lang="en-US" smtClean="0"/>
              <a:t>144</a:t>
            </a:fld>
            <a:endParaRPr lang="en-US"/>
          </a:p>
        </p:txBody>
      </p:sp>
      <p:sp>
        <p:nvSpPr>
          <p:cNvPr id="5" name="Rectangle 4">
            <a:extLst>
              <a:ext uri="{FF2B5EF4-FFF2-40B4-BE49-F238E27FC236}">
                <a16:creationId xmlns:a16="http://schemas.microsoft.com/office/drawing/2014/main" id="{936E8E17-00A3-4A0A-90D1-11FAB35085D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7782EF4B-3961-422F-AF69-B61F5784717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3: Application Monitoring and Feedback Loops</a:t>
            </a:r>
          </a:p>
        </p:txBody>
      </p:sp>
    </p:spTree>
    <p:extLst>
      <p:ext uri="{BB962C8B-B14F-4D97-AF65-F5344CB8AC3E}">
        <p14:creationId xmlns:p14="http://schemas.microsoft.com/office/powerpoint/2010/main" val="13614671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0" i="0" u="none" strike="noStrike" kern="1200" baseline="0">
                <a:solidFill>
                  <a:schemeClr val="tx1"/>
                </a:solidFill>
                <a:latin typeface="+mn-lt"/>
                <a:ea typeface="+mn-ea"/>
                <a:cs typeface="+mn-cs"/>
              </a:rPr>
              <a:t>Application Insights is an extensible Application Performance Management (APM) service for web developers. It is an Azure cloud-hosted service used to monitor, diagnose, and assess live web applications.</a:t>
            </a:r>
          </a:p>
          <a:p>
            <a:r>
              <a:rPr lang="en-GB" sz="1200" b="0" i="0" u="none" strike="noStrike" kern="1200" baseline="0">
                <a:solidFill>
                  <a:schemeClr val="tx1"/>
                </a:solidFill>
                <a:latin typeface="+mn-lt"/>
                <a:ea typeface="+mn-ea"/>
                <a:cs typeface="+mn-cs"/>
              </a:rPr>
              <a:t>It will automatically detect performance anomalies and includes powerful analytics tools to help developers diagnose issues and understand what users do in monitored applications. It is designed to help teams continuously improve performance and usability.</a:t>
            </a:r>
          </a:p>
          <a:p>
            <a:r>
              <a:rPr lang="en-GB" sz="1200" b="0" i="0" u="none" strike="noStrike" kern="1200" baseline="0">
                <a:solidFill>
                  <a:schemeClr val="tx1"/>
                </a:solidFill>
                <a:latin typeface="+mn-lt"/>
                <a:ea typeface="+mn-ea"/>
                <a:cs typeface="+mn-cs"/>
              </a:rPr>
              <a:t>Application Insights provides performance monitoring, powerful alerting, and easy-to-consume dashboards to help ensure your applications are available and performing as expected. It also helps to identify problems, know how many users are impacted, and perform root cause analyses to find and fix an issue.</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4695659-05F5-4E63-9FF8-926DD2249487}" type="slidenum">
              <a:rPr lang="en-US" smtClean="0"/>
              <a:t>145</a:t>
            </a:fld>
            <a:endParaRPr lang="en-US"/>
          </a:p>
        </p:txBody>
      </p:sp>
      <p:sp>
        <p:nvSpPr>
          <p:cNvPr id="5" name="Rectangle 4">
            <a:extLst>
              <a:ext uri="{FF2B5EF4-FFF2-40B4-BE49-F238E27FC236}">
                <a16:creationId xmlns:a16="http://schemas.microsoft.com/office/drawing/2014/main" id="{96CBDAC1-56FB-4D73-8569-33756DEF0E7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C4B8E878-56B2-4C92-B8AD-FBCA9E67EF5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3: Application Monitoring and Feedback Loops</a:t>
            </a:r>
          </a:p>
        </p:txBody>
      </p:sp>
    </p:spTree>
    <p:extLst>
      <p:ext uri="{BB962C8B-B14F-4D97-AF65-F5344CB8AC3E}">
        <p14:creationId xmlns:p14="http://schemas.microsoft.com/office/powerpoint/2010/main" val="222145413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0" i="0" u="none" strike="noStrike" kern="1200" baseline="0">
                <a:solidFill>
                  <a:schemeClr val="tx1"/>
                </a:solidFill>
                <a:latin typeface="+mn-lt"/>
                <a:ea typeface="+mn-ea"/>
                <a:cs typeface="+mn-cs"/>
              </a:rPr>
              <a:t>There are two ways to configure data collection. On certain platforms, such as Azure Web Apps, monitoring can be enabled on already running applications with a simple configuration change But on most platforms, some applications changes are required (and this is the recommended way, regardless of platform).</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Platforms, Frameworks, and Programming Languages</a:t>
            </a:r>
          </a:p>
          <a:p>
            <a:r>
              <a:rPr lang="en-GB" sz="1200" b="0" i="0" u="none" strike="noStrike" kern="1200" baseline="0">
                <a:solidFill>
                  <a:schemeClr val="tx1"/>
                </a:solidFill>
                <a:latin typeface="+mn-lt"/>
                <a:ea typeface="+mn-ea"/>
                <a:cs typeface="+mn-cs"/>
              </a:rPr>
              <a:t>Application Insights has an SDK that can be used on multiple platforms, frameworks, or languages. There are clients for .NET (</a:t>
            </a:r>
            <a:r>
              <a:rPr lang="en-GB" sz="1200" b="0" i="0" u="none" strike="noStrike" kern="1200" baseline="0" err="1">
                <a:solidFill>
                  <a:schemeClr val="tx1"/>
                </a:solidFill>
                <a:latin typeface="+mn-lt"/>
                <a:ea typeface="+mn-ea"/>
                <a:cs typeface="+mn-cs"/>
              </a:rPr>
              <a:t>eg</a:t>
            </a:r>
            <a:r>
              <a:rPr lang="en-GB" sz="1200" b="0" i="0" u="none" strike="noStrike" kern="1200" baseline="0">
                <a:solidFill>
                  <a:schemeClr val="tx1"/>
                </a:solidFill>
                <a:latin typeface="+mn-lt"/>
                <a:ea typeface="+mn-ea"/>
                <a:cs typeface="+mn-cs"/>
              </a:rPr>
              <a:t>: ASP.NET, ASP.NET Core), Java, Node.js, GO, Ruby, Python, and PHP, among others. If the provided SDK doesn't support a given language or framework, there is a likelihood that someone has already made available support for third-party integration. For example, there are third-party integrations that support using Application Insights to monitor CMS (Concrete, Drupal, Orchard) or frameworks like Spring or AngularJS.</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Packages</a:t>
            </a:r>
          </a:p>
          <a:p>
            <a:r>
              <a:rPr lang="en-GB" sz="1200" b="0" i="0" u="none" strike="noStrike" kern="1200" baseline="0">
                <a:solidFill>
                  <a:schemeClr val="tx1"/>
                </a:solidFill>
                <a:latin typeface="+mn-lt"/>
                <a:ea typeface="+mn-ea"/>
                <a:cs typeface="+mn-cs"/>
              </a:rPr>
              <a:t>The SDK, in binary form, can be found in multiple locations (depending on the platform/language). Typically, they are available as packages that can easily be included in projects using a package manager</a:t>
            </a:r>
          </a:p>
          <a:p>
            <a:r>
              <a:rPr lang="en-GB" sz="1200" b="0" i="0" u="none" strike="noStrike" kern="1200" baseline="0">
                <a:solidFill>
                  <a:schemeClr val="tx1"/>
                </a:solidFill>
                <a:latin typeface="+mn-lt"/>
                <a:ea typeface="+mn-ea"/>
                <a:cs typeface="+mn-cs"/>
              </a:rPr>
              <a:t>and integrated into automated build processes. The following list show some packages that are available: </a:t>
            </a:r>
          </a:p>
          <a:p>
            <a:r>
              <a:rPr lang="en-GB" sz="1200" b="0" i="0" u="none" strike="noStrike" kern="1200" baseline="0">
                <a:solidFill>
                  <a:schemeClr val="tx1"/>
                </a:solidFill>
                <a:latin typeface="+mn-lt"/>
                <a:ea typeface="+mn-ea"/>
                <a:cs typeface="+mn-cs"/>
              </a:rPr>
              <a:t>􀁸 Windows packages are available as NuGet packages: Application Insights NuGet Packages at nuget.org repository. DevOps Workshop </a:t>
            </a:r>
          </a:p>
          <a:p>
            <a:r>
              <a:rPr lang="en-GB" sz="1200" b="0" i="0" u="none" strike="noStrike" kern="1200" baseline="0">
                <a:solidFill>
                  <a:schemeClr val="tx1"/>
                </a:solidFill>
                <a:latin typeface="+mn-lt"/>
                <a:ea typeface="+mn-ea"/>
                <a:cs typeface="+mn-cs"/>
              </a:rPr>
              <a:t>􀁸 Java packages are available as Maven packages in the Maven repository.</a:t>
            </a:r>
          </a:p>
          <a:p>
            <a:r>
              <a:rPr lang="en-GB" sz="1200" b="0" i="0" u="none" strike="noStrike" kern="1200" baseline="0">
                <a:solidFill>
                  <a:schemeClr val="tx1"/>
                </a:solidFill>
                <a:latin typeface="+mn-lt"/>
                <a:ea typeface="+mn-ea"/>
                <a:cs typeface="+mn-cs"/>
              </a:rPr>
              <a:t>􀁸 NodeJS available at NPM Registry. Application Insights SDK for </a:t>
            </a:r>
            <a:r>
              <a:rPr lang="en-GB" sz="1200" b="0" i="0" u="none" strike="noStrike" kern="1200" baseline="0" err="1">
                <a:solidFill>
                  <a:schemeClr val="tx1"/>
                </a:solidFill>
                <a:latin typeface="+mn-lt"/>
                <a:ea typeface="+mn-ea"/>
                <a:cs typeface="+mn-cs"/>
              </a:rPr>
              <a:t>NodeJs</a:t>
            </a:r>
            <a:r>
              <a:rPr lang="en-GB" sz="1200" b="0" i="0" u="none" strike="noStrike" kern="1200" baseline="0">
                <a:solidFill>
                  <a:schemeClr val="tx1"/>
                </a:solidFill>
                <a:latin typeface="+mn-lt"/>
                <a:ea typeface="+mn-ea"/>
                <a:cs typeface="+mn-cs"/>
              </a:rPr>
              <a:t>. Packages are regularly updated.</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4695659-05F5-4E63-9FF8-926DD2249487}" type="slidenum">
              <a:rPr lang="en-US" smtClean="0"/>
              <a:t>146</a:t>
            </a:fld>
            <a:endParaRPr lang="en-US"/>
          </a:p>
        </p:txBody>
      </p:sp>
      <p:sp>
        <p:nvSpPr>
          <p:cNvPr id="5" name="Rectangle 4">
            <a:extLst>
              <a:ext uri="{FF2B5EF4-FFF2-40B4-BE49-F238E27FC236}">
                <a16:creationId xmlns:a16="http://schemas.microsoft.com/office/drawing/2014/main" id="{2EE0BC05-0FDA-4291-8FAF-7D84599E864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8E5AD7D7-45E0-4DBD-9E1A-7CDD186F14D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3: Application Monitoring and Feedback Loops</a:t>
            </a:r>
          </a:p>
        </p:txBody>
      </p:sp>
    </p:spTree>
    <p:extLst>
      <p:ext uri="{BB962C8B-B14F-4D97-AF65-F5344CB8AC3E}">
        <p14:creationId xmlns:p14="http://schemas.microsoft.com/office/powerpoint/2010/main" val="355303777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DengXian" panose="02010600030101010101" pitchFamily="2" charset="-122"/>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74695659-05F5-4E63-9FF8-926DD2249487}" type="slidenum">
              <a:rPr lang="en-US" smtClean="0"/>
              <a:t>147</a:t>
            </a:fld>
            <a:endParaRPr lang="en-US"/>
          </a:p>
        </p:txBody>
      </p:sp>
      <p:sp>
        <p:nvSpPr>
          <p:cNvPr id="5" name="Rectangle 4">
            <a:extLst>
              <a:ext uri="{FF2B5EF4-FFF2-40B4-BE49-F238E27FC236}">
                <a16:creationId xmlns:a16="http://schemas.microsoft.com/office/drawing/2014/main" id="{2BA8D283-C007-47F2-B6A8-15E29BDC885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D743AEC7-CCA9-4BF0-8EC6-2D948A57C45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3: Application Monitoring and Feedback Loops</a:t>
            </a:r>
          </a:p>
        </p:txBody>
      </p:sp>
    </p:spTree>
    <p:extLst>
      <p:ext uri="{BB962C8B-B14F-4D97-AF65-F5344CB8AC3E}">
        <p14:creationId xmlns:p14="http://schemas.microsoft.com/office/powerpoint/2010/main" val="78445433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0" i="0" u="none" strike="noStrike" kern="1200" baseline="0">
                <a:solidFill>
                  <a:schemeClr val="tx1"/>
                </a:solidFill>
                <a:latin typeface="+mn-lt"/>
                <a:ea typeface="+mn-ea"/>
                <a:cs typeface="+mn-cs"/>
              </a:rPr>
              <a:t>All of this data is associated with other metrics, such as client operating systems, browser type and version, geographical data (city, etc.), among others. These dimensions can be collected at two different levels (not exclusive): at the server level or at the browser client level. A major advantage of using Application Insights is that it not only gets all of the data, but has the capability to correlate it. For example, failed requests can be correlated with exceptions and all other events at both the client and server level.</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Availability monitoring checks (at configurable regular intervals) whether the applications are responding and, if so, their responsiveness. This service doesn't require any instrumentation of the application. It can measure the availability and responsiveness of an HTTP capable application (web application or REST API, for example) if it is available on the internet. Monitoring data is not absolute. Data is collected over time and can be viewed as a time series so users can see availability times or when an application has been slow.</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4695659-05F5-4E63-9FF8-926DD2249487}" type="slidenum">
              <a:rPr lang="en-US" smtClean="0"/>
              <a:t>148</a:t>
            </a:fld>
            <a:endParaRPr lang="en-US"/>
          </a:p>
        </p:txBody>
      </p:sp>
      <p:sp>
        <p:nvSpPr>
          <p:cNvPr id="5" name="Rectangle 4">
            <a:extLst>
              <a:ext uri="{FF2B5EF4-FFF2-40B4-BE49-F238E27FC236}">
                <a16:creationId xmlns:a16="http://schemas.microsoft.com/office/drawing/2014/main" id="{68B17272-3163-4CCE-98C4-921189F3BD8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D261DAF7-75F6-4AB9-99E3-4B4452027BF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3: Application Monitoring and Feedback Loops</a:t>
            </a:r>
          </a:p>
        </p:txBody>
      </p:sp>
    </p:spTree>
    <p:extLst>
      <p:ext uri="{BB962C8B-B14F-4D97-AF65-F5344CB8AC3E}">
        <p14:creationId xmlns:p14="http://schemas.microsoft.com/office/powerpoint/2010/main" val="342402831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0" i="0" u="none" strike="noStrike" kern="1200" baseline="0">
                <a:solidFill>
                  <a:schemeClr val="tx1"/>
                </a:solidFill>
                <a:latin typeface="+mn-lt"/>
                <a:ea typeface="+mn-ea"/>
                <a:cs typeface="+mn-cs"/>
              </a:rPr>
              <a:t>Applications Insights standard collectors automatically track usage, performance, and diagnostics information; but, sometimes this is not enough. Applications require tracking information about specific business events and how the users are behaving to deliver more value.</a:t>
            </a:r>
          </a:p>
          <a:p>
            <a:r>
              <a:rPr lang="en-GB" sz="1200" b="0" i="0" u="none" strike="noStrike" kern="1200" baseline="0">
                <a:solidFill>
                  <a:schemeClr val="tx1"/>
                </a:solidFill>
                <a:latin typeface="+mn-lt"/>
                <a:ea typeface="+mn-ea"/>
                <a:cs typeface="+mn-cs"/>
              </a:rPr>
              <a:t>Custom events and metrics can be sent to Application Insights by inserting a few lines of code in the application that call Application Insights SDK API. Custom events are supported both in client and server-side SDK. In order to use custom telemetry, install the appropriate SDK and call the API.</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4695659-05F5-4E63-9FF8-926DD2249487}" type="slidenum">
              <a:rPr lang="en-US" smtClean="0"/>
              <a:t>149</a:t>
            </a:fld>
            <a:endParaRPr lang="en-US"/>
          </a:p>
        </p:txBody>
      </p:sp>
      <p:sp>
        <p:nvSpPr>
          <p:cNvPr id="5" name="Rectangle 4">
            <a:extLst>
              <a:ext uri="{FF2B5EF4-FFF2-40B4-BE49-F238E27FC236}">
                <a16:creationId xmlns:a16="http://schemas.microsoft.com/office/drawing/2014/main" id="{8D1BCFDF-085B-4397-A043-A51CBF7CAF7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92A932D0-F528-4BE2-AD62-864F0D5AA29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3: Application Monitoring and Feedback Loops</a:t>
            </a:r>
          </a:p>
        </p:txBody>
      </p:sp>
    </p:spTree>
    <p:extLst>
      <p:ext uri="{BB962C8B-B14F-4D97-AF65-F5344CB8AC3E}">
        <p14:creationId xmlns:p14="http://schemas.microsoft.com/office/powerpoint/2010/main" val="1233930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7797084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0" i="0" u="none" strike="noStrike" kern="1200" baseline="0">
                <a:solidFill>
                  <a:schemeClr val="tx1"/>
                </a:solidFill>
                <a:latin typeface="+mn-lt"/>
                <a:ea typeface="+mn-ea"/>
                <a:cs typeface="+mn-cs"/>
              </a:rPr>
              <a:t>In this example, we use the Parts Unlimited sample application.</a:t>
            </a:r>
          </a:p>
          <a:p>
            <a:r>
              <a:rPr lang="en-GB" sz="1200" b="0" i="0" u="none" strike="noStrike" kern="1200" baseline="0">
                <a:solidFill>
                  <a:schemeClr val="tx1"/>
                </a:solidFill>
                <a:latin typeface="+mn-lt"/>
                <a:ea typeface="+mn-ea"/>
                <a:cs typeface="+mn-cs"/>
              </a:rPr>
              <a:t>Note: Application Insights has previously been configured as described in User Telemetry and will not be part of this walkthrough. Deploying is also not going to be described. For more information about how to use and deploy the sample, see Getting Started for Parts Unlimited.</a:t>
            </a:r>
          </a:p>
          <a:p>
            <a:endParaRPr lang="en-GB" sz="1200" b="0" i="0" u="none" strike="noStrike" kern="1200" baseline="0">
              <a:solidFill>
                <a:schemeClr val="tx1"/>
              </a:solidFill>
              <a:latin typeface="+mn-lt"/>
              <a:ea typeface="+mn-ea"/>
              <a:cs typeface="+mn-cs"/>
            </a:endParaRPr>
          </a:p>
          <a:p>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4695659-05F5-4E63-9FF8-926DD2249487}" type="slidenum">
              <a:rPr lang="en-US" smtClean="0"/>
              <a:t>150</a:t>
            </a:fld>
            <a:endParaRPr lang="en-US"/>
          </a:p>
        </p:txBody>
      </p:sp>
      <p:sp>
        <p:nvSpPr>
          <p:cNvPr id="5" name="Rectangle 4">
            <a:extLst>
              <a:ext uri="{FF2B5EF4-FFF2-40B4-BE49-F238E27FC236}">
                <a16:creationId xmlns:a16="http://schemas.microsoft.com/office/drawing/2014/main" id="{AB28BC0A-1B14-420A-9AF1-44610187199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4F64FF9A-ED41-44C3-B940-EBFD8A6A726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3: Application Monitoring and Feedback Loops</a:t>
            </a:r>
          </a:p>
        </p:txBody>
      </p:sp>
    </p:spTree>
    <p:extLst>
      <p:ext uri="{BB962C8B-B14F-4D97-AF65-F5344CB8AC3E}">
        <p14:creationId xmlns:p14="http://schemas.microsoft.com/office/powerpoint/2010/main" val="265743088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 Describe Log Analytics</a:t>
            </a:r>
          </a:p>
          <a:p>
            <a:r>
              <a:rPr lang="en-GB" sz="1200" b="0" i="0" u="none" strike="noStrike" kern="1200" baseline="0">
                <a:solidFill>
                  <a:schemeClr val="tx1"/>
                </a:solidFill>
                <a:latin typeface="+mn-lt"/>
                <a:ea typeface="+mn-ea"/>
                <a:cs typeface="+mn-cs"/>
              </a:rPr>
              <a:t>􀁸 Describe Log Analytics Components and Architecture</a:t>
            </a:r>
          </a:p>
          <a:p>
            <a:r>
              <a:rPr lang="en-GB" sz="1200" b="0" i="0" u="none" strike="noStrike" kern="1200" baseline="0">
                <a:solidFill>
                  <a:schemeClr val="tx1"/>
                </a:solidFill>
                <a:latin typeface="+mn-lt"/>
                <a:ea typeface="+mn-ea"/>
                <a:cs typeface="+mn-cs"/>
              </a:rPr>
              <a:t>􀁸 Manage Workspaces</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4695659-05F5-4E63-9FF8-926DD2249487}" type="slidenum">
              <a:rPr lang="en-US" smtClean="0"/>
              <a:t>151</a:t>
            </a:fld>
            <a:endParaRPr lang="en-US"/>
          </a:p>
        </p:txBody>
      </p:sp>
      <p:sp>
        <p:nvSpPr>
          <p:cNvPr id="5" name="Rectangle 4">
            <a:extLst>
              <a:ext uri="{FF2B5EF4-FFF2-40B4-BE49-F238E27FC236}">
                <a16:creationId xmlns:a16="http://schemas.microsoft.com/office/drawing/2014/main" id="{2F101008-76CB-40D1-9D8E-99482AB1FCC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5634CC12-11AA-4441-938C-88D3051A5CF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3: Application Monitoring and Feedback Loops</a:t>
            </a:r>
          </a:p>
        </p:txBody>
      </p:sp>
    </p:spTree>
    <p:extLst>
      <p:ext uri="{BB962C8B-B14F-4D97-AF65-F5344CB8AC3E}">
        <p14:creationId xmlns:p14="http://schemas.microsoft.com/office/powerpoint/2010/main" val="83382516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0" i="0" u="none" strike="noStrike" kern="1200" baseline="0">
                <a:solidFill>
                  <a:schemeClr val="tx1"/>
                </a:solidFill>
                <a:latin typeface="+mn-lt"/>
                <a:ea typeface="+mn-ea"/>
                <a:cs typeface="+mn-cs"/>
              </a:rPr>
              <a:t>What is Log Analytics?</a:t>
            </a:r>
          </a:p>
          <a:p>
            <a:r>
              <a:rPr lang="en-GB" sz="1200" b="0" i="0" u="none" strike="noStrike" kern="1200" baseline="0">
                <a:solidFill>
                  <a:schemeClr val="tx1"/>
                </a:solidFill>
                <a:latin typeface="+mn-lt"/>
                <a:ea typeface="+mn-ea"/>
                <a:cs typeface="+mn-cs"/>
              </a:rPr>
              <a:t>Log Analytics is a cloud service that helps you collect, </a:t>
            </a:r>
            <a:r>
              <a:rPr lang="en-GB" sz="1200" b="0" i="0" u="none" strike="noStrike" kern="1200" baseline="0" err="1">
                <a:solidFill>
                  <a:schemeClr val="tx1"/>
                </a:solidFill>
                <a:latin typeface="+mn-lt"/>
                <a:ea typeface="+mn-ea"/>
                <a:cs typeface="+mn-cs"/>
              </a:rPr>
              <a:t>analyze</a:t>
            </a:r>
            <a:r>
              <a:rPr lang="en-GB" sz="1200" b="0" i="0" u="none" strike="noStrike" kern="1200" baseline="0">
                <a:solidFill>
                  <a:schemeClr val="tx1"/>
                </a:solidFill>
                <a:latin typeface="+mn-lt"/>
                <a:ea typeface="+mn-ea"/>
                <a:cs typeface="+mn-cs"/>
              </a:rPr>
              <a:t>, and act on monitoring data generated by resources in your cloud and/or </a:t>
            </a:r>
            <a:r>
              <a:rPr lang="en-GB" sz="1200" b="0" i="0" u="none" strike="noStrike" kern="1200" baseline="0" err="1">
                <a:solidFill>
                  <a:schemeClr val="tx1"/>
                </a:solidFill>
                <a:latin typeface="+mn-lt"/>
                <a:ea typeface="+mn-ea"/>
                <a:cs typeface="+mn-cs"/>
              </a:rPr>
              <a:t>onpremises</a:t>
            </a:r>
            <a:r>
              <a:rPr lang="en-GB" sz="1200" b="0" i="0" u="none" strike="noStrike" kern="1200" baseline="0">
                <a:solidFill>
                  <a:schemeClr val="tx1"/>
                </a:solidFill>
                <a:latin typeface="+mn-lt"/>
                <a:ea typeface="+mn-ea"/>
                <a:cs typeface="+mn-cs"/>
              </a:rPr>
              <a:t> environment. It provides you with the tools you need to gain deep insights into your collected data (real-time or historical) through integrated search, analysis, and visualization capabilities. Log Analytics also provides custom dashboards, data export, the ability to define alerts to notify you of certain conditions, and the ability to automate a remediation process.</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4695659-05F5-4E63-9FF8-926DD2249487}" type="slidenum">
              <a:rPr lang="en-US" smtClean="0"/>
              <a:t>152</a:t>
            </a:fld>
            <a:endParaRPr lang="en-US"/>
          </a:p>
        </p:txBody>
      </p:sp>
      <p:sp>
        <p:nvSpPr>
          <p:cNvPr id="5" name="Rectangle 4">
            <a:extLst>
              <a:ext uri="{FF2B5EF4-FFF2-40B4-BE49-F238E27FC236}">
                <a16:creationId xmlns:a16="http://schemas.microsoft.com/office/drawing/2014/main" id="{0B3EA26A-69AA-4538-8E7C-1A0831347BB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94B8C4FE-D916-4503-92C8-B380ED40310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3: Application Monitoring and Feedback Loops</a:t>
            </a:r>
          </a:p>
        </p:txBody>
      </p:sp>
    </p:spTree>
    <p:extLst>
      <p:ext uri="{BB962C8B-B14F-4D97-AF65-F5344CB8AC3E}">
        <p14:creationId xmlns:p14="http://schemas.microsoft.com/office/powerpoint/2010/main" val="105755471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0" i="0" u="none" strike="noStrike" kern="1200" baseline="0">
                <a:solidFill>
                  <a:schemeClr val="tx1"/>
                </a:solidFill>
                <a:latin typeface="+mn-lt"/>
                <a:ea typeface="+mn-ea"/>
                <a:cs typeface="+mn-cs"/>
              </a:rPr>
              <a:t>Log Analytics consists of several components.</a:t>
            </a:r>
          </a:p>
          <a:p>
            <a:r>
              <a:rPr lang="en-GB" sz="1200" b="1" i="0" u="none" strike="noStrike" kern="1200" baseline="0">
                <a:solidFill>
                  <a:schemeClr val="tx1"/>
                </a:solidFill>
                <a:latin typeface="+mn-lt"/>
                <a:ea typeface="+mn-ea"/>
                <a:cs typeface="+mn-cs"/>
              </a:rPr>
              <a:t>OMS repository </a:t>
            </a:r>
            <a:r>
              <a:rPr lang="en-GB" sz="1200" b="0" i="0" u="none" strike="noStrike" kern="1200" baseline="0">
                <a:solidFill>
                  <a:schemeClr val="tx1"/>
                </a:solidFill>
                <a:latin typeface="+mn-lt"/>
                <a:ea typeface="+mn-ea"/>
                <a:cs typeface="+mn-cs"/>
              </a:rPr>
              <a:t>is the main component, where all collected data is stored. Data is ingested from </a:t>
            </a:r>
            <a:r>
              <a:rPr lang="en-GB" sz="1200" b="1" i="0" u="none" strike="noStrike" kern="1200" baseline="0">
                <a:solidFill>
                  <a:schemeClr val="tx1"/>
                </a:solidFill>
                <a:latin typeface="+mn-lt"/>
                <a:ea typeface="+mn-ea"/>
                <a:cs typeface="+mn-cs"/>
              </a:rPr>
              <a:t>Connected Sources </a:t>
            </a:r>
            <a:r>
              <a:rPr lang="en-GB" sz="1200" b="0" i="0" u="none" strike="noStrike" kern="1200" baseline="0">
                <a:solidFill>
                  <a:schemeClr val="tx1"/>
                </a:solidFill>
                <a:latin typeface="+mn-lt"/>
                <a:ea typeface="+mn-ea"/>
                <a:cs typeface="+mn-cs"/>
              </a:rPr>
              <a:t>into an </a:t>
            </a:r>
            <a:r>
              <a:rPr lang="en-GB" sz="1200" b="1" i="0" u="none" strike="noStrike" kern="1200" baseline="0">
                <a:solidFill>
                  <a:schemeClr val="tx1"/>
                </a:solidFill>
                <a:latin typeface="+mn-lt"/>
                <a:ea typeface="+mn-ea"/>
                <a:cs typeface="+mn-cs"/>
              </a:rPr>
              <a:t>OMS Workspace</a:t>
            </a:r>
            <a:r>
              <a:rPr lang="en-GB" sz="1200" b="0" i="0" u="none" strike="noStrike" kern="1200" baseline="0">
                <a:solidFill>
                  <a:schemeClr val="tx1"/>
                </a:solidFill>
                <a:latin typeface="+mn-lt"/>
                <a:ea typeface="+mn-ea"/>
                <a:cs typeface="+mn-cs"/>
              </a:rPr>
              <a:t>. The data that is collected from a </a:t>
            </a:r>
            <a:r>
              <a:rPr lang="en-GB" sz="1200" b="1" i="0" u="none" strike="noStrike" kern="1200" baseline="0">
                <a:solidFill>
                  <a:schemeClr val="tx1"/>
                </a:solidFill>
                <a:latin typeface="+mn-lt"/>
                <a:ea typeface="+mn-ea"/>
                <a:cs typeface="+mn-cs"/>
              </a:rPr>
              <a:t>Connected Source </a:t>
            </a:r>
            <a:r>
              <a:rPr lang="en-GB" sz="1200" b="0" i="0" u="none" strike="noStrike" kern="1200" baseline="0">
                <a:solidFill>
                  <a:schemeClr val="tx1"/>
                </a:solidFill>
                <a:latin typeface="+mn-lt"/>
                <a:ea typeface="+mn-ea"/>
                <a:cs typeface="+mn-cs"/>
              </a:rPr>
              <a:t>is defined by configuring </a:t>
            </a:r>
            <a:r>
              <a:rPr lang="en-GB" sz="1200" b="1" i="0" u="none" strike="noStrike" kern="1200" baseline="0">
                <a:solidFill>
                  <a:schemeClr val="tx1"/>
                </a:solidFill>
                <a:latin typeface="+mn-lt"/>
                <a:ea typeface="+mn-ea"/>
                <a:cs typeface="+mn-cs"/>
              </a:rPr>
              <a:t>Data Sources </a:t>
            </a:r>
            <a:r>
              <a:rPr lang="en-GB" sz="1200" b="0" i="0" u="none" strike="noStrike" kern="1200" baseline="0">
                <a:solidFill>
                  <a:schemeClr val="tx1"/>
                </a:solidFill>
                <a:latin typeface="+mn-lt"/>
                <a:ea typeface="+mn-ea"/>
                <a:cs typeface="+mn-cs"/>
              </a:rPr>
              <a:t>and adding </a:t>
            </a:r>
            <a:r>
              <a:rPr lang="en-GB" sz="1200" b="1" i="0" u="none" strike="noStrike" kern="1200" baseline="0">
                <a:solidFill>
                  <a:schemeClr val="tx1"/>
                </a:solidFill>
                <a:latin typeface="+mn-lt"/>
                <a:ea typeface="+mn-ea"/>
                <a:cs typeface="+mn-cs"/>
              </a:rPr>
              <a:t>Solutions</a:t>
            </a:r>
            <a:r>
              <a:rPr lang="en-GB" sz="1200" b="0" i="0" u="none" strike="noStrike" kern="1200" baseline="0">
                <a:solidFill>
                  <a:schemeClr val="tx1"/>
                </a:solidFill>
                <a:latin typeface="+mn-lt"/>
                <a:ea typeface="+mn-ea"/>
                <a:cs typeface="+mn-cs"/>
              </a:rPr>
              <a:t>. Explore and </a:t>
            </a:r>
            <a:r>
              <a:rPr lang="en-GB" sz="1200" b="0" i="0" u="none" strike="noStrike" kern="1200" baseline="0" err="1">
                <a:solidFill>
                  <a:schemeClr val="tx1"/>
                </a:solidFill>
                <a:latin typeface="+mn-lt"/>
                <a:ea typeface="+mn-ea"/>
                <a:cs typeface="+mn-cs"/>
              </a:rPr>
              <a:t>analyze</a:t>
            </a:r>
            <a:r>
              <a:rPr lang="en-GB" sz="1200" b="0" i="0" u="none" strike="noStrike" kern="1200" baseline="0">
                <a:solidFill>
                  <a:schemeClr val="tx1"/>
                </a:solidFill>
                <a:latin typeface="+mn-lt"/>
                <a:ea typeface="+mn-ea"/>
                <a:cs typeface="+mn-cs"/>
              </a:rPr>
              <a:t> data and configure </a:t>
            </a:r>
            <a:r>
              <a:rPr lang="en-GB" sz="1200" b="1" i="0" u="none" strike="noStrike" kern="1200" baseline="0">
                <a:solidFill>
                  <a:schemeClr val="tx1"/>
                </a:solidFill>
                <a:latin typeface="+mn-lt"/>
                <a:ea typeface="+mn-ea"/>
                <a:cs typeface="+mn-cs"/>
              </a:rPr>
              <a:t>Alerts </a:t>
            </a:r>
            <a:r>
              <a:rPr lang="en-GB" sz="1200" b="0" i="0" u="none" strike="noStrike" kern="1200" baseline="0">
                <a:solidFill>
                  <a:schemeClr val="tx1"/>
                </a:solidFill>
                <a:latin typeface="+mn-lt"/>
                <a:ea typeface="+mn-ea"/>
                <a:cs typeface="+mn-cs"/>
              </a:rPr>
              <a:t>through the </a:t>
            </a:r>
            <a:r>
              <a:rPr lang="en-GB" sz="1200" b="1" i="0" u="none" strike="noStrike" kern="1200" baseline="0">
                <a:solidFill>
                  <a:schemeClr val="tx1"/>
                </a:solidFill>
                <a:latin typeface="+mn-lt"/>
                <a:ea typeface="+mn-ea"/>
                <a:cs typeface="+mn-cs"/>
              </a:rPr>
              <a:t>OMS Portal</a:t>
            </a:r>
            <a:r>
              <a:rPr lang="en-GB" sz="1200" b="0" i="0" u="none" strike="noStrike" kern="1200" baseline="0">
                <a:solidFill>
                  <a:schemeClr val="tx1"/>
                </a:solidFill>
                <a:latin typeface="+mn-lt"/>
                <a:ea typeface="+mn-ea"/>
                <a:cs typeface="+mn-cs"/>
              </a:rPr>
              <a:t>, which provides </a:t>
            </a:r>
            <a:r>
              <a:rPr lang="en-GB" sz="1200" b="1" i="0" u="none" strike="noStrike" kern="1200" baseline="0">
                <a:solidFill>
                  <a:schemeClr val="tx1"/>
                </a:solidFill>
                <a:latin typeface="+mn-lt"/>
                <a:ea typeface="+mn-ea"/>
                <a:cs typeface="+mn-cs"/>
              </a:rPr>
              <a:t>Log Search</a:t>
            </a:r>
            <a:r>
              <a:rPr lang="en-GB" sz="1200" b="0" i="0" u="none" strike="noStrike" kern="1200" baseline="0">
                <a:solidFill>
                  <a:schemeClr val="tx1"/>
                </a:solidFill>
                <a:latin typeface="+mn-lt"/>
                <a:ea typeface="+mn-ea"/>
                <a:cs typeface="+mn-cs"/>
              </a:rPr>
              <a:t>, custom </a:t>
            </a:r>
            <a:r>
              <a:rPr lang="en-GB" sz="1200" b="1" i="0" u="none" strike="noStrike" kern="1200" baseline="0">
                <a:solidFill>
                  <a:schemeClr val="tx1"/>
                </a:solidFill>
                <a:latin typeface="+mn-lt"/>
                <a:ea typeface="+mn-ea"/>
                <a:cs typeface="+mn-cs"/>
              </a:rPr>
              <a:t>Dashboards</a:t>
            </a:r>
            <a:r>
              <a:rPr lang="en-GB" sz="1200" b="0" i="0" u="none" strike="noStrike" kern="1200" baseline="0">
                <a:solidFill>
                  <a:schemeClr val="tx1"/>
                </a:solidFill>
                <a:latin typeface="+mn-lt"/>
                <a:ea typeface="+mn-ea"/>
                <a:cs typeface="+mn-cs"/>
              </a:rPr>
              <a:t>, and </a:t>
            </a:r>
            <a:r>
              <a:rPr lang="en-GB" sz="1200" b="1" i="0" u="none" strike="noStrike" kern="1200" baseline="0">
                <a:solidFill>
                  <a:schemeClr val="tx1"/>
                </a:solidFill>
                <a:latin typeface="+mn-lt"/>
                <a:ea typeface="+mn-ea"/>
                <a:cs typeface="+mn-cs"/>
              </a:rPr>
              <a:t>Export </a:t>
            </a:r>
            <a:r>
              <a:rPr lang="en-GB" sz="1200" b="0" i="0" u="none" strike="noStrike" kern="1200" baseline="0">
                <a:solidFill>
                  <a:schemeClr val="tx1"/>
                </a:solidFill>
                <a:latin typeface="+mn-lt"/>
                <a:ea typeface="+mn-ea"/>
                <a:cs typeface="+mn-cs"/>
              </a:rPr>
              <a:t>capabilities.</a:t>
            </a:r>
          </a:p>
          <a:p>
            <a:r>
              <a:rPr lang="en-GB" sz="1200" b="1" i="0" u="none" strike="noStrike" kern="1200" baseline="0">
                <a:solidFill>
                  <a:schemeClr val="tx1"/>
                </a:solidFill>
                <a:latin typeface="+mn-lt"/>
                <a:ea typeface="+mn-ea"/>
                <a:cs typeface="+mn-cs"/>
              </a:rPr>
              <a:t>Workspace</a:t>
            </a:r>
          </a:p>
          <a:p>
            <a:r>
              <a:rPr lang="en-GB" sz="1200" b="0" i="0" u="none" strike="noStrike" kern="1200" baseline="0">
                <a:solidFill>
                  <a:schemeClr val="tx1"/>
                </a:solidFill>
                <a:latin typeface="+mn-lt"/>
                <a:ea typeface="+mn-ea"/>
                <a:cs typeface="+mn-cs"/>
              </a:rPr>
              <a:t>When you sign-up for Log Analytics, an </a:t>
            </a:r>
            <a:r>
              <a:rPr lang="en-GB" sz="1200" b="1" i="0" u="none" strike="noStrike" kern="1200" baseline="0">
                <a:solidFill>
                  <a:schemeClr val="tx1"/>
                </a:solidFill>
                <a:latin typeface="+mn-lt"/>
                <a:ea typeface="+mn-ea"/>
                <a:cs typeface="+mn-cs"/>
              </a:rPr>
              <a:t>OMS workspace </a:t>
            </a:r>
            <a:r>
              <a:rPr lang="en-GB" sz="1200" b="0" i="0" u="none" strike="noStrike" kern="1200" baseline="0">
                <a:solidFill>
                  <a:schemeClr val="tx1"/>
                </a:solidFill>
                <a:latin typeface="+mn-lt"/>
                <a:ea typeface="+mn-ea"/>
                <a:cs typeface="+mn-cs"/>
              </a:rPr>
              <a:t>will be created. An OMS workspace is a unique OMS environment with its own data repository, data sources, and solutions. A workspace also defines a management boundary used to delegate administrative rights and manage user permissions. You can create multiple workspaces in your subscription to support multiple environments, such as production and test. </a:t>
            </a:r>
          </a:p>
          <a:p>
            <a:r>
              <a:rPr lang="en-GB" sz="1200" b="1" i="0" u="none" strike="noStrike" kern="1200" baseline="0">
                <a:solidFill>
                  <a:schemeClr val="tx1"/>
                </a:solidFill>
                <a:latin typeface="+mn-lt"/>
                <a:ea typeface="+mn-ea"/>
                <a:cs typeface="+mn-cs"/>
              </a:rPr>
              <a:t>Connected Sources</a:t>
            </a:r>
          </a:p>
          <a:p>
            <a:r>
              <a:rPr lang="en-GB" sz="1200" b="1" i="0" u="none" strike="noStrike" kern="1200" baseline="0">
                <a:solidFill>
                  <a:schemeClr val="tx1"/>
                </a:solidFill>
                <a:latin typeface="+mn-lt"/>
                <a:ea typeface="+mn-ea"/>
                <a:cs typeface="+mn-cs"/>
              </a:rPr>
              <a:t>Connected Sources </a:t>
            </a:r>
            <a:r>
              <a:rPr lang="en-GB" sz="1200" b="0" i="0" u="none" strike="noStrike" kern="1200" baseline="0">
                <a:solidFill>
                  <a:schemeClr val="tx1"/>
                </a:solidFill>
                <a:latin typeface="+mn-lt"/>
                <a:ea typeface="+mn-ea"/>
                <a:cs typeface="+mn-cs"/>
              </a:rPr>
              <a:t>are the servers and other resources that generate data. Different types of connected sources are supported, such as </a:t>
            </a:r>
            <a:r>
              <a:rPr lang="en-GB" sz="1200" b="1" i="0" u="none" strike="noStrike" kern="1200" baseline="0">
                <a:solidFill>
                  <a:schemeClr val="tx1"/>
                </a:solidFill>
                <a:latin typeface="+mn-lt"/>
                <a:ea typeface="+mn-ea"/>
                <a:cs typeface="+mn-cs"/>
              </a:rPr>
              <a:t>Windows Servers, Linux Servers, Azure Virtual Machines</a:t>
            </a:r>
            <a:r>
              <a:rPr lang="en-GB" sz="1200" b="0" i="0" u="none" strike="noStrike" kern="1200" baseline="0">
                <a:solidFill>
                  <a:schemeClr val="tx1"/>
                </a:solidFill>
                <a:latin typeface="+mn-lt"/>
                <a:ea typeface="+mn-ea"/>
                <a:cs typeface="+mn-cs"/>
              </a:rPr>
              <a:t>, and </a:t>
            </a:r>
            <a:r>
              <a:rPr lang="en-GB" sz="1200" b="1" i="0" u="none" strike="noStrike" kern="1200" baseline="0">
                <a:solidFill>
                  <a:schemeClr val="tx1"/>
                </a:solidFill>
                <a:latin typeface="+mn-lt"/>
                <a:ea typeface="+mn-ea"/>
                <a:cs typeface="+mn-cs"/>
              </a:rPr>
              <a:t>Azure Storage.</a:t>
            </a:r>
          </a:p>
          <a:p>
            <a:r>
              <a:rPr lang="en-GB" sz="1200" b="0" i="0" u="none" strike="noStrike" kern="1200" baseline="0">
                <a:solidFill>
                  <a:schemeClr val="tx1"/>
                </a:solidFill>
                <a:latin typeface="+mn-lt"/>
                <a:ea typeface="+mn-ea"/>
                <a:cs typeface="+mn-cs"/>
              </a:rPr>
              <a:t>OMS managed windows computers need </a:t>
            </a:r>
            <a:r>
              <a:rPr lang="en-GB" sz="1200" b="1" i="0" u="none" strike="noStrike" kern="1200" baseline="0">
                <a:solidFill>
                  <a:schemeClr val="tx1"/>
                </a:solidFill>
                <a:latin typeface="+mn-lt"/>
                <a:ea typeface="+mn-ea"/>
                <a:cs typeface="+mn-cs"/>
              </a:rPr>
              <a:t>Microsoft Monitoring Agent </a:t>
            </a:r>
            <a:r>
              <a:rPr lang="en-GB" sz="1200" b="0" i="0" u="none" strike="noStrike" kern="1200" baseline="0">
                <a:solidFill>
                  <a:schemeClr val="tx1"/>
                </a:solidFill>
                <a:latin typeface="+mn-lt"/>
                <a:ea typeface="+mn-ea"/>
                <a:cs typeface="+mn-cs"/>
              </a:rPr>
              <a:t>(MMA) installed. Linux computers require OMS Agent for Linux</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4695659-05F5-4E63-9FF8-926DD2249487}" type="slidenum">
              <a:rPr lang="en-US" smtClean="0"/>
              <a:t>153</a:t>
            </a:fld>
            <a:endParaRPr lang="en-US"/>
          </a:p>
        </p:txBody>
      </p:sp>
      <p:sp>
        <p:nvSpPr>
          <p:cNvPr id="5" name="Rectangle 4">
            <a:extLst>
              <a:ext uri="{FF2B5EF4-FFF2-40B4-BE49-F238E27FC236}">
                <a16:creationId xmlns:a16="http://schemas.microsoft.com/office/drawing/2014/main" id="{2D9A44FB-8290-448E-B821-78E575E03A8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8C4E8EC6-FC7B-46D4-BB68-4C6604BB3B7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3: Application Monitoring and Feedback Loops</a:t>
            </a:r>
          </a:p>
        </p:txBody>
      </p:sp>
    </p:spTree>
    <p:extLst>
      <p:ext uri="{BB962C8B-B14F-4D97-AF65-F5344CB8AC3E}">
        <p14:creationId xmlns:p14="http://schemas.microsoft.com/office/powerpoint/2010/main" val="423985656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DengXian" panose="02010600030101010101" pitchFamily="2" charset="-122"/>
                <a:cs typeface="Times New Roman" panose="02020603050405020304" pitchFamily="18" charset="0"/>
              </a:rPr>
              <a:t> </a:t>
            </a:r>
            <a:r>
              <a:rPr lang="en-GB" sz="1200" b="0" i="0" u="none" strike="noStrike" kern="1200" baseline="0">
                <a:solidFill>
                  <a:schemeClr val="tx1"/>
                </a:solidFill>
                <a:latin typeface="+mn-lt"/>
                <a:ea typeface="+mn-ea"/>
                <a:cs typeface="+mn-cs"/>
              </a:rPr>
              <a:t>A Log Analytics workspace is an </a:t>
            </a:r>
            <a:r>
              <a:rPr lang="en-GB" sz="1200" b="1" i="0" u="none" strike="noStrike" kern="1200" baseline="0">
                <a:solidFill>
                  <a:schemeClr val="tx1"/>
                </a:solidFill>
                <a:latin typeface="+mn-lt"/>
                <a:ea typeface="+mn-ea"/>
                <a:cs typeface="+mn-cs"/>
              </a:rPr>
              <a:t>Azure resource </a:t>
            </a:r>
            <a:r>
              <a:rPr lang="en-GB" sz="1200" b="0" i="0" u="none" strike="noStrike" kern="1200" baseline="0">
                <a:solidFill>
                  <a:schemeClr val="tx1"/>
                </a:solidFill>
                <a:latin typeface="+mn-lt"/>
                <a:ea typeface="+mn-ea"/>
                <a:cs typeface="+mn-cs"/>
              </a:rPr>
              <a:t>which defines a management boundary used to delegate administrative rights and manage user</a:t>
            </a:r>
          </a:p>
          <a:p>
            <a:r>
              <a:rPr lang="en-GB" sz="1200" b="0" i="0" u="none" strike="noStrike" kern="1200" baseline="0">
                <a:solidFill>
                  <a:schemeClr val="tx1"/>
                </a:solidFill>
                <a:latin typeface="+mn-lt"/>
                <a:ea typeface="+mn-ea"/>
                <a:cs typeface="+mn-cs"/>
              </a:rPr>
              <a:t>permissions.</a:t>
            </a:r>
          </a:p>
          <a:p>
            <a:r>
              <a:rPr lang="en-GB" sz="1200" b="1" i="0" u="none" strike="noStrike" kern="1200" baseline="0">
                <a:solidFill>
                  <a:schemeClr val="tx1"/>
                </a:solidFill>
                <a:latin typeface="+mn-lt"/>
                <a:ea typeface="+mn-ea"/>
                <a:cs typeface="+mn-cs"/>
              </a:rPr>
              <a:t>Multiple Workspaces</a:t>
            </a:r>
          </a:p>
          <a:p>
            <a:r>
              <a:rPr lang="en-GB" sz="1200" b="0" i="0" u="none" strike="noStrike" kern="1200" baseline="0">
                <a:solidFill>
                  <a:schemeClr val="tx1"/>
                </a:solidFill>
                <a:latin typeface="+mn-lt"/>
                <a:ea typeface="+mn-ea"/>
                <a:cs typeface="+mn-cs"/>
              </a:rPr>
              <a:t>You can have multiple workspaces, each of them with different properties, such as geographical location, pricing plan, and user rights. Here are some reasons to consider multiple workspaces:</a:t>
            </a:r>
          </a:p>
          <a:p>
            <a:r>
              <a:rPr lang="en-GB" sz="1200" b="0" i="0" u="none" strike="noStrike" kern="1200" baseline="0">
                <a:solidFill>
                  <a:schemeClr val="tx1"/>
                </a:solidFill>
                <a:latin typeface="+mn-lt"/>
                <a:ea typeface="+mn-ea"/>
                <a:cs typeface="+mn-cs"/>
              </a:rPr>
              <a:t>􀁸 you want to have different workspaces for </a:t>
            </a:r>
            <a:r>
              <a:rPr lang="fr-FR" sz="1200" b="1" i="0" u="none" strike="noStrike" kern="1200" baseline="0" err="1">
                <a:solidFill>
                  <a:schemeClr val="tx1"/>
                </a:solidFill>
                <a:latin typeface="+mn-lt"/>
                <a:ea typeface="+mn-ea"/>
                <a:cs typeface="+mn-cs"/>
              </a:rPr>
              <a:t>different</a:t>
            </a:r>
            <a:r>
              <a:rPr lang="fr-FR" sz="1200" b="1" i="0" u="none" strike="noStrike" kern="1200" baseline="0">
                <a:solidFill>
                  <a:schemeClr val="tx1"/>
                </a:solidFill>
                <a:latin typeface="+mn-lt"/>
                <a:ea typeface="+mn-ea"/>
                <a:cs typeface="+mn-cs"/>
              </a:rPr>
              <a:t> </a:t>
            </a:r>
            <a:r>
              <a:rPr lang="fr-FR" sz="1200" b="1" i="0" u="none" strike="noStrike" kern="1200" baseline="0" err="1">
                <a:solidFill>
                  <a:schemeClr val="tx1"/>
                </a:solidFill>
                <a:latin typeface="+mn-lt"/>
                <a:ea typeface="+mn-ea"/>
                <a:cs typeface="+mn-cs"/>
              </a:rPr>
              <a:t>environments</a:t>
            </a:r>
            <a:r>
              <a:rPr lang="fr-FR" sz="1200" b="1" i="0" u="none" strike="noStrike" kern="1200" baseline="0">
                <a:solidFill>
                  <a:schemeClr val="tx1"/>
                </a:solidFill>
                <a:latin typeface="+mn-lt"/>
                <a:ea typeface="+mn-ea"/>
                <a:cs typeface="+mn-cs"/>
              </a:rPr>
              <a:t> </a:t>
            </a:r>
            <a:r>
              <a:rPr lang="fr-FR" sz="1200" b="0" i="0" u="none" strike="noStrike" kern="1200" baseline="0">
                <a:solidFill>
                  <a:schemeClr val="tx1"/>
                </a:solidFill>
                <a:latin typeface="+mn-lt"/>
                <a:ea typeface="+mn-ea"/>
                <a:cs typeface="+mn-cs"/>
              </a:rPr>
              <a:t>(Dev, QA, Production)</a:t>
            </a:r>
          </a:p>
          <a:p>
            <a:r>
              <a:rPr lang="en-GB" sz="1200" b="0" i="0" u="none" strike="noStrike" kern="1200" baseline="0">
                <a:solidFill>
                  <a:schemeClr val="tx1"/>
                </a:solidFill>
                <a:latin typeface="+mn-lt"/>
                <a:ea typeface="+mn-ea"/>
                <a:cs typeface="+mn-cs"/>
              </a:rPr>
              <a:t>􀁸 you want to have different workspaces for </a:t>
            </a:r>
            <a:r>
              <a:rPr lang="en-GB" sz="1200" b="1" i="0" u="none" strike="noStrike" kern="1200" baseline="0">
                <a:solidFill>
                  <a:schemeClr val="tx1"/>
                </a:solidFill>
                <a:latin typeface="+mn-lt"/>
                <a:ea typeface="+mn-ea"/>
                <a:cs typeface="+mn-cs"/>
              </a:rPr>
              <a:t>different regions </a:t>
            </a:r>
            <a:r>
              <a:rPr lang="en-GB" sz="1200" b="0" i="0" u="none" strike="noStrike" kern="1200" baseline="0">
                <a:solidFill>
                  <a:schemeClr val="tx1"/>
                </a:solidFill>
                <a:latin typeface="+mn-lt"/>
                <a:ea typeface="+mn-ea"/>
                <a:cs typeface="+mn-cs"/>
              </a:rPr>
              <a:t>where your company operates due compliance reasons</a:t>
            </a:r>
          </a:p>
          <a:p>
            <a:r>
              <a:rPr lang="en-GB" sz="1200" b="0" i="0" u="none" strike="noStrike" kern="1200" baseline="0">
                <a:solidFill>
                  <a:schemeClr val="tx1"/>
                </a:solidFill>
                <a:latin typeface="+mn-lt"/>
                <a:ea typeface="+mn-ea"/>
                <a:cs typeface="+mn-cs"/>
              </a:rPr>
              <a:t>􀁸 you want to have different workspaces for </a:t>
            </a:r>
            <a:r>
              <a:rPr lang="en-GB" sz="1200" b="1" i="0" u="none" strike="noStrike" kern="1200" baseline="0">
                <a:solidFill>
                  <a:schemeClr val="tx1"/>
                </a:solidFill>
                <a:latin typeface="+mn-lt"/>
                <a:ea typeface="+mn-ea"/>
                <a:cs typeface="+mn-cs"/>
              </a:rPr>
              <a:t>different departments </a:t>
            </a:r>
            <a:r>
              <a:rPr lang="en-GB" sz="1200" b="0" i="0" u="none" strike="noStrike" kern="1200" baseline="0">
                <a:solidFill>
                  <a:schemeClr val="tx1"/>
                </a:solidFill>
                <a:latin typeface="+mn-lt"/>
                <a:ea typeface="+mn-ea"/>
                <a:cs typeface="+mn-cs"/>
              </a:rPr>
              <a:t>in your company and charge different cost </a:t>
            </a:r>
            <a:r>
              <a:rPr lang="en-GB" sz="1200" b="0" i="0" u="none" strike="noStrike" kern="1200" baseline="0" err="1">
                <a:solidFill>
                  <a:schemeClr val="tx1"/>
                </a:solidFill>
                <a:latin typeface="+mn-lt"/>
                <a:ea typeface="+mn-ea"/>
                <a:cs typeface="+mn-cs"/>
              </a:rPr>
              <a:t>centers</a:t>
            </a:r>
            <a:r>
              <a:rPr lang="en-GB" sz="1200" b="0" i="0" u="none" strike="noStrike" kern="1200" baseline="0">
                <a:solidFill>
                  <a:schemeClr val="tx1"/>
                </a:solidFill>
                <a:latin typeface="+mn-lt"/>
                <a:ea typeface="+mn-ea"/>
                <a:cs typeface="+mn-cs"/>
              </a:rPr>
              <a:t> based on their usage</a:t>
            </a:r>
          </a:p>
          <a:p>
            <a:r>
              <a:rPr lang="en-GB" sz="1200" b="0" i="0" u="none" strike="noStrike" kern="1200" baseline="0">
                <a:solidFill>
                  <a:schemeClr val="tx1"/>
                </a:solidFill>
                <a:latin typeface="+mn-lt"/>
                <a:ea typeface="+mn-ea"/>
                <a:cs typeface="+mn-cs"/>
              </a:rPr>
              <a:t>􀁸 you manage data from </a:t>
            </a:r>
            <a:r>
              <a:rPr lang="en-GB" sz="1200" b="1" i="0" u="none" strike="noStrike" kern="1200" baseline="0">
                <a:solidFill>
                  <a:schemeClr val="tx1"/>
                </a:solidFill>
                <a:latin typeface="+mn-lt"/>
                <a:ea typeface="+mn-ea"/>
                <a:cs typeface="+mn-cs"/>
              </a:rPr>
              <a:t>different customers</a:t>
            </a:r>
            <a:r>
              <a:rPr lang="en-GB" sz="1200" b="0" i="0" u="none" strike="noStrike" kern="1200" baseline="0">
                <a:solidFill>
                  <a:schemeClr val="tx1"/>
                </a:solidFill>
                <a:latin typeface="+mn-lt"/>
                <a:ea typeface="+mn-ea"/>
                <a:cs typeface="+mn-cs"/>
              </a:rPr>
              <a:t>, and you want to have a different workspace for each customer</a:t>
            </a:r>
          </a:p>
          <a:p>
            <a:r>
              <a:rPr lang="en-GB" sz="1200" b="0" i="0" u="none" strike="noStrike" kern="1200" baseline="0">
                <a:solidFill>
                  <a:schemeClr val="tx1"/>
                </a:solidFill>
                <a:latin typeface="+mn-lt"/>
                <a:ea typeface="+mn-ea"/>
                <a:cs typeface="+mn-cs"/>
              </a:rPr>
              <a:t>When operating in an environment with multiple workspaces, a direct agent can be configured to send data to multiple workspaces. You can view the workspace information from the Azure Portal or from the OMS Portal.</a:t>
            </a:r>
          </a:p>
          <a:p>
            <a:r>
              <a:rPr lang="en-GB" sz="1200" b="1" i="0" u="none" strike="noStrike" kern="1200" baseline="0">
                <a:solidFill>
                  <a:schemeClr val="tx1"/>
                </a:solidFill>
                <a:latin typeface="+mn-lt"/>
                <a:ea typeface="+mn-ea"/>
                <a:cs typeface="+mn-cs"/>
              </a:rPr>
              <a:t>Manage Data Retention</a:t>
            </a:r>
          </a:p>
          <a:p>
            <a:r>
              <a:rPr lang="en-GB" sz="1200" b="0" i="0" u="none" strike="noStrike" kern="1200" baseline="0">
                <a:solidFill>
                  <a:schemeClr val="tx1"/>
                </a:solidFill>
                <a:latin typeface="+mn-lt"/>
                <a:ea typeface="+mn-ea"/>
                <a:cs typeface="+mn-cs"/>
              </a:rPr>
              <a:t>The amount of time the collected data is kept in the repository depends on the pricing plan associated with the workspace. You can change the data retention period from the Azure portal in the option</a:t>
            </a:r>
          </a:p>
          <a:p>
            <a:r>
              <a:rPr lang="en-GB" sz="1200" b="0" i="0" u="none" strike="noStrike" kern="1200" baseline="0">
                <a:solidFill>
                  <a:schemeClr val="tx1"/>
                </a:solidFill>
                <a:latin typeface="+mn-lt"/>
                <a:ea typeface="+mn-ea"/>
                <a:cs typeface="+mn-cs"/>
              </a:rPr>
              <a:t>Retention on the workspace blade.</a:t>
            </a:r>
          </a:p>
          <a:p>
            <a:r>
              <a:rPr lang="en-GB" sz="1200" b="1" i="0" u="none" strike="noStrike" kern="1200" baseline="0">
                <a:solidFill>
                  <a:schemeClr val="tx1"/>
                </a:solidFill>
                <a:latin typeface="+mn-lt"/>
                <a:ea typeface="+mn-ea"/>
                <a:cs typeface="+mn-cs"/>
              </a:rPr>
              <a:t>Delete a Workspace</a:t>
            </a:r>
          </a:p>
          <a:p>
            <a:r>
              <a:rPr lang="en-GB" sz="1200" b="0" i="0" u="none" strike="noStrike" kern="1200" baseline="0">
                <a:solidFill>
                  <a:schemeClr val="tx1"/>
                </a:solidFill>
                <a:latin typeface="+mn-lt"/>
                <a:ea typeface="+mn-ea"/>
                <a:cs typeface="+mn-cs"/>
              </a:rPr>
              <a:t>You can delete a workspace from the Azure Portal on the workspace blade. All the data related to the workspace will be deleted within 30 days.</a:t>
            </a:r>
          </a:p>
          <a:p>
            <a:r>
              <a:rPr lang="en-GB" sz="1200" b="1" i="0" u="none" strike="noStrike" kern="1200" baseline="0">
                <a:solidFill>
                  <a:schemeClr val="tx1"/>
                </a:solidFill>
                <a:latin typeface="+mn-lt"/>
                <a:ea typeface="+mn-ea"/>
                <a:cs typeface="+mn-cs"/>
              </a:rPr>
              <a:t>Data Usage</a:t>
            </a:r>
          </a:p>
          <a:p>
            <a:r>
              <a:rPr lang="en-GB" sz="1200" b="0" i="0" u="none" strike="noStrike" kern="1200" baseline="0">
                <a:solidFill>
                  <a:schemeClr val="tx1"/>
                </a:solidFill>
                <a:latin typeface="+mn-lt"/>
                <a:ea typeface="+mn-ea"/>
                <a:cs typeface="+mn-cs"/>
              </a:rPr>
              <a:t>Log Analytics provides a Usage Dashboard, where you can check how much data is being sent to the OMS service. You can view the dashboard in the Azure Portal. The tiles are organized in different groups. Example of groups include:</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Data Volume</a:t>
            </a:r>
            <a:r>
              <a:rPr lang="en-GB" sz="1200" b="0" i="0" u="none" strike="noStrike" kern="1200" baseline="0">
                <a:solidFill>
                  <a:schemeClr val="tx1"/>
                </a:solidFill>
                <a:latin typeface="+mn-lt"/>
                <a:ea typeface="+mn-ea"/>
                <a:cs typeface="+mn-cs"/>
              </a:rPr>
              <a:t>. Over time, by solution, and data not associated with a computer.</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Computers</a:t>
            </a:r>
            <a:r>
              <a:rPr lang="en-GB" sz="1200" b="0" i="0" u="none" strike="noStrike" kern="1200" baseline="0">
                <a:solidFill>
                  <a:schemeClr val="tx1"/>
                </a:solidFill>
                <a:latin typeface="+mn-lt"/>
                <a:ea typeface="+mn-ea"/>
                <a:cs typeface="+mn-cs"/>
              </a:rPr>
              <a:t>. List of computers sending data and computers that have not sent data in last 24 hours.</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Performance</a:t>
            </a:r>
            <a:r>
              <a:rPr lang="en-GB" sz="1200" b="0" i="0" u="none" strike="noStrike" kern="1200" baseline="0">
                <a:solidFill>
                  <a:schemeClr val="tx1"/>
                </a:solidFill>
                <a:latin typeface="+mn-lt"/>
                <a:ea typeface="+mn-ea"/>
                <a:cs typeface="+mn-cs"/>
              </a:rPr>
              <a:t>. Time taken to collect and index data.</a:t>
            </a:r>
            <a:endParaRPr lang="en-US" sz="1000">
              <a:latin typeface="Arial" panose="020B06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4695659-05F5-4E63-9FF8-926DD2249487}" type="slidenum">
              <a:rPr lang="en-US" smtClean="0"/>
              <a:t>154</a:t>
            </a:fld>
            <a:endParaRPr lang="en-US"/>
          </a:p>
        </p:txBody>
      </p:sp>
      <p:sp>
        <p:nvSpPr>
          <p:cNvPr id="5" name="Rectangle 4">
            <a:extLst>
              <a:ext uri="{FF2B5EF4-FFF2-40B4-BE49-F238E27FC236}">
                <a16:creationId xmlns:a16="http://schemas.microsoft.com/office/drawing/2014/main" id="{D6029527-F182-406A-85A3-947022B4751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40500</a:t>
            </a:r>
          </a:p>
        </p:txBody>
      </p:sp>
      <p:sp>
        <p:nvSpPr>
          <p:cNvPr id="6" name="Rectangle 5">
            <a:extLst>
              <a:ext uri="{FF2B5EF4-FFF2-40B4-BE49-F238E27FC236}">
                <a16:creationId xmlns:a16="http://schemas.microsoft.com/office/drawing/2014/main" id="{285500FB-4A31-4AEA-B757-0D89ECBEDE2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3: Application Monitoring and Feedback Loops</a:t>
            </a:r>
          </a:p>
        </p:txBody>
      </p:sp>
    </p:spTree>
    <p:extLst>
      <p:ext uri="{BB962C8B-B14F-4D97-AF65-F5344CB8AC3E}">
        <p14:creationId xmlns:p14="http://schemas.microsoft.com/office/powerpoint/2010/main" val="278666575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D91679-3A69-4641-964F-5E8374DF41E6}"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157</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251693238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D91679-3A69-4641-964F-5E8374DF41E6}"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158</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211998704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840732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effectLst/>
                <a:latin typeface="Arial" panose="020B0604020202020204" pitchFamily="34" charset="0"/>
                <a:ea typeface="Calibri" panose="020F0502020204030204" pitchFamily="34" charset="0"/>
                <a:cs typeface="Times New Roman" panose="02020603050405020304" pitchFamily="18" charset="0"/>
              </a:rPr>
              <a:t>Presentation: </a:t>
            </a:r>
            <a:r>
              <a:rPr lang="en-US" sz="1000" b="1">
                <a:effectLst/>
                <a:latin typeface="Arial" panose="020B0604020202020204" pitchFamily="34" charset="0"/>
                <a:ea typeface="Calibri" panose="020F0502020204030204" pitchFamily="34" charset="0"/>
                <a:cs typeface="Times New Roman" panose="02020603050405020304" pitchFamily="18" charset="0"/>
              </a:rPr>
              <a:t>90 minutes</a:t>
            </a:r>
            <a:endParaRPr lang="en-US" sz="100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effectLst/>
                <a:latin typeface="Arial" panose="020B0604020202020204" pitchFamily="34" charset="0"/>
                <a:ea typeface="Calibri" panose="020F0502020204030204" pitchFamily="34" charset="0"/>
                <a:cs typeface="Times New Roman" panose="02020603050405020304" pitchFamily="18" charset="0"/>
              </a:rPr>
              <a:t>Case Study:</a:t>
            </a:r>
            <a:r>
              <a:rPr lang="en-US" sz="1000" b="1">
                <a:effectLst/>
                <a:latin typeface="Arial" panose="020B0604020202020204" pitchFamily="34" charset="0"/>
                <a:ea typeface="Calibri" panose="020F0502020204030204" pitchFamily="34" charset="0"/>
                <a:cs typeface="Times New Roman" panose="02020603050405020304" pitchFamily="18" charset="0"/>
              </a:rPr>
              <a:t> 60 minutes</a:t>
            </a:r>
            <a:endParaRPr lang="en-US" sz="100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effectLst/>
                <a:latin typeface="Arial" panose="020B0604020202020204" pitchFamily="34" charset="0"/>
                <a:ea typeface="Calibri" panose="020F0502020204030204" pitchFamily="34" charset="0"/>
                <a:cs typeface="Times New Roman" panose="02020603050405020304" pitchFamily="18" charset="0"/>
              </a:rPr>
              <a:t>Lab: </a:t>
            </a:r>
            <a:r>
              <a:rPr lang="en-US" sz="1000" b="1">
                <a:effectLst/>
                <a:latin typeface="Arial" panose="020B0604020202020204" pitchFamily="34" charset="0"/>
                <a:ea typeface="Calibri" panose="020F0502020204030204" pitchFamily="34" charset="0"/>
                <a:cs typeface="Times New Roman" panose="02020603050405020304" pitchFamily="18" charset="0"/>
              </a:rPr>
              <a:t>90 minutes</a:t>
            </a:r>
            <a:endParaRPr lang="en-US" sz="100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effectLst/>
                <a:latin typeface="Arial" panose="020B0604020202020204" pitchFamily="34" charset="0"/>
                <a:ea typeface="Calibri" panose="020F0502020204030204" pitchFamily="34" charset="0"/>
                <a:cs typeface="Times New Roman" panose="02020603050405020304" pitchFamily="18" charset="0"/>
              </a:rPr>
              <a:t>After completing this module, students will be able to:</a:t>
            </a:r>
          </a:p>
          <a:p>
            <a:pPr marL="342900" marR="0" lvl="0" indent="-342900">
              <a:lnSpc>
                <a:spcPct val="115000"/>
              </a:lnSpc>
              <a:spcBef>
                <a:spcPts val="0"/>
              </a:spcBef>
              <a:spcAft>
                <a:spcPts val="995"/>
              </a:spcAft>
              <a:buFont typeface="Symbol" panose="05050102010706020507" pitchFamily="18" charset="2"/>
              <a:buChar char=""/>
            </a:pPr>
            <a:r>
              <a:rPr lang="en-US" sz="1000">
                <a:latin typeface="Arial" panose="020B0604020202020204" pitchFamily="34" charset="0"/>
                <a:ea typeface="Times New Roman" panose="02020603050405020304" pitchFamily="18" charset="0"/>
                <a:cs typeface="Times New Roman" panose="02020603050405020304" pitchFamily="18" charset="0"/>
              </a:rPr>
              <a:t>Compare and contrast various database options on Azure.</a:t>
            </a:r>
          </a:p>
          <a:p>
            <a:pPr marL="342900" marR="0" lvl="0" indent="-342900">
              <a:lnSpc>
                <a:spcPct val="115000"/>
              </a:lnSpc>
              <a:spcBef>
                <a:spcPts val="0"/>
              </a:spcBef>
              <a:spcAft>
                <a:spcPts val="995"/>
              </a:spcAft>
              <a:buFont typeface="Symbol" panose="05050102010706020507" pitchFamily="18" charset="2"/>
              <a:buChar char=""/>
            </a:pPr>
            <a:r>
              <a:rPr lang="en-US" sz="1000">
                <a:latin typeface="Arial" panose="020B0604020202020204" pitchFamily="34" charset="0"/>
                <a:ea typeface="Times New Roman" panose="02020603050405020304" pitchFamily="18" charset="0"/>
                <a:cs typeface="Times New Roman" panose="02020603050405020304" pitchFamily="18" charset="0"/>
              </a:rPr>
              <a:t>Identify data streaming options for large-scale data ingest.</a:t>
            </a:r>
          </a:p>
          <a:p>
            <a:pPr marL="342900" marR="0" lvl="0" indent="-342900">
              <a:lnSpc>
                <a:spcPct val="115000"/>
              </a:lnSpc>
              <a:spcBef>
                <a:spcPts val="0"/>
              </a:spcBef>
              <a:spcAft>
                <a:spcPts val="995"/>
              </a:spcAft>
              <a:buFont typeface="Symbol" panose="05050102010706020507" pitchFamily="18" charset="2"/>
              <a:buChar char=""/>
            </a:pPr>
            <a:r>
              <a:rPr lang="en-US" sz="1000">
                <a:latin typeface="Arial" panose="020B0604020202020204" pitchFamily="34" charset="0"/>
                <a:ea typeface="Times New Roman" panose="02020603050405020304" pitchFamily="18" charset="0"/>
                <a:cs typeface="Times New Roman" panose="02020603050405020304" pitchFamily="18" charset="0"/>
              </a:rPr>
              <a:t>Identify longer-term data storage options.</a:t>
            </a:r>
          </a:p>
          <a:p>
            <a:pPr>
              <a:lnSpc>
                <a:spcPct val="107000"/>
              </a:lnSpc>
              <a:spcAft>
                <a:spcPts val="800"/>
              </a:spcAft>
            </a:pPr>
            <a:r>
              <a:rPr lang="en-US" sz="1000" b="1">
                <a:effectLst/>
                <a:latin typeface="Arial" panose="020B0604020202020204" pitchFamily="34" charset="0"/>
                <a:ea typeface="Calibri" panose="020F0502020204030204" pitchFamily="34" charset="0"/>
                <a:cs typeface="Times New Roman" panose="02020603050405020304" pitchFamily="18" charset="0"/>
              </a:rPr>
              <a:t>Required materials</a:t>
            </a:r>
            <a:endParaRPr lang="en-US" sz="100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effectLst/>
                <a:latin typeface="Arial" panose="020B0604020202020204" pitchFamily="34" charset="0"/>
                <a:ea typeface="Calibri" panose="020F0502020204030204" pitchFamily="34" charset="0"/>
                <a:cs typeface="Times New Roman" panose="02020603050405020304" pitchFamily="18" charset="0"/>
              </a:rPr>
              <a:t>To teach this module, you need the Microsoft PowerPoint file: </a:t>
            </a:r>
            <a:r>
              <a:rPr lang="en-US" sz="1000" b="1">
                <a:effectLst/>
                <a:latin typeface="Arial" panose="020B0604020202020204" pitchFamily="34" charset="0"/>
                <a:ea typeface="Calibri" panose="020F0502020204030204" pitchFamily="34" charset="0"/>
                <a:cs typeface="Times New Roman" panose="02020603050405020304" pitchFamily="18" charset="0"/>
              </a:rPr>
              <a:t>20535A_12.pptx</a:t>
            </a:r>
            <a:r>
              <a:rPr lang="en-US" sz="1000">
                <a:effectLst/>
                <a:latin typeface="Arial" panose="020B060402020202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1000" b="1">
                <a:effectLst/>
                <a:latin typeface="Arial" panose="020B0604020202020204" pitchFamily="34" charset="0"/>
                <a:ea typeface="Calibri" panose="020F0502020204030204" pitchFamily="34" charset="0"/>
                <a:cs typeface="Times New Roman" panose="02020603050405020304" pitchFamily="18" charset="0"/>
              </a:rPr>
              <a:t>Preparation tasks</a:t>
            </a:r>
            <a:endParaRPr lang="en-US" sz="100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effectLst/>
                <a:latin typeface="Arial" panose="020B0604020202020204" pitchFamily="34" charset="0"/>
                <a:ea typeface="Calibri" panose="020F0502020204030204" pitchFamily="34" charset="0"/>
                <a:cs typeface="Times New Roman" panose="02020603050405020304" pitchFamily="18" charset="0"/>
              </a:rPr>
              <a:t>To prepare for this module, you should:</a:t>
            </a:r>
          </a:p>
          <a:p>
            <a:pPr marL="342900" marR="0" lvl="0" indent="-342900">
              <a:lnSpc>
                <a:spcPct val="115000"/>
              </a:lnSpc>
              <a:spcBef>
                <a:spcPts val="0"/>
              </a:spcBef>
              <a:spcAft>
                <a:spcPts val="995"/>
              </a:spcAft>
              <a:buFont typeface="Symbol" panose="05050102010706020507" pitchFamily="18" charset="2"/>
              <a:buChar char=""/>
            </a:pPr>
            <a:r>
              <a:rPr lang="en-US" sz="1000">
                <a:latin typeface="Arial" panose="020B0604020202020204" pitchFamily="34" charset="0"/>
                <a:ea typeface="Times New Roman" panose="02020603050405020304" pitchFamily="18" charset="0"/>
                <a:cs typeface="Times New Roman" panose="02020603050405020304" pitchFamily="18" charset="0"/>
              </a:rPr>
              <a:t>Read all of this module’s materials.</a:t>
            </a:r>
          </a:p>
          <a:p>
            <a:pPr marL="342900" marR="0" lvl="0" indent="-342900">
              <a:lnSpc>
                <a:spcPct val="115000"/>
              </a:lnSpc>
              <a:spcBef>
                <a:spcPts val="0"/>
              </a:spcBef>
              <a:spcAft>
                <a:spcPts val="995"/>
              </a:spcAft>
              <a:buFont typeface="Symbol" panose="05050102010706020507" pitchFamily="18" charset="2"/>
              <a:buChar char=""/>
            </a:pPr>
            <a:r>
              <a:rPr lang="en-US" sz="1000">
                <a:latin typeface="Arial" panose="020B0604020202020204" pitchFamily="34" charset="0"/>
                <a:ea typeface="Times New Roman" panose="02020603050405020304" pitchFamily="18" charset="0"/>
                <a:cs typeface="Times New Roman" panose="02020603050405020304" pitchFamily="18" charset="0"/>
              </a:rPr>
              <a:t>Practice performing the demonstrations and labs.</a:t>
            </a:r>
          </a:p>
          <a:p>
            <a:pPr marL="342900" marR="0" lvl="0" indent="-342900">
              <a:lnSpc>
                <a:spcPct val="115000"/>
              </a:lnSpc>
              <a:spcBef>
                <a:spcPts val="0"/>
              </a:spcBef>
              <a:spcAft>
                <a:spcPts val="995"/>
              </a:spcAft>
              <a:buFont typeface="Symbol" panose="05050102010706020507" pitchFamily="18" charset="2"/>
              <a:buChar char=""/>
            </a:pPr>
            <a:r>
              <a:rPr lang="en-US" sz="1000">
                <a:latin typeface="Arial" panose="020B0604020202020204" pitchFamily="34" charset="0"/>
                <a:ea typeface="Times New Roman" panose="02020603050405020304" pitchFamily="18" charset="0"/>
                <a:cs typeface="Times New Roman" panose="02020603050405020304" pitchFamily="18" charset="0"/>
              </a:rPr>
              <a:t>Work through the Module Review and Takeaways section to determine how you will use the information to reinforce student learning and promote knowledge transfer to on-the-job performance.</a:t>
            </a:r>
          </a:p>
          <a:p>
            <a:pPr>
              <a:lnSpc>
                <a:spcPct val="107000"/>
              </a:lnSpc>
              <a:spcAft>
                <a:spcPts val="800"/>
              </a:spcAft>
            </a:pPr>
            <a:r>
              <a:rPr lang="en-US" sz="1000">
                <a:effectLst/>
                <a:latin typeface="Arial" panose="020B0604020202020204" pitchFamily="34" charset="0"/>
                <a:ea typeface="Calibri" panose="020F0502020204030204" pitchFamily="34" charset="0"/>
                <a:cs typeface="Times New Roman" panose="02020603050405020304" pitchFamily="18" charset="0"/>
              </a:rPr>
              <a:t>As you prepare for this class, it is imperative that you complete the labs yourself. This gives you an understanding of how the labs work and the concepts that each covers, so that you can provide meaningful hints to students who might have issues. Furthermore, it will help guide your lecture to ensure that you discuss the concepts that the lab covers.</a:t>
            </a:r>
          </a:p>
          <a:p>
            <a:pPr>
              <a:lnSpc>
                <a:spcPct val="107000"/>
              </a:lnSpc>
              <a:spcAft>
                <a:spcPts val="800"/>
              </a:spcAft>
            </a:pP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The Azure portal is continually being improved, and the user interface might have updated since this module was written. Therefore, before teaching this module, familiarize yourself with the latest version of the Azure portal.</a:t>
            </a:r>
            <a:endParaRPr lang="en-US" sz="100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0FAFF33-0CAD-4C56-91DF-FC7D8A858738}" type="slidenum">
              <a:rPr lang="en-US" b="0" smtClean="0"/>
              <a:t>160</a:t>
            </a:fld>
            <a:endParaRPr lang="en-US" b="0"/>
          </a:p>
        </p:txBody>
      </p:sp>
      <p:sp>
        <p:nvSpPr>
          <p:cNvPr id="5" name="Rectangle 4">
            <a:extLst>
              <a:ext uri="{FF2B5EF4-FFF2-40B4-BE49-F238E27FC236}">
                <a16:creationId xmlns:a16="http://schemas.microsoft.com/office/drawing/2014/main" id="{3F9F672E-36FA-4B84-9C15-A8A0689E0DE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EC4E1E5-E463-4A16-B269-D9100577AB2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98811939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142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118655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Sometimes files need to be secured so that they cannot be accessed by anonymous entities. Storage blobs contain a mechanism for securing blobs and granting temporary access by using query string tokens.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This lesson introduces the concept of blob permissions and SAS tokens.</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Implement security on a container or a blob.</a:t>
            </a:r>
          </a:p>
          <a:p>
            <a:r>
              <a:rPr lang="en-GB" sz="1200" b="0" i="0" u="none" strike="noStrike" kern="1200" baseline="0">
                <a:solidFill>
                  <a:schemeClr val="tx1"/>
                </a:solidFill>
                <a:latin typeface="+mn-lt"/>
                <a:ea typeface="+mn-ea"/>
                <a:cs typeface="+mn-cs"/>
              </a:rPr>
              <a:t>• Generate a SAS token.</a:t>
            </a:r>
          </a:p>
          <a:p>
            <a:r>
              <a:rPr lang="en-GB" sz="1200" b="0" i="0" u="none" strike="noStrike" kern="1200" baseline="0">
                <a:solidFill>
                  <a:schemeClr val="tx1"/>
                </a:solidFill>
                <a:latin typeface="+mn-lt"/>
                <a:ea typeface="+mn-ea"/>
                <a:cs typeface="+mn-cs"/>
              </a:rPr>
              <a:t>• Create a shared access policy that can be used to generate SAS tokens.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20EC582D-35D3-44BA-BA75-160DE9BBFBF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5EC130F-1537-4266-A17C-C6E360124CF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380569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Mention how public read access for blobs requires the clients to know only the name of the blobs because they cannot enumerate the blobs.</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Typically, only the owner of a storage account can access resources within that account. If your service or application needs to make these resources available to other clients, you have</a:t>
            </a:r>
          </a:p>
          <a:p>
            <a:r>
              <a:rPr lang="en-GB" sz="1200" b="0" i="0" u="none" strike="noStrike" kern="1200" baseline="0">
                <a:solidFill>
                  <a:schemeClr val="tx1"/>
                </a:solidFill>
                <a:latin typeface="+mn-lt"/>
                <a:ea typeface="+mn-ea"/>
                <a:cs typeface="+mn-cs"/>
              </a:rPr>
              <a:t>various options available. First, you can make he public access key generally available. This is not typically recommended as this key gives individuals full access to your entire storage</a:t>
            </a:r>
          </a:p>
          <a:p>
            <a:r>
              <a:rPr lang="en-GB" sz="1200" b="0" i="0" u="none" strike="noStrike" kern="1200" baseline="0">
                <a:solidFill>
                  <a:schemeClr val="tx1"/>
                </a:solidFill>
                <a:latin typeface="+mn-lt"/>
                <a:ea typeface="+mn-ea"/>
                <a:cs typeface="+mn-cs"/>
              </a:rPr>
              <a:t>account and its management operations. Another, more common option is to manage access for the entire container.</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33C8F066-A012-47DF-8A98-0F207C01F9A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6FE116A-A832-40A0-A83C-315FA08EC7B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915898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Mention to the students that it is considered a best practice not to set a start time due to server clock skew. This ensures that the SAS token starts immediately.</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A Shared Access Signature (SAS) token is a set of URL query string parameters and values that can grant access to a restricted container, blob, queue or table. The SAS token can either contain</a:t>
            </a:r>
          </a:p>
          <a:p>
            <a:r>
              <a:rPr lang="en-GB" sz="1200" b="0" i="0" u="none" strike="noStrike" kern="1200" baseline="0">
                <a:solidFill>
                  <a:schemeClr val="tx1"/>
                </a:solidFill>
                <a:latin typeface="+mn-lt"/>
                <a:ea typeface="+mn-ea"/>
                <a:cs typeface="+mn-cs"/>
              </a:rPr>
              <a:t>details about the level of access or a reference to a policy that contains those details. Some of the operations that you can be exposed using SAS includes:</a:t>
            </a:r>
          </a:p>
          <a:p>
            <a:r>
              <a:rPr lang="en-GB" sz="1200" b="0" i="0" u="none" strike="noStrike" kern="1200" baseline="0">
                <a:solidFill>
                  <a:schemeClr val="tx1"/>
                </a:solidFill>
                <a:latin typeface="+mn-lt"/>
                <a:ea typeface="+mn-ea"/>
                <a:cs typeface="+mn-cs"/>
              </a:rPr>
              <a:t>• Reading or modifying page/block blob content.</a:t>
            </a:r>
          </a:p>
          <a:p>
            <a:r>
              <a:rPr lang="en-GB" sz="1200" b="0" i="0" u="none" strike="noStrike" kern="1200" baseline="0">
                <a:solidFill>
                  <a:schemeClr val="tx1"/>
                </a:solidFill>
                <a:latin typeface="+mn-lt"/>
                <a:ea typeface="+mn-ea"/>
                <a:cs typeface="+mn-cs"/>
              </a:rPr>
              <a:t>• Reading or modifying blob properties and metadata.</a:t>
            </a:r>
          </a:p>
          <a:p>
            <a:r>
              <a:rPr lang="en-GB" sz="1200" b="0" i="0" u="none" strike="noStrike" kern="1200" baseline="0">
                <a:solidFill>
                  <a:schemeClr val="tx1"/>
                </a:solidFill>
                <a:latin typeface="+mn-lt"/>
                <a:ea typeface="+mn-ea"/>
                <a:cs typeface="+mn-cs"/>
              </a:rPr>
              <a:t>• Creating, leasing or removing a blob snapshot.</a:t>
            </a:r>
          </a:p>
          <a:p>
            <a:r>
              <a:rPr lang="en-GB" sz="1200" b="0" i="0" u="none" strike="noStrike" kern="1200" baseline="0">
                <a:solidFill>
                  <a:schemeClr val="tx1"/>
                </a:solidFill>
                <a:latin typeface="+mn-lt"/>
                <a:ea typeface="+mn-ea"/>
                <a:cs typeface="+mn-cs"/>
              </a:rPr>
              <a:t>• Creating and managing queue messages.</a:t>
            </a:r>
          </a:p>
          <a:p>
            <a:r>
              <a:rPr lang="en-GB" sz="1200" b="0" i="0" u="none" strike="noStrike" kern="1200" baseline="0">
                <a:solidFill>
                  <a:schemeClr val="tx1"/>
                </a:solidFill>
                <a:latin typeface="+mn-lt"/>
                <a:ea typeface="+mn-ea"/>
                <a:cs typeface="+mn-cs"/>
              </a:rPr>
              <a:t>• Reviewing queue metadata including the queue length.</a:t>
            </a:r>
          </a:p>
          <a:p>
            <a:r>
              <a:rPr lang="en-GB" sz="1200" b="0" i="0" u="none" strike="noStrike" kern="1200" baseline="0">
                <a:solidFill>
                  <a:schemeClr val="tx1"/>
                </a:solidFill>
                <a:latin typeface="+mn-lt"/>
                <a:ea typeface="+mn-ea"/>
                <a:cs typeface="+mn-cs"/>
              </a:rPr>
              <a:t>• Querying, creating, managing and updating table entities.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E447B9A-E259-44CE-AEC3-053CD184506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715FF34-2108-4B82-AE75-011AEE24DEE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313293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Tentative Agenda</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50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In this example, the signature has the resource set to blob and permissions set to Read/Write. The start and expiry times are in ISO 8061 format. The signature is an HMAC computed over a string-to-sign and key using the SHA256 algorithm, and then encoded by using Base64 encoding.</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7CF2A569-9E07-45ED-90AF-8E93C369ACA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D99D4C9-E01A-48C2-8AD1-AFADACBDD1A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2108605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a:effectLst/>
                <a:latin typeface="Arial" panose="020B0604020202020204" pitchFamily="34" charset="0"/>
                <a:ea typeface="Calibri" panose="020F0502020204030204" pitchFamily="34" charset="0"/>
                <a:cs typeface="Times New Roman" panose="02020603050405020304" pitchFamily="18" charset="0"/>
              </a:rPr>
              <a:t>Discussion Question</a:t>
            </a:r>
            <a:r>
              <a:rPr lang="en-US" sz="1000">
                <a:effectLst/>
                <a:latin typeface="Arial" panose="020B0604020202020204" pitchFamily="34" charset="0"/>
                <a:ea typeface="Calibri" panose="020F0502020204030204" pitchFamily="34" charset="0"/>
                <a:cs typeface="Times New Roman" panose="02020603050405020304" pitchFamily="18" charset="0"/>
              </a:rPr>
              <a:t>: When would you want to use a shared access policy for signatures in a Storage container?</a:t>
            </a:r>
          </a:p>
          <a:p>
            <a:pPr marR="0" lvl="0">
              <a:lnSpc>
                <a:spcPct val="115000"/>
              </a:lnSpc>
              <a:spcBef>
                <a:spcPts val="0"/>
              </a:spcBef>
              <a:spcAft>
                <a:spcPts val="995"/>
              </a:spcAft>
            </a:pPr>
            <a:r>
              <a:rPr lang="en-US" sz="1000">
                <a:latin typeface="Arial" panose="020B0604020202020204" pitchFamily="34" charset="0"/>
                <a:ea typeface="Times New Roman" panose="02020603050405020304" pitchFamily="18" charset="0"/>
                <a:cs typeface="Times New Roman" panose="02020603050405020304" pitchFamily="18" charset="0"/>
              </a:rPr>
              <a:t>You might want to use a shared access policy when you want the policy to allow changes to the expiry policy for previously generated SAS tokens that the client applications might already have.</a:t>
            </a:r>
          </a:p>
          <a:p>
            <a:pPr marR="0" lvl="0">
              <a:lnSpc>
                <a:spcPct val="115000"/>
              </a:lnSpc>
              <a:spcBef>
                <a:spcPts val="0"/>
              </a:spcBef>
              <a:spcAft>
                <a:spcPts val="995"/>
              </a:spcAft>
            </a:pPr>
            <a:endParaRPr lang="en-US" sz="1000">
              <a:latin typeface="Arial" panose="020B0604020202020204" pitchFamily="34" charset="0"/>
              <a:ea typeface="Times New Roman" panose="02020603050405020304" pitchFamily="18" charset="0"/>
              <a:cs typeface="Times New Roman" panose="02020603050405020304" pitchFamily="18" charset="0"/>
            </a:endParaRPr>
          </a:p>
          <a:p>
            <a:pPr marR="0" lvl="0">
              <a:lnSpc>
                <a:spcPct val="115000"/>
              </a:lnSpc>
              <a:spcBef>
                <a:spcPts val="0"/>
              </a:spcBef>
              <a:spcAft>
                <a:spcPts val="995"/>
              </a:spcAft>
            </a:pPr>
            <a:endParaRPr lang="en-US" sz="1000">
              <a:latin typeface="Arial" panose="020B0604020202020204" pitchFamily="34" charset="0"/>
              <a:ea typeface="Times New Roman" panose="02020603050405020304" pitchFamily="18" charset="0"/>
              <a:cs typeface="Times New Roman" panose="02020603050405020304" pitchFamily="18" charset="0"/>
            </a:endParaRPr>
          </a:p>
          <a:p>
            <a:r>
              <a:rPr lang="en-GB" sz="1200" b="0" i="0" u="none" strike="noStrike" kern="1200" baseline="0">
                <a:solidFill>
                  <a:schemeClr val="tx1"/>
                </a:solidFill>
                <a:latin typeface="+mn-lt"/>
                <a:ea typeface="+mn-ea"/>
                <a:cs typeface="+mn-cs"/>
              </a:rPr>
              <a:t>A Stored Access Policy can provide additional functionality to your Shared Access Signatures. Creating policies allows you to group your SAS tokens and control signatures generated by this</a:t>
            </a:r>
          </a:p>
          <a:p>
            <a:r>
              <a:rPr lang="en-GB" sz="1200" b="0" i="0" u="none" strike="noStrike" kern="1200" baseline="0">
                <a:solidFill>
                  <a:schemeClr val="tx1"/>
                </a:solidFill>
                <a:latin typeface="+mn-lt"/>
                <a:ea typeface="+mn-ea"/>
                <a:cs typeface="+mn-cs"/>
              </a:rPr>
              <a:t>policy even after they are generated. In the policy, you can define settings such as:</a:t>
            </a:r>
          </a:p>
          <a:p>
            <a:r>
              <a:rPr lang="en-GB" sz="1200" b="0" i="0" u="none" strike="noStrike" kern="1200" baseline="0">
                <a:solidFill>
                  <a:schemeClr val="tx1"/>
                </a:solidFill>
                <a:latin typeface="+mn-lt"/>
                <a:ea typeface="+mn-ea"/>
                <a:cs typeface="+mn-cs"/>
              </a:rPr>
              <a:t>• Start time</a:t>
            </a:r>
          </a:p>
          <a:p>
            <a:r>
              <a:rPr lang="en-GB" sz="1200" b="0" i="0" u="none" strike="noStrike" kern="1200" baseline="0">
                <a:solidFill>
                  <a:schemeClr val="tx1"/>
                </a:solidFill>
                <a:latin typeface="+mn-lt"/>
                <a:ea typeface="+mn-ea"/>
                <a:cs typeface="+mn-cs"/>
              </a:rPr>
              <a:t>• Expiry time</a:t>
            </a:r>
          </a:p>
          <a:p>
            <a:r>
              <a:rPr lang="en-GB" sz="1200" b="0" i="0" u="none" strike="noStrike" kern="1200" baseline="0">
                <a:solidFill>
                  <a:schemeClr val="tx1"/>
                </a:solidFill>
                <a:latin typeface="+mn-lt"/>
                <a:ea typeface="+mn-ea"/>
                <a:cs typeface="+mn-cs"/>
              </a:rPr>
              <a:t>• Signature permissions</a:t>
            </a:r>
          </a:p>
          <a:p>
            <a:r>
              <a:rPr lang="en-GB" sz="1200" b="0" i="0" u="none" strike="noStrike" kern="1200" baseline="0">
                <a:solidFill>
                  <a:schemeClr val="tx1"/>
                </a:solidFill>
                <a:latin typeface="+mn-lt"/>
                <a:ea typeface="+mn-ea"/>
                <a:cs typeface="+mn-cs"/>
              </a:rPr>
              <a:t>Signatures generated using a policy can be revoked by your applications even after the signatures have been distributed to client applications or devices. Another advantage of using policies is</a:t>
            </a:r>
          </a:p>
          <a:p>
            <a:r>
              <a:rPr lang="en-GB" sz="1200" b="0" i="0" u="none" strike="noStrike" kern="1200" baseline="0">
                <a:solidFill>
                  <a:schemeClr val="tx1"/>
                </a:solidFill>
                <a:latin typeface="+mn-lt"/>
                <a:ea typeface="+mn-ea"/>
                <a:cs typeface="+mn-cs"/>
              </a:rPr>
              <a:t>that the signature’s permissions and lifetime are no longer specified in the URL of the request. If you need to change these parameters for one or more existing signatures, you can simply update the policy. This avoids reissuing signatures. In the case of a compromise, you can easily revoke all signatures associated with the policy.</a:t>
            </a:r>
            <a:endParaRPr lang="en-US" sz="1000">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99FBCDA-874F-4169-AB44-A86CB730C12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462C971-D9A7-438F-AD04-52ECE012099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2066001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You should add a policy to the container and disable public access so that you can generate a signature later.</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By using stored access policies and shared access signatures, you can implement the Valet Key </a:t>
            </a:r>
            <a:r>
              <a:rPr lang="da-DK" sz="1200" b="0" i="0" u="none" strike="noStrike" kern="1200" baseline="0">
                <a:solidFill>
                  <a:schemeClr val="tx1"/>
                </a:solidFill>
                <a:latin typeface="+mn-lt"/>
                <a:ea typeface="+mn-ea"/>
                <a:cs typeface="+mn-cs"/>
              </a:rPr>
              <a:t>pattern for Storage blob access.</a:t>
            </a:r>
          </a:p>
          <a:p>
            <a:r>
              <a:rPr lang="en-GB" sz="1200" b="0" i="0" u="none" strike="noStrike" kern="1200" baseline="0">
                <a:solidFill>
                  <a:schemeClr val="tx1"/>
                </a:solidFill>
                <a:latin typeface="+mn-lt"/>
                <a:ea typeface="+mn-ea"/>
                <a:cs typeface="+mn-cs"/>
              </a:rPr>
              <a:t>Typically, the web service accesses blob resources directly and downloads the media, on behalf of the user, before sending it to the user.</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391098E-5183-4775-9553-12EEA9A5C7D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D22FEF6-0290-4A7E-B802-E7F151856DC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784657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You can now generate a signature by using the pre-existing policy.</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8022FA88-9F7A-4DA6-A1D9-EE3B7BCE176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AD7132C-CF68-4E02-8B1F-DE21E6941A9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928658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Azure storage accounts can have additional features enabled or configured to extend the base functionality.</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This lesson introduces the CDN and cross-origin resource sharing (CORS) features for a storage account.</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Enable and use CDN to create low-latency replicas of content.</a:t>
            </a:r>
          </a:p>
          <a:p>
            <a:r>
              <a:rPr lang="en-GB" sz="1200" b="0" i="0" u="none" strike="noStrike" kern="1200" baseline="0">
                <a:solidFill>
                  <a:schemeClr val="tx1"/>
                </a:solidFill>
                <a:latin typeface="+mn-lt"/>
                <a:ea typeface="+mn-ea"/>
                <a:cs typeface="+mn-cs"/>
              </a:rPr>
              <a:t>• Enable and use CORS to enable cross-domain client script support.</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CB20BEA-653D-479C-B652-DD4D7D4B615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99CF42F-963C-4E44-9723-88666EB8397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552568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A Content Delivery Network (CDN) offers content and multimedia to client devices in a high efficiency manner by placing the content "closer“ to the end users. For example, the Azure CDN has nodes in the United States, Europe and Australia along with other locations. Users download content from the closest node to their current location so that every user has the fastest possible download of your content. Typically, if a user lives far from the source of your content, they will have a worse download experience for the content than users who live closer to the content.</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744FB717-77E4-457C-9056-C1F8BE78677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CAD25DF-02B0-47F7-8A06-0D8505D940C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2387404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7CB7049-C0A9-44D1-880F-925A75CB2E7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68C6912B-FD74-4E90-9188-CC74D30E00D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655825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48651C5-A1B3-40F1-8EB0-589A63CCD7B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9D67863-BE3D-4EB5-8B74-A50F0D693B3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440976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A73512D1-C9DA-4630-8F97-5267423E39B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D5B23E8-5D0B-45B9-A775-70B87F7C912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390612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AE87F9E6-CA0C-40DB-8000-6B9194C2740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03A8381-911C-4BE3-A662-E2C651377E6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821123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26867E1-2F14-4F77-9438-2D2B040290C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065BC46-D68E-40EB-8530-FA54A110C47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886528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42154715-02A4-44E3-94D0-D65B4D08FF0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3F6A3BE-0C1F-458F-9854-BE4F64FA602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8323827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664750C-7078-41AE-9EFA-5CC6DD712D0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68133AC-9AC3-46F1-A0E2-5A8C3347A99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958556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AACF8CF0-83A9-40EC-B562-D1DCDA183D2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50F5FA1-2B71-4B69-A33D-D6C33DD0838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361844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8AEF92D0-2FDF-46F5-BA8F-555B61041B6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B45293F4-00F5-406B-9AB6-C211185C882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587491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95BB27AD-3B9C-464A-8902-9BA12D907A8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ED5A7FA-46C0-4483-B74D-698491B3F71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1938221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File is a service that provides an SMB file share that can be used to share files among multiple virtual machines.</a:t>
            </a:r>
          </a:p>
          <a:p>
            <a:r>
              <a:rPr lang="en-GB" sz="1200" b="0" i="0" u="none" strike="noStrike" kern="1200" baseline="0">
                <a:solidFill>
                  <a:schemeClr val="tx1"/>
                </a:solidFill>
                <a:latin typeface="+mn-lt"/>
                <a:ea typeface="+mn-ea"/>
                <a:cs typeface="+mn-cs"/>
              </a:rPr>
              <a:t>This lesson describes the File service and the file share logical unit.</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the File service.</a:t>
            </a:r>
          </a:p>
          <a:p>
            <a:r>
              <a:rPr lang="en-GB" sz="1200" b="0" i="0" u="none" strike="noStrike" kern="1200" baseline="0">
                <a:solidFill>
                  <a:schemeClr val="tx1"/>
                </a:solidFill>
                <a:latin typeface="+mn-lt"/>
                <a:ea typeface="+mn-ea"/>
                <a:cs typeface="+mn-cs"/>
              </a:rPr>
              <a:t>• Describe the relationship between a file share and an SMB share.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69E3F42-DCE8-4F2A-9239-04874FABFAF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1FE3E57A-617A-4485-9F0A-5EB340BA445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24522935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The File service came along because the Websites team needed a way to create and share SMB file shares among different machines.</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Many existing or inherited applications rely on specific file structure on your systems. Although the guidance is to design new cloud applications to not rely strongly on local storage, the reality</a:t>
            </a:r>
          </a:p>
          <a:p>
            <a:r>
              <a:rPr lang="en-GB" sz="1200" b="0" i="0" u="none" strike="noStrike" kern="1200" baseline="0">
                <a:solidFill>
                  <a:schemeClr val="tx1"/>
                </a:solidFill>
                <a:latin typeface="+mn-lt"/>
                <a:ea typeface="+mn-ea"/>
                <a:cs typeface="+mn-cs"/>
              </a:rPr>
              <a:t>is that many applications already have strong dependencies on local storage. In many business contexts, it is ideal to deploy the application quickly using a "lift and shift" process rather than</a:t>
            </a:r>
          </a:p>
          <a:p>
            <a:r>
              <a:rPr lang="en-GB" sz="1200" b="0" i="0" u="none" strike="noStrike" kern="1200" baseline="0">
                <a:solidFill>
                  <a:schemeClr val="tx1"/>
                </a:solidFill>
                <a:latin typeface="+mn-lt"/>
                <a:ea typeface="+mn-ea"/>
                <a:cs typeface="+mn-cs"/>
              </a:rPr>
              <a:t>wait for the application to be re-engineered prior to deploying it to cloud infrastructure.</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Azure Files is a component of the Storage service. Azure Files exposes a SMB file share that can be mounted in Azure service instance.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6538700-A607-4577-AD28-8F3FDEC6C12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21D4F3E-511C-4504-82AE-414CDCDEFBC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28525700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3315F83-5B99-46B4-AF4D-EAA0EC12C5E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B97E7D5-69B5-4ED8-8F04-8A4A18C1899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5486492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Because a File storage share is a standard SMB 2.1 file share, applications running in Azure can access data in the share through the file system I/O APIs. Developers can therefore use their existing code and skills to migrate the applications. IT Professionals (IT pros) can use Windows PowerShell cmdlets to create, mount, and manage File storage shares as part of the administration of Azure applications.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9A022605-0AC8-411C-A311-B61A6E694E5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526D5E4-BC51-4A63-B58D-7BB73802EEE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5537696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9F2E1A02-392A-436B-8D0B-60495440C70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7C65FF1-0611-4ABE-B86B-D5116103290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905079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When you want to scale to different cloud instances, storing files to a local disk becomes a difficult process to maintain and eventually an unreliable method of storage. Azure provides a Blob storage mechanism that not only offers high performance but also supports integration to Microsoft Azure Content Delivery Network (CDN) for low latency downloads. Lesson 1, “Azure Storage Blobs,” describes the Blob service and the types of blobs supported. Lesson 2, “Controlling Access to Storage Blobs and Containers,” provides details on the ways that you can secure and grant temporary access to blobs or containers. Lesson 3, “Configuring Azure Storage Accounts,” looks at some of the unique configuration options available for Storage blobs. Lesson 4, “Azure Files,” briefly introduces the Azure Files service.</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Objectives</a:t>
            </a:r>
          </a:p>
          <a:p>
            <a:r>
              <a:rPr lang="en-GB" sz="1200" b="0" i="0" u="none" strike="noStrike" kern="1200" baseline="0">
                <a:solidFill>
                  <a:schemeClr val="tx1"/>
                </a:solidFill>
                <a:latin typeface="+mn-lt"/>
                <a:ea typeface="+mn-ea"/>
                <a:cs typeface="+mn-cs"/>
              </a:rPr>
              <a:t>After completing this module, you will be able to:</a:t>
            </a:r>
          </a:p>
          <a:p>
            <a:r>
              <a:rPr lang="en-GB" sz="1200" b="0" i="0" u="none" strike="noStrike" kern="1200" baseline="0">
                <a:solidFill>
                  <a:schemeClr val="tx1"/>
                </a:solidFill>
                <a:latin typeface="+mn-lt"/>
                <a:ea typeface="+mn-ea"/>
                <a:cs typeface="+mn-cs"/>
              </a:rPr>
              <a:t>• Describe the Blob service in Microsoft Azure Storage.</a:t>
            </a:r>
          </a:p>
          <a:p>
            <a:r>
              <a:rPr lang="en-GB" sz="1200" b="0" i="0" u="none" strike="noStrike" kern="1200" baseline="0">
                <a:solidFill>
                  <a:schemeClr val="tx1"/>
                </a:solidFill>
                <a:latin typeface="+mn-lt"/>
                <a:ea typeface="+mn-ea"/>
                <a:cs typeface="+mn-cs"/>
              </a:rPr>
              <a:t>• Identify the software development kit (SDK) libraries, namespaces, and classes that are available for blobs.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AEB6B34B-F518-423D-A41F-3CCEDBD56B1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3066AB3-B66F-4D1F-AB9B-FCB971C7076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2681293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EA3222C-7D79-4B04-B993-49388A4DC0F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C72E9B9-C2E7-4093-97FE-5CAD6894E4E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4156550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B461E10-68D7-47B3-B1C5-51BC710CF9F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BF775C23-36CD-4D5F-8384-7A5D462B904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2491989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If you are running short on time, you can ask the students to skip the final exercise because the students would have already downloaded a blob by using a </a:t>
            </a:r>
            <a:r>
              <a:rPr lang="en-US" sz="1000" b="1">
                <a:latin typeface="Arial" panose="020B0604020202020204" pitchFamily="34" charset="0"/>
                <a:ea typeface="Calibri" panose="020F0502020204030204" pitchFamily="34" charset="0"/>
                <a:cs typeface="Times New Roman" panose="02020603050405020304" pitchFamily="18" charset="0"/>
              </a:rPr>
              <a:t>MemoryStream</a:t>
            </a:r>
            <a:r>
              <a:rPr lang="en-US" sz="1000">
                <a:latin typeface="Arial" panose="020B0604020202020204" pitchFamily="34" charset="0"/>
                <a:ea typeface="Calibri" panose="020F0502020204030204" pitchFamily="34" charset="0"/>
                <a:cs typeface="Times New Roman" panose="02020603050405020304" pitchFamily="18" charset="0"/>
              </a:rPr>
              <a:t> object.</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1: Implementing Azure Storage Blobs</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2: Populating the Container with Files and Media</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3: Retrieving Files and Media from the Container</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4: Specifying Permissions for the Container</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DA03A8C-EEC4-4392-9021-09F37447FB4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17769E00-DAB3-41FE-890B-15FD5D36DE5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25448833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513EE83-49AB-4133-B1E9-1417AD5A97DE}" type="slidenum">
              <a:rPr lang="en-US" b="0" smtClean="0">
                <a:latin typeface="+mn-lt"/>
              </a:rPr>
              <a:t>43</a:t>
            </a:fld>
            <a:endParaRPr lang="en-US" b="0">
              <a:latin typeface="+mn-lt"/>
            </a:endParaRPr>
          </a:p>
        </p:txBody>
      </p:sp>
      <p:sp>
        <p:nvSpPr>
          <p:cNvPr id="5" name="Rectangle 4">
            <a:extLst>
              <a:ext uri="{FF2B5EF4-FFF2-40B4-BE49-F238E27FC236}">
                <a16:creationId xmlns:a16="http://schemas.microsoft.com/office/drawing/2014/main" id="{4BC526F9-7C53-4BC3-96B8-8ADCAB71DB4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68C3CFA4-6D37-45CD-B800-C76A9A85905A}"/>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9134321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With web applications presenting content and worker roles processing the logic, there needs to be a mechanism that facilitates the communication between these different entities. Microsoft Azure provides two queuing mechanisms that you can use for this purpose. Lesson 1, “Azure Storage Queues,” introduces the queue mechanism that is available in Azure storage accounts. Lesson 2, “Azure Service Bus,” introduces the Service Bus offering in Azure. Lesson 3, “Azure Service Bus Queues,” describes the queuing mechanism that is available in Service Bus and how it differs from Azure Storage queues. Lesson 4, “Azure Service Bus Relay,” describes the relay mechanism available to connect client devices to WCF services. Lesson 5, “Azure Service Bus Notification Hubs,” introduces the Notification Hubs service and infrastructure useful for pushing notifications to mobile devices.</a:t>
            </a:r>
          </a:p>
          <a:p>
            <a:r>
              <a:rPr lang="en-GB" sz="1200" b="1" i="0" u="none" strike="noStrike" kern="1200" baseline="0">
                <a:solidFill>
                  <a:schemeClr val="tx1"/>
                </a:solidFill>
                <a:latin typeface="+mn-lt"/>
                <a:ea typeface="+mn-ea"/>
                <a:cs typeface="+mn-cs"/>
              </a:rPr>
              <a:t>Objectives</a:t>
            </a:r>
          </a:p>
          <a:p>
            <a:r>
              <a:rPr lang="en-GB" sz="1200" b="0" i="0" u="none" strike="noStrike" kern="1200" baseline="0">
                <a:solidFill>
                  <a:schemeClr val="tx1"/>
                </a:solidFill>
                <a:latin typeface="+mn-lt"/>
                <a:ea typeface="+mn-ea"/>
                <a:cs typeface="+mn-cs"/>
              </a:rPr>
              <a:t>After completing this module, you will be able to:</a:t>
            </a:r>
          </a:p>
          <a:p>
            <a:r>
              <a:rPr lang="en-GB" sz="1200" b="0" i="0" u="none" strike="noStrike" kern="1200" baseline="0">
                <a:solidFill>
                  <a:schemeClr val="tx1"/>
                </a:solidFill>
                <a:latin typeface="+mn-lt"/>
                <a:ea typeface="+mn-ea"/>
                <a:cs typeface="+mn-cs"/>
              </a:rPr>
              <a:t>• Describe Storage Queues service.</a:t>
            </a:r>
          </a:p>
          <a:p>
            <a:r>
              <a:rPr lang="en-GB" sz="1200" b="0" i="0" u="none" strike="noStrike" kern="1200" baseline="0">
                <a:solidFill>
                  <a:schemeClr val="tx1"/>
                </a:solidFill>
                <a:latin typeface="+mn-lt"/>
                <a:ea typeface="+mn-ea"/>
                <a:cs typeface="+mn-cs"/>
              </a:rPr>
              <a:t>• Describe Service Bus.</a:t>
            </a:r>
          </a:p>
          <a:p>
            <a:r>
              <a:rPr lang="en-GB" sz="1200" b="0" i="0" u="none" strike="noStrike" kern="1200" baseline="0">
                <a:solidFill>
                  <a:schemeClr val="tx1"/>
                </a:solidFill>
                <a:latin typeface="+mn-lt"/>
                <a:ea typeface="+mn-ea"/>
                <a:cs typeface="+mn-cs"/>
              </a:rPr>
              <a:t>• Describe Service Bus Queues service.</a:t>
            </a:r>
          </a:p>
          <a:p>
            <a:r>
              <a:rPr lang="en-GB" sz="1200" b="0" i="0" u="none" strike="noStrike" kern="1200" baseline="0">
                <a:solidFill>
                  <a:schemeClr val="tx1"/>
                </a:solidFill>
                <a:latin typeface="+mn-lt"/>
                <a:ea typeface="+mn-ea"/>
                <a:cs typeface="+mn-cs"/>
              </a:rPr>
              <a:t>• Describe Service Bus Relay.</a:t>
            </a:r>
          </a:p>
          <a:p>
            <a:r>
              <a:rPr lang="en-GB" sz="1200" b="0" i="0" u="none" strike="noStrike" kern="1200" baseline="0">
                <a:solidFill>
                  <a:schemeClr val="tx1"/>
                </a:solidFill>
                <a:latin typeface="+mn-lt"/>
                <a:ea typeface="+mn-ea"/>
                <a:cs typeface="+mn-cs"/>
              </a:rPr>
              <a:t>• Describe Notification Hubs service.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t>44</a:t>
            </a:fld>
            <a:endParaRPr lang="en-US" b="0">
              <a:latin typeface="+mn-lt"/>
            </a:endParaRPr>
          </a:p>
        </p:txBody>
      </p:sp>
      <p:sp>
        <p:nvSpPr>
          <p:cNvPr id="5" name="Rectangle 4">
            <a:extLst>
              <a:ext uri="{FF2B5EF4-FFF2-40B4-BE49-F238E27FC236}">
                <a16:creationId xmlns:a16="http://schemas.microsoft.com/office/drawing/2014/main" id="{AD5F2BC6-2F3F-41B7-9349-572994BA6AB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36E7B1B6-F7B4-4A10-8117-C5A56E66C884}"/>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22282778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Storage queues provide a consistent and reliable way to store messages that can be consumed by multiple workers.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This lesson introduces the Queue service in Storage and describes some of its characteristics.</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the Storage queues.</a:t>
            </a:r>
          </a:p>
          <a:p>
            <a:r>
              <a:rPr lang="en-GB" sz="1200" b="0" i="0" u="none" strike="noStrike" kern="1200" baseline="0">
                <a:solidFill>
                  <a:schemeClr val="tx1"/>
                </a:solidFill>
                <a:latin typeface="+mn-lt"/>
                <a:ea typeface="+mn-ea"/>
                <a:cs typeface="+mn-cs"/>
              </a:rPr>
              <a:t>• Describe the characteristics of Queue messages.</a:t>
            </a:r>
          </a:p>
          <a:p>
            <a:r>
              <a:rPr lang="en-GB" sz="1200" b="0" i="0" u="none" strike="noStrike" kern="1200" baseline="0">
                <a:solidFill>
                  <a:schemeClr val="tx1"/>
                </a:solidFill>
                <a:latin typeface="+mn-lt"/>
                <a:ea typeface="+mn-ea"/>
                <a:cs typeface="+mn-cs"/>
              </a:rPr>
              <a:t>• View messages in Storage queues.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t>45</a:t>
            </a:fld>
            <a:endParaRPr lang="en-US" b="0">
              <a:latin typeface="+mn-lt"/>
            </a:endParaRPr>
          </a:p>
        </p:txBody>
      </p:sp>
      <p:sp>
        <p:nvSpPr>
          <p:cNvPr id="5" name="Rectangle 4">
            <a:extLst>
              <a:ext uri="{FF2B5EF4-FFF2-40B4-BE49-F238E27FC236}">
                <a16:creationId xmlns:a16="http://schemas.microsoft.com/office/drawing/2014/main" id="{AD87F6D6-972B-4D8B-80D0-35AD4F36271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D9B8834E-69DA-4579-9110-B77156729E9C}"/>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16298801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The focus here should be on the simplicity of the queuing mechanism since it is based on the same concepts as other Azure Storage services. Theoretically, the Queue service does not have a limit on the amount of messages but it does require all messages to be less than 8 KB.</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Reference Links: </a:t>
            </a:r>
            <a:r>
              <a:rPr lang="en-US" sz="1000" u="sng">
                <a:latin typeface="Arial" panose="020B0604020202020204" pitchFamily="34" charset="0"/>
                <a:ea typeface="Calibri" panose="020F0502020204030204" pitchFamily="34" charset="0"/>
                <a:cs typeface="Segoe UI" panose="020B0502040204020203" pitchFamily="34" charset="0"/>
                <a:hlinkClick r:id="rId3"/>
              </a:rPr>
              <a:t>http://go.microsoft.com/fwlink/?LinkID=510211</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a:solidFill>
                  <a:srgbClr val="000000"/>
                </a:solidFill>
                <a:latin typeface="Arial" panose="020B0604020202020204" pitchFamily="34" charset="0"/>
                <a:ea typeface="Calibri" panose="020F0502020204030204" pitchFamily="34" charset="0"/>
                <a:cs typeface="Times New Roman" panose="02020603050405020304" pitchFamily="18" charset="0"/>
              </a:rPr>
              <a:t>Discussion Question</a:t>
            </a:r>
            <a:r>
              <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rPr>
              <a:t>: What type of business applications could benefit by the mechanism of storing requests that are handled asynchronously by workers?</a:t>
            </a:r>
          </a:p>
          <a:p>
            <a:pPr>
              <a:lnSpc>
                <a:spcPct val="107000"/>
              </a:lnSpc>
              <a:spcAft>
                <a:spcPts val="800"/>
              </a:spcAft>
            </a:pPr>
            <a:endPar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pPr/>
              <a:t>46</a:t>
            </a:fld>
            <a:endParaRPr lang="en-US" b="0">
              <a:latin typeface="+mn-lt"/>
            </a:endParaRPr>
          </a:p>
        </p:txBody>
      </p:sp>
      <p:sp>
        <p:nvSpPr>
          <p:cNvPr id="5" name="Rectangle 4">
            <a:extLst>
              <a:ext uri="{FF2B5EF4-FFF2-40B4-BE49-F238E27FC236}">
                <a16:creationId xmlns:a16="http://schemas.microsoft.com/office/drawing/2014/main" id="{B5C43298-AECC-4461-8196-D958053CF0E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68685ABB-A7BB-439A-899D-E024C7CD75E3}"/>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36763053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000">
                <a:latin typeface="Arial" panose="020B0604020202020204" pitchFamily="34" charset="0"/>
                <a:ea typeface="Calibri" panose="020F0502020204030204" pitchFamily="34" charset="0"/>
                <a:cs typeface="Times New Roman" panose="02020603050405020304" pitchFamily="18" charset="0"/>
              </a:rPr>
              <a:t> </a:t>
            </a:r>
            <a:r>
              <a:rPr lang="en-GB" sz="1000" b="0" i="0" u="none" strike="noStrike" kern="1200" baseline="0">
                <a:solidFill>
                  <a:schemeClr val="tx1"/>
                </a:solidFill>
                <a:latin typeface="+mn-lt"/>
                <a:ea typeface="+mn-ea"/>
                <a:cs typeface="+mn-cs"/>
              </a:rPr>
              <a:t>Queue is a service for storing large numbers of messages that can be accessed from anywhere in the world via authenticated calls using HTTP or HTTPS. A single queue message can be up to 64 kilobytes (KB) in size, and a queue can contain millions of messages, up to the total capacity limit of a storage account. A storage account can contain up to 200 terabytes (TB) of blob, queue, and table data.</a:t>
            </a:r>
            <a:endParaRPr lang="en-US" sz="8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t>47</a:t>
            </a:fld>
            <a:endParaRPr lang="en-US" b="0">
              <a:latin typeface="+mn-lt"/>
            </a:endParaRPr>
          </a:p>
        </p:txBody>
      </p:sp>
      <p:sp>
        <p:nvSpPr>
          <p:cNvPr id="5" name="Rectangle 4">
            <a:extLst>
              <a:ext uri="{FF2B5EF4-FFF2-40B4-BE49-F238E27FC236}">
                <a16:creationId xmlns:a16="http://schemas.microsoft.com/office/drawing/2014/main" id="{66BEBA2E-7552-43F2-AC51-4DABE9FF661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1A6577F8-3CFB-4607-8793-0873EE2157F2}"/>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31931119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Starting with Microsoft Visual Studio 2015, the Server Explorer pane gives you the ability to anage and view Azure service instances directly within the Integrated Development Environment (IDE). You can view the messages within a queue by using the Server Explorer.</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pPr/>
              <a:t>48</a:t>
            </a:fld>
            <a:endParaRPr lang="en-US" b="0">
              <a:latin typeface="+mn-lt"/>
            </a:endParaRPr>
          </a:p>
        </p:txBody>
      </p:sp>
      <p:sp>
        <p:nvSpPr>
          <p:cNvPr id="5" name="Rectangle 4">
            <a:extLst>
              <a:ext uri="{FF2B5EF4-FFF2-40B4-BE49-F238E27FC236}">
                <a16:creationId xmlns:a16="http://schemas.microsoft.com/office/drawing/2014/main" id="{C4087F23-6ABD-4611-AFB8-72F58D900FA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71F70F97-BD20-47F7-ADF9-51C57BEE290C}"/>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22428882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Emphasize that the message processing should be idempotent. The repeated processing of a message should not cause any side effects in your system as it is possible for a message to time out due to load or hardware failure and be processed again.</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Discussion Question</a:t>
            </a:r>
            <a:r>
              <a:rPr lang="en-US" sz="1000">
                <a:latin typeface="Arial" panose="020B0604020202020204" pitchFamily="34" charset="0"/>
                <a:ea typeface="Calibri" panose="020F0502020204030204" pitchFamily="34" charset="0"/>
                <a:cs typeface="Times New Roman" panose="02020603050405020304" pitchFamily="18" charset="0"/>
              </a:rPr>
              <a:t>:  Is it possible to store a complex type in a queue message?</a:t>
            </a:r>
          </a:p>
          <a:p>
            <a:pPr marR="0" lvl="0">
              <a:lnSpc>
                <a:spcPct val="115000"/>
              </a:lnSpc>
              <a:spcBef>
                <a:spcPts val="0"/>
              </a:spcBef>
              <a:spcAft>
                <a:spcPts val="995"/>
              </a:spcAft>
            </a:pPr>
            <a:r>
              <a:rPr lang="en-U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Serialization is definitely a possibility for queue messages. Special care needs to be taken to not surpass the maximum message size.</a:t>
            </a:r>
          </a:p>
          <a:p>
            <a:pPr marR="0" lvl="0">
              <a:lnSpc>
                <a:spcPct val="115000"/>
              </a:lnSpc>
              <a:spcBef>
                <a:spcPts val="0"/>
              </a:spcBef>
              <a:spcAft>
                <a:spcPts val="995"/>
              </a:spcAft>
            </a:pPr>
            <a:endParaRPr lang="en-U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r>
              <a:rPr lang="en-GB" sz="1200" b="0" i="0" u="none" strike="noStrike" kern="1200" baseline="0">
                <a:solidFill>
                  <a:schemeClr val="tx1"/>
                </a:solidFill>
                <a:latin typeface="+mn-lt"/>
                <a:ea typeface="+mn-ea"/>
                <a:cs typeface="+mn-cs"/>
              </a:rPr>
              <a:t>The content in a queue message is stored as a string. You can store complex objects in a queue by serializing them as a string.</a:t>
            </a:r>
          </a:p>
          <a:p>
            <a:r>
              <a:rPr lang="en-GB" sz="1200" b="1" i="0" u="none" strike="noStrike" kern="1200" baseline="0">
                <a:solidFill>
                  <a:schemeClr val="tx1"/>
                </a:solidFill>
                <a:latin typeface="+mn-lt"/>
                <a:ea typeface="+mn-ea"/>
                <a:cs typeface="+mn-cs"/>
              </a:rPr>
              <a:t>Common Queue Message Actions</a:t>
            </a:r>
          </a:p>
          <a:p>
            <a:r>
              <a:rPr lang="en-GB" sz="1200" b="0" i="0" u="none" strike="noStrike" kern="1200" baseline="0">
                <a:solidFill>
                  <a:schemeClr val="tx1"/>
                </a:solidFill>
                <a:latin typeface="+mn-lt"/>
                <a:ea typeface="+mn-ea"/>
                <a:cs typeface="+mn-cs"/>
              </a:rPr>
              <a:t>• Add Messages</a:t>
            </a:r>
          </a:p>
          <a:p>
            <a:r>
              <a:rPr lang="en-GB" sz="1200" b="0" i="0" u="none" strike="noStrike" kern="1200" baseline="0">
                <a:solidFill>
                  <a:schemeClr val="tx1"/>
                </a:solidFill>
                <a:latin typeface="+mn-lt"/>
                <a:ea typeface="+mn-ea"/>
                <a:cs typeface="+mn-cs"/>
              </a:rPr>
              <a:t>o Messages can be added to the queue</a:t>
            </a:r>
          </a:p>
          <a:p>
            <a:r>
              <a:rPr lang="en-GB" sz="1200" b="0" i="0" u="none" strike="noStrike" kern="1200" baseline="0">
                <a:solidFill>
                  <a:schemeClr val="tx1"/>
                </a:solidFill>
                <a:latin typeface="+mn-lt"/>
                <a:ea typeface="+mn-ea"/>
                <a:cs typeface="+mn-cs"/>
              </a:rPr>
              <a:t>• Get Message or Messages</a:t>
            </a:r>
          </a:p>
          <a:p>
            <a:r>
              <a:rPr lang="en-GB" sz="1200" b="0" i="0" u="none" strike="noStrike" kern="1200" baseline="0">
                <a:solidFill>
                  <a:schemeClr val="tx1"/>
                </a:solidFill>
                <a:latin typeface="+mn-lt"/>
                <a:ea typeface="+mn-ea"/>
                <a:cs typeface="+mn-cs"/>
              </a:rPr>
              <a:t>o Retrieves the next message or messages</a:t>
            </a:r>
          </a:p>
          <a:p>
            <a:r>
              <a:rPr lang="en-GB" sz="1200" b="0" i="0" u="none" strike="noStrike" kern="1200" baseline="0">
                <a:solidFill>
                  <a:schemeClr val="tx1"/>
                </a:solidFill>
                <a:latin typeface="+mn-lt"/>
                <a:ea typeface="+mn-ea"/>
                <a:cs typeface="+mn-cs"/>
              </a:rPr>
              <a:t>from the queue and they will be invisible</a:t>
            </a:r>
          </a:p>
          <a:p>
            <a:r>
              <a:rPr lang="en-GB" sz="1200" b="0" i="0" u="none" strike="noStrike" kern="1200" baseline="0">
                <a:solidFill>
                  <a:schemeClr val="tx1"/>
                </a:solidFill>
                <a:latin typeface="+mn-lt"/>
                <a:ea typeface="+mn-ea"/>
                <a:cs typeface="+mn-cs"/>
              </a:rPr>
              <a:t>to other clients for a specified timeout</a:t>
            </a:r>
          </a:p>
          <a:p>
            <a:r>
              <a:rPr lang="en-GB" sz="1200" b="0" i="0" u="none" strike="noStrike" kern="1200" baseline="0">
                <a:solidFill>
                  <a:schemeClr val="tx1"/>
                </a:solidFill>
                <a:latin typeface="+mn-lt"/>
                <a:ea typeface="+mn-ea"/>
                <a:cs typeface="+mn-cs"/>
              </a:rPr>
              <a:t>period</a:t>
            </a:r>
          </a:p>
          <a:p>
            <a:r>
              <a:rPr lang="en-GB" sz="1200" b="0" i="0" u="none" strike="noStrike" kern="1200" baseline="0">
                <a:solidFill>
                  <a:schemeClr val="tx1"/>
                </a:solidFill>
                <a:latin typeface="+mn-lt"/>
                <a:ea typeface="+mn-ea"/>
                <a:cs typeface="+mn-cs"/>
              </a:rPr>
              <a:t>• Peek Message or Messages</a:t>
            </a:r>
          </a:p>
          <a:p>
            <a:r>
              <a:rPr lang="en-GB" sz="1200" b="0" i="0" u="none" strike="noStrike" kern="1200" baseline="0">
                <a:solidFill>
                  <a:schemeClr val="tx1"/>
                </a:solidFill>
                <a:latin typeface="+mn-lt"/>
                <a:ea typeface="+mn-ea"/>
                <a:cs typeface="+mn-cs"/>
              </a:rPr>
              <a:t>o Retrieves the next message or messages from the queue while keeping the message or messages</a:t>
            </a:r>
          </a:p>
          <a:p>
            <a:r>
              <a:rPr lang="en-GB" sz="1200" b="0" i="0" u="none" strike="noStrike" kern="1200" baseline="0">
                <a:solidFill>
                  <a:schemeClr val="tx1"/>
                </a:solidFill>
                <a:latin typeface="+mn-lt"/>
                <a:ea typeface="+mn-ea"/>
                <a:cs typeface="+mn-cs"/>
              </a:rPr>
              <a:t>visible to other clients</a:t>
            </a:r>
          </a:p>
          <a:p>
            <a:r>
              <a:rPr lang="en-GB" sz="1200" b="0" i="0" u="none" strike="noStrike" kern="1200" baseline="0">
                <a:solidFill>
                  <a:schemeClr val="tx1"/>
                </a:solidFill>
                <a:latin typeface="+mn-lt"/>
                <a:ea typeface="+mn-ea"/>
                <a:cs typeface="+mn-cs"/>
              </a:rPr>
              <a:t>• Update Message</a:t>
            </a:r>
          </a:p>
          <a:p>
            <a:r>
              <a:rPr lang="en-GB" sz="1200" b="0" i="0" u="none" strike="noStrike" kern="1200" baseline="0">
                <a:solidFill>
                  <a:schemeClr val="tx1"/>
                </a:solidFill>
                <a:latin typeface="+mn-lt"/>
                <a:ea typeface="+mn-ea"/>
                <a:cs typeface="+mn-cs"/>
              </a:rPr>
              <a:t>o Updates the content or visibility timeout of a specified message</a:t>
            </a:r>
          </a:p>
          <a:p>
            <a:r>
              <a:rPr lang="en-GB" sz="1200" b="0" i="0" u="none" strike="noStrike" kern="1200" baseline="0">
                <a:solidFill>
                  <a:schemeClr val="tx1"/>
                </a:solidFill>
                <a:latin typeface="+mn-lt"/>
                <a:ea typeface="+mn-ea"/>
                <a:cs typeface="+mn-cs"/>
              </a:rPr>
              <a:t>• Delete Message</a:t>
            </a:r>
          </a:p>
          <a:p>
            <a:r>
              <a:rPr lang="en-GB" sz="1200" b="0" i="0" u="none" strike="noStrike" kern="1200" baseline="0">
                <a:solidFill>
                  <a:schemeClr val="tx1"/>
                </a:solidFill>
                <a:latin typeface="+mn-lt"/>
                <a:ea typeface="+mn-ea"/>
                <a:cs typeface="+mn-cs"/>
              </a:rPr>
              <a:t>o After a message is processed, you can delete the message from the queue so that it won’t be</a:t>
            </a:r>
          </a:p>
          <a:p>
            <a:r>
              <a:rPr lang="en-GB" sz="1200" b="0" i="0" u="none" strike="noStrike" kern="1200" baseline="0">
                <a:solidFill>
                  <a:schemeClr val="tx1"/>
                </a:solidFill>
                <a:latin typeface="+mn-lt"/>
                <a:ea typeface="+mn-ea"/>
                <a:cs typeface="+mn-cs"/>
              </a:rPr>
              <a:t>processed again.</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pPr/>
              <a:t>49</a:t>
            </a:fld>
            <a:endParaRPr lang="en-US" b="0">
              <a:latin typeface="+mn-lt"/>
            </a:endParaRPr>
          </a:p>
        </p:txBody>
      </p:sp>
      <p:sp>
        <p:nvSpPr>
          <p:cNvPr id="5" name="Rectangle 4">
            <a:extLst>
              <a:ext uri="{FF2B5EF4-FFF2-40B4-BE49-F238E27FC236}">
                <a16:creationId xmlns:a16="http://schemas.microsoft.com/office/drawing/2014/main" id="{A4455A78-CD06-403C-BF6B-007D58CDFAF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811331F3-EBF6-4DEA-8646-9FE94093996B}"/>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108382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Blob storage provides a file and data storage mechanism in Azure. It is designed for speed and convenience and also supports a CDN option.</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This lesson introduces the Blob service and its basic concepts.</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the Blob service.</a:t>
            </a:r>
          </a:p>
          <a:p>
            <a:r>
              <a:rPr lang="en-GB" sz="1200" b="0" i="0" u="none" strike="noStrike" kern="1200" baseline="0">
                <a:solidFill>
                  <a:schemeClr val="tx1"/>
                </a:solidFill>
                <a:latin typeface="+mn-lt"/>
                <a:ea typeface="+mn-ea"/>
                <a:cs typeface="+mn-cs"/>
              </a:rPr>
              <a:t>• Explain the structure of the containers and blobs in the Blob service.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75FE6A6-0748-4F40-B035-770870F2410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61CE9AD-D20F-46D3-AABD-486759B8A11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4075482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pPr/>
              <a:t>50</a:t>
            </a:fld>
            <a:endParaRPr lang="en-US" b="0">
              <a:latin typeface="+mn-lt"/>
            </a:endParaRPr>
          </a:p>
        </p:txBody>
      </p:sp>
      <p:sp>
        <p:nvSpPr>
          <p:cNvPr id="5" name="Rectangle 4">
            <a:extLst>
              <a:ext uri="{FF2B5EF4-FFF2-40B4-BE49-F238E27FC236}">
                <a16:creationId xmlns:a16="http://schemas.microsoft.com/office/drawing/2014/main" id="{77770873-3C3F-428D-8442-8743074A2FA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E8C87534-74AC-4423-B4BC-9EC71F5F5C34}"/>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4564518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GB" sz="1200" b="0" i="0" u="none" strike="noStrike" kern="1200" baseline="0">
                <a:solidFill>
                  <a:schemeClr val="tx1"/>
                </a:solidFill>
                <a:latin typeface="+mn-lt"/>
                <a:ea typeface="+mn-ea"/>
                <a:cs typeface="+mn-cs"/>
              </a:rPr>
              <a:t>Service Bus is a fully managed messaging platform in Azure. Components of your application can leverage Service Bus to share messages in a disconnected manner.</a:t>
            </a:r>
          </a:p>
          <a:p>
            <a:r>
              <a:rPr lang="en-GB" sz="1200" b="0" i="0" u="none" strike="noStrike" kern="1200" baseline="0">
                <a:solidFill>
                  <a:schemeClr val="tx1"/>
                </a:solidFill>
                <a:latin typeface="+mn-lt"/>
                <a:ea typeface="+mn-ea"/>
                <a:cs typeface="+mn-cs"/>
              </a:rPr>
              <a:t>This lesson describes the Service Bus service and its features.</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Service Bus.</a:t>
            </a:r>
          </a:p>
          <a:p>
            <a:r>
              <a:rPr lang="en-GB" sz="1200" b="0" i="0" u="none" strike="noStrike" kern="1200" baseline="0">
                <a:solidFill>
                  <a:schemeClr val="tx1"/>
                </a:solidFill>
                <a:latin typeface="+mn-lt"/>
                <a:ea typeface="+mn-ea"/>
                <a:cs typeface="+mn-cs"/>
              </a:rPr>
              <a:t>• Describe the features of Service Bus.</a:t>
            </a:r>
          </a:p>
          <a:p>
            <a:r>
              <a:rPr lang="en-GB" sz="1200" b="0" i="0" u="none" strike="noStrike" kern="1200" baseline="0">
                <a:solidFill>
                  <a:schemeClr val="tx1"/>
                </a:solidFill>
                <a:latin typeface="+mn-lt"/>
                <a:ea typeface="+mn-ea"/>
                <a:cs typeface="+mn-cs"/>
              </a:rPr>
              <a:t>• Create a Service Bus namespace.</a:t>
            </a: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pPr/>
              <a:t>51</a:t>
            </a:fld>
            <a:endParaRPr lang="en-US" b="0">
              <a:latin typeface="+mn-lt"/>
            </a:endParaRPr>
          </a:p>
        </p:txBody>
      </p:sp>
      <p:sp>
        <p:nvSpPr>
          <p:cNvPr id="5" name="Rectangle 4">
            <a:extLst>
              <a:ext uri="{FF2B5EF4-FFF2-40B4-BE49-F238E27FC236}">
                <a16:creationId xmlns:a16="http://schemas.microsoft.com/office/drawing/2014/main" id="{152E0FC7-F2D8-4C9F-9BE9-B1168C2E3F5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1FAE0F4E-71E9-4A53-9714-17D9EE64E25C}"/>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5254563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Different situations require different styles of communication. Sometimes, letting applications send and receive messages through a simple queue is the best solution. In other situations, where an ordinary queue isn't enough, a queue with a publish and subscribe mechanism is better. And in some cases, all that's really needed is a connection between applications—queues aren’t always required for intermodule communication. Service Bus provides all three options, letting your applications interact in several different ways.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pPr/>
              <a:t>52</a:t>
            </a:fld>
            <a:endParaRPr lang="en-US" b="0">
              <a:latin typeface="+mn-lt"/>
            </a:endParaRPr>
          </a:p>
        </p:txBody>
      </p:sp>
      <p:sp>
        <p:nvSpPr>
          <p:cNvPr id="5" name="Rectangle 4">
            <a:extLst>
              <a:ext uri="{FF2B5EF4-FFF2-40B4-BE49-F238E27FC236}">
                <a16:creationId xmlns:a16="http://schemas.microsoft.com/office/drawing/2014/main" id="{9945A02D-9B33-4912-A10B-E5B73E87559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7D4B905B-5F55-4CD5-BDA1-3EF71350DFF5}"/>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12572994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In the later modules, the student will learn about Service Bus Relays and Notification Hubs. Service Bus Queues will be discussed in the next lesson. Publish-Subscribe Topics is not used as much anymore because Notification Hubs replaces most of its functionality.</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Discussion Question</a:t>
            </a:r>
            <a:r>
              <a:rPr lang="en-US" sz="1000">
                <a:latin typeface="Arial" panose="020B0604020202020204" pitchFamily="34" charset="0"/>
                <a:ea typeface="Calibri" panose="020F0502020204030204" pitchFamily="34" charset="0"/>
                <a:cs typeface="Times New Roman" panose="02020603050405020304" pitchFamily="18" charset="0"/>
              </a:rPr>
              <a:t>: Which of these Service Bus features can be used for synchronous communication?</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Queues</a:t>
            </a:r>
            <a:r>
              <a:rPr lang="en-GB" sz="1200" b="0" i="0" u="none" strike="noStrike" kern="1200" baseline="0">
                <a:solidFill>
                  <a:schemeClr val="tx1"/>
                </a:solidFill>
                <a:latin typeface="+mn-lt"/>
                <a:ea typeface="+mn-ea"/>
                <a:cs typeface="+mn-cs"/>
              </a:rPr>
              <a:t>. They act as an intermediary layer between your application components and store messages that other application components can receive.</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Topics</a:t>
            </a:r>
            <a:r>
              <a:rPr lang="en-GB" sz="1200" b="0" i="0" u="none" strike="noStrike" kern="1200" baseline="0">
                <a:solidFill>
                  <a:schemeClr val="tx1"/>
                </a:solidFill>
                <a:latin typeface="+mn-lt"/>
                <a:ea typeface="+mn-ea"/>
                <a:cs typeface="+mn-cs"/>
              </a:rPr>
              <a:t>. They are a one-directional communication mechanism that allow client applications or devices to subscribe to a opic. A separate application or device can publish messages to topics for consumption by the client applications.</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Relays</a:t>
            </a:r>
            <a:r>
              <a:rPr lang="en-GB" sz="1200" b="0" i="0" u="none" strike="noStrike" kern="1200" baseline="0">
                <a:solidFill>
                  <a:schemeClr val="tx1"/>
                </a:solidFill>
                <a:latin typeface="+mn-lt"/>
                <a:ea typeface="+mn-ea"/>
                <a:cs typeface="+mn-cs"/>
              </a:rPr>
              <a:t>. They are a bidirectional proxy for communication with a Windows Communication Foundation (WCF) service. Client applications can bind directly to the relay endpoint and the relay</a:t>
            </a:r>
          </a:p>
          <a:p>
            <a:r>
              <a:rPr lang="en-GB" sz="1200" b="0" i="0" u="none" strike="noStrike" kern="1200" baseline="0">
                <a:solidFill>
                  <a:schemeClr val="tx1"/>
                </a:solidFill>
                <a:latin typeface="+mn-lt"/>
                <a:ea typeface="+mn-ea"/>
                <a:cs typeface="+mn-cs"/>
              </a:rPr>
              <a:t>infrastructure handles routing messages to the appropriate WCF service endpoint.</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Notification Hubs</a:t>
            </a:r>
            <a:r>
              <a:rPr lang="en-GB" sz="1200" b="0" i="0" u="none" strike="noStrike" kern="1200" baseline="0">
                <a:solidFill>
                  <a:schemeClr val="tx1"/>
                </a:solidFill>
                <a:latin typeface="+mn-lt"/>
                <a:ea typeface="+mn-ea"/>
                <a:cs typeface="+mn-cs"/>
              </a:rPr>
              <a:t>. It is a managed, brokered system for distributing messages from server applications to client devices across various platforms by using local notifications.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t>53</a:t>
            </a:fld>
            <a:endParaRPr lang="en-US" b="0">
              <a:latin typeface="+mn-lt"/>
            </a:endParaRPr>
          </a:p>
        </p:txBody>
      </p:sp>
      <p:sp>
        <p:nvSpPr>
          <p:cNvPr id="5" name="Rectangle 4">
            <a:extLst>
              <a:ext uri="{FF2B5EF4-FFF2-40B4-BE49-F238E27FC236}">
                <a16:creationId xmlns:a16="http://schemas.microsoft.com/office/drawing/2014/main" id="{E7166DB3-713D-4B26-937D-940C55D7F31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20D2A384-1F9C-4A2A-B0A3-69C397860C0F}"/>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30416198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Discussion Question</a:t>
            </a:r>
            <a:r>
              <a:rPr lang="en-US" sz="1000">
                <a:latin typeface="Arial" panose="020B0604020202020204" pitchFamily="34" charset="0"/>
                <a:ea typeface="Calibri" panose="020F0502020204030204" pitchFamily="34" charset="0"/>
                <a:cs typeface="Times New Roman" panose="02020603050405020304" pitchFamily="18" charset="0"/>
              </a:rPr>
              <a:t>: Which queues would you scope together in a massive cloud application and which queues would you scope separately?</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Namespaces serve as a basic logical grouping of Service Bus service instances.</a:t>
            </a:r>
          </a:p>
          <a:p>
            <a:r>
              <a:rPr lang="en-GB" sz="1200" b="0" i="0" u="none" strike="noStrike" kern="1200" baseline="0">
                <a:solidFill>
                  <a:schemeClr val="tx1"/>
                </a:solidFill>
                <a:latin typeface="+mn-lt"/>
                <a:ea typeface="+mn-ea"/>
                <a:cs typeface="+mn-cs"/>
              </a:rPr>
              <a:t>When you create a queue, topic, or relay, you give it a name. The instance name is then combined the name of your namespace to create a unique identifier for the object. Applications</a:t>
            </a:r>
          </a:p>
          <a:p>
            <a:r>
              <a:rPr lang="en-GB" sz="1200" b="0" i="0" u="none" strike="noStrike" kern="1200" baseline="0">
                <a:solidFill>
                  <a:schemeClr val="tx1"/>
                </a:solidFill>
                <a:latin typeface="+mn-lt"/>
                <a:ea typeface="+mn-ea"/>
                <a:cs typeface="+mn-cs"/>
              </a:rPr>
              <a:t>can provide this name to Service Bus, and then se that queue, topic, or relay to communicate with one another.</a:t>
            </a:r>
          </a:p>
          <a:p>
            <a:r>
              <a:rPr lang="en-GB" sz="1200" b="0" i="0" u="none" strike="noStrike" kern="1200" baseline="0">
                <a:solidFill>
                  <a:schemeClr val="tx1"/>
                </a:solidFill>
                <a:latin typeface="+mn-lt"/>
                <a:ea typeface="+mn-ea"/>
                <a:cs typeface="+mn-cs"/>
              </a:rPr>
              <a:t>Service Bus namespaces can also contain management credentials, or shared keys, that your client applications can use to connect to Service Bus.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t>54</a:t>
            </a:fld>
            <a:endParaRPr lang="en-US" b="0">
              <a:latin typeface="+mn-lt"/>
            </a:endParaRPr>
          </a:p>
        </p:txBody>
      </p:sp>
      <p:sp>
        <p:nvSpPr>
          <p:cNvPr id="5" name="Rectangle 4">
            <a:extLst>
              <a:ext uri="{FF2B5EF4-FFF2-40B4-BE49-F238E27FC236}">
                <a16:creationId xmlns:a16="http://schemas.microsoft.com/office/drawing/2014/main" id="{335FEE6E-0D3A-452A-B16E-8D041CC5629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EC33B03B-D41B-4CCD-B4E7-FBB7C81DEF7F}"/>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851979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Service Bus provides the queue functionality that you can use to marshal messages from reporting applications to consuming applications. A Service Bus queue is different from a Storage queue.</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This lesson describes Service Bus queues and the difference between Service Bus queues and Storage queues.</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Service Bus queues.</a:t>
            </a:r>
          </a:p>
          <a:p>
            <a:r>
              <a:rPr lang="en-GB" sz="1200" b="0" i="0" u="none" strike="noStrike" kern="1200" baseline="0">
                <a:solidFill>
                  <a:schemeClr val="tx1"/>
                </a:solidFill>
                <a:latin typeface="+mn-lt"/>
                <a:ea typeface="+mn-ea"/>
                <a:cs typeface="+mn-cs"/>
              </a:rPr>
              <a:t>• Describe the differences between Service Bus queues and Storage queues.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pPr/>
              <a:t>55</a:t>
            </a:fld>
            <a:endParaRPr lang="en-US" b="0">
              <a:latin typeface="+mn-lt"/>
            </a:endParaRPr>
          </a:p>
        </p:txBody>
      </p:sp>
      <p:sp>
        <p:nvSpPr>
          <p:cNvPr id="5" name="Rectangle 4">
            <a:extLst>
              <a:ext uri="{FF2B5EF4-FFF2-40B4-BE49-F238E27FC236}">
                <a16:creationId xmlns:a16="http://schemas.microsoft.com/office/drawing/2014/main" id="{306940F5-C4A2-425F-A598-15D7023D2C8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FBA74FB0-3119-43F7-B6EE-8FFECBA9BF01}"/>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4660556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The Service Bus queues are tailored to be general-purpose for different types of distributed applications.</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Reference Links: </a:t>
            </a:r>
            <a:r>
              <a:rPr lang="en-US" sz="1000" u="sng">
                <a:latin typeface="Arial" panose="020B0604020202020204" pitchFamily="34" charset="0"/>
                <a:ea typeface="Calibri" panose="020F0502020204030204" pitchFamily="34" charset="0"/>
                <a:cs typeface="Segoe UI" panose="020B0502040204020203" pitchFamily="34" charset="0"/>
                <a:hlinkClick r:id="rId3"/>
              </a:rPr>
              <a:t>http://go.microsoft.com/fwlink/?LinkID=510212</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a:solidFill>
                  <a:srgbClr val="000000"/>
                </a:solidFill>
                <a:latin typeface="Arial" panose="020B0604020202020204" pitchFamily="34" charset="0"/>
                <a:ea typeface="Calibri" panose="020F0502020204030204" pitchFamily="34" charset="0"/>
                <a:cs typeface="Times New Roman" panose="02020603050405020304" pitchFamily="18" charset="0"/>
              </a:rPr>
              <a:t>Discussion Question</a:t>
            </a:r>
            <a:r>
              <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rPr>
              <a:t>: What types of application scenarios would require you to send messages from many producers to a single consumer?</a:t>
            </a:r>
          </a:p>
          <a:p>
            <a:pPr>
              <a:lnSpc>
                <a:spcPct val="107000"/>
              </a:lnSpc>
              <a:spcAft>
                <a:spcPts val="800"/>
              </a:spcAft>
            </a:pPr>
            <a:endPar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Service Bus Queue is a brokered messaging system, which is similar to the Queue service Azure Storage. By using these queues, application modules that are distributed do not need to communicate directly with each other. These application modules can instead communicate by using the queues. This ensures that there is a separation between message generators and message processors. This separation provides the flexibility of having one or more application component instances that are generating messages and one or more application component instances that are processing the same messages. If an instance encounters an irrecoverable exceptional condition, other instances can continue processing the messages.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t>56</a:t>
            </a:fld>
            <a:endParaRPr lang="en-US" b="0">
              <a:latin typeface="+mn-lt"/>
            </a:endParaRPr>
          </a:p>
        </p:txBody>
      </p:sp>
      <p:sp>
        <p:nvSpPr>
          <p:cNvPr id="5" name="Rectangle 4">
            <a:extLst>
              <a:ext uri="{FF2B5EF4-FFF2-40B4-BE49-F238E27FC236}">
                <a16:creationId xmlns:a16="http://schemas.microsoft.com/office/drawing/2014/main" id="{9B7E56CB-B3F9-4A17-9C80-17930058CB0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ED94C8A1-9D25-4418-977E-410C89CF3970}"/>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4909372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In order to guarantee the FIFO order, you must have messaging sessions. The idea is that when a consumer recovers from a failed session, the consumer will resume its last message therefore ensuring the order of the queue.</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Messages in a Service Bus queue are delivered and handled in a common, predictable pattern. First, a message generator creates a new message and adds the message to a queue. A receiver can process this message at a later time. Many receivers can process messages in the same queue, but they do not share these messages in a multicast scenario. Messages are typically processed by only one receiver unless there is an exception condition.</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pPr/>
              <a:t>57</a:t>
            </a:fld>
            <a:endParaRPr lang="en-US" b="0">
              <a:latin typeface="+mn-lt"/>
            </a:endParaRPr>
          </a:p>
        </p:txBody>
      </p:sp>
      <p:sp>
        <p:nvSpPr>
          <p:cNvPr id="5" name="Rectangle 4">
            <a:extLst>
              <a:ext uri="{FF2B5EF4-FFF2-40B4-BE49-F238E27FC236}">
                <a16:creationId xmlns:a16="http://schemas.microsoft.com/office/drawing/2014/main" id="{9604F22B-2C2B-4E3B-9B76-E9722D5E320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98E99FE2-BB85-4695-A59F-5EDD54A5C478}"/>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21375186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Explain how the students can use TimeToLive to expire a message if a certain amount of time passes. The TimeToLive however cannot be larger than the DefaultMessageTimeToLive for the queue. The queue will always use the smaller of the two values.</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Discussion Question</a:t>
            </a:r>
            <a:r>
              <a:rPr lang="en-US" sz="1000">
                <a:latin typeface="Arial" panose="020B0604020202020204" pitchFamily="34" charset="0"/>
                <a:ea typeface="Calibri" panose="020F0502020204030204" pitchFamily="34" charset="0"/>
                <a:cs typeface="Times New Roman" panose="02020603050405020304" pitchFamily="18" charset="0"/>
              </a:rPr>
              <a:t>: Why would you want a queue message that expires early?</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You can also pass a string or a Stream to the BrokeredMessage as its body.</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If you use the .NET libraries for Azure, you must use the </a:t>
            </a:r>
            <a:r>
              <a:rPr lang="en-GB" sz="1200" b="1" i="0" u="none" strike="noStrike" kern="1200" baseline="0">
                <a:solidFill>
                  <a:schemeClr val="tx1"/>
                </a:solidFill>
                <a:latin typeface="+mn-lt"/>
                <a:ea typeface="+mn-ea"/>
                <a:cs typeface="+mn-cs"/>
              </a:rPr>
              <a:t>BrokeredMessage </a:t>
            </a:r>
            <a:r>
              <a:rPr lang="en-GB" sz="1200" b="0" i="0" u="none" strike="noStrike" kern="1200" baseline="0">
                <a:solidFill>
                  <a:schemeClr val="tx1"/>
                </a:solidFill>
                <a:latin typeface="+mn-lt"/>
                <a:ea typeface="+mn-ea"/>
                <a:cs typeface="+mn-cs"/>
              </a:rPr>
              <a:t>class to represent the Service Bus Queue messages. The </a:t>
            </a:r>
            <a:r>
              <a:rPr lang="en-GB" sz="1200" b="1" i="0" u="none" strike="noStrike" kern="1200" baseline="0">
                <a:solidFill>
                  <a:schemeClr val="tx1"/>
                </a:solidFill>
                <a:latin typeface="+mn-lt"/>
                <a:ea typeface="+mn-ea"/>
                <a:cs typeface="+mn-cs"/>
              </a:rPr>
              <a:t>BrokeredMessage </a:t>
            </a:r>
            <a:r>
              <a:rPr lang="en-GB" sz="1200" b="0" i="0" u="none" strike="noStrike" kern="1200" baseline="0">
                <a:solidFill>
                  <a:schemeClr val="tx1"/>
                </a:solidFill>
                <a:latin typeface="+mn-lt"/>
                <a:ea typeface="+mn-ea"/>
                <a:cs typeface="+mn-cs"/>
              </a:rPr>
              <a:t>class includes standard properties that represent metadata that is pertaining to the individual message. These properties include:</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Label</a:t>
            </a:r>
            <a:r>
              <a:rPr lang="en-GB" sz="1200" b="0" i="0" u="none" strike="noStrike" kern="1200" baseline="0">
                <a:solidFill>
                  <a:schemeClr val="tx1"/>
                </a:solidFill>
                <a:latin typeface="+mn-lt"/>
                <a:ea typeface="+mn-ea"/>
                <a:cs typeface="+mn-cs"/>
              </a:rPr>
              <a:t>. This property that can be used by your applications to provide details and simple labels for messages.</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TimeToLive</a:t>
            </a:r>
            <a:r>
              <a:rPr lang="en-GB" sz="1200" b="0" i="0" u="none" strike="noStrike" kern="1200" baseline="0">
                <a:solidFill>
                  <a:schemeClr val="tx1"/>
                </a:solidFill>
                <a:latin typeface="+mn-lt"/>
                <a:ea typeface="+mn-ea"/>
                <a:cs typeface="+mn-cs"/>
              </a:rPr>
              <a:t>. You can use this property to indicate the duration that a message should be persisted in the message store.</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MessageId</a:t>
            </a:r>
            <a:r>
              <a:rPr lang="en-GB" sz="1200" b="0" i="0" u="none" strike="noStrike" kern="1200" baseline="0">
                <a:solidFill>
                  <a:schemeClr val="tx1"/>
                </a:solidFill>
                <a:latin typeface="+mn-lt"/>
                <a:ea typeface="+mn-ea"/>
                <a:cs typeface="+mn-cs"/>
              </a:rPr>
              <a:t>. You can use this property to provide a unique identifier for the message.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pPr/>
              <a:t>58</a:t>
            </a:fld>
            <a:endParaRPr lang="en-US" b="0">
              <a:latin typeface="+mn-lt"/>
            </a:endParaRPr>
          </a:p>
        </p:txBody>
      </p:sp>
      <p:sp>
        <p:nvSpPr>
          <p:cNvPr id="5" name="Rectangle 4">
            <a:extLst>
              <a:ext uri="{FF2B5EF4-FFF2-40B4-BE49-F238E27FC236}">
                <a16:creationId xmlns:a16="http://schemas.microsoft.com/office/drawing/2014/main" id="{0F0EF979-14C2-4A08-84C3-D838FD11E74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6EFF2098-E42B-446C-A10F-4975B70DA2D9}"/>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8719571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Explain to the students that there is no preferred queue mechanism. When designing a cloud solution, the architect has to look at the advantages and disadvantages for each and then decide on a case to case basis. </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Discussion Question</a:t>
            </a:r>
            <a:r>
              <a:rPr lang="en-US" sz="1000">
                <a:latin typeface="Arial" panose="020B0604020202020204" pitchFamily="34" charset="0"/>
                <a:ea typeface="Calibri" panose="020F0502020204030204" pitchFamily="34" charset="0"/>
                <a:cs typeface="Times New Roman" panose="02020603050405020304" pitchFamily="18" charset="0"/>
              </a:rPr>
              <a:t>: Pick a business scenario that you faced recently that could be solved using queues. Which queuing mechanism would you use for your scenario?</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Azure supports two types of queue mechanisms, Storage queues and Service Bus queues.</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Storage queues</a:t>
            </a:r>
            <a:r>
              <a:rPr lang="en-GB" sz="1200" b="0" i="0" u="none" strike="noStrike" kern="1200" baseline="0">
                <a:solidFill>
                  <a:schemeClr val="tx1"/>
                </a:solidFill>
                <a:latin typeface="+mn-lt"/>
                <a:ea typeface="+mn-ea"/>
                <a:cs typeface="+mn-cs"/>
              </a:rPr>
              <a:t>. These are part of the Azure storage infrastructure. They have a simple REST-based Get/Put/Peek interface. They provide reliable, persistent messaging within and between services.</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Service Bus queues</a:t>
            </a:r>
            <a:r>
              <a:rPr lang="en-GB" sz="1200" b="0" i="0" u="none" strike="noStrike" kern="1200" baseline="0">
                <a:solidFill>
                  <a:schemeClr val="tx1"/>
                </a:solidFill>
                <a:latin typeface="+mn-lt"/>
                <a:ea typeface="+mn-ea"/>
                <a:cs typeface="+mn-cs"/>
              </a:rPr>
              <a:t>. They are part of a broader Azure messaging infrastructure that supports queuing and publish/subscribe, web service remoting, and integration patterns.</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Ordering guarantee</a:t>
            </a:r>
            <a:r>
              <a:rPr lang="en-GB" sz="1200" b="0" i="0" u="none" strike="noStrike" kern="1200" baseline="0">
                <a:solidFill>
                  <a:schemeClr val="tx1"/>
                </a:solidFill>
                <a:latin typeface="+mn-lt"/>
                <a:ea typeface="+mn-ea"/>
                <a:cs typeface="+mn-cs"/>
              </a:rPr>
              <a:t>. Service Bus queues guarantee that messages are processed in a FIFO order. Storage queues do not guarantee this.</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Delivery guarantee</a:t>
            </a:r>
            <a:r>
              <a:rPr lang="en-GB" sz="1200" b="0" i="0" u="none" strike="noStrike" kern="1200" baseline="0">
                <a:solidFill>
                  <a:schemeClr val="tx1"/>
                </a:solidFill>
                <a:latin typeface="+mn-lt"/>
                <a:ea typeface="+mn-ea"/>
                <a:cs typeface="+mn-cs"/>
              </a:rPr>
              <a:t>. Service Bus and Storage queues guarantee that messages are delivered at least once. Service Bus queues can also guarantee that a message is delivered </a:t>
            </a:r>
            <a:r>
              <a:rPr lang="en-GB" sz="1200" b="0" i="1" u="none" strike="noStrike" kern="1200" baseline="0">
                <a:solidFill>
                  <a:schemeClr val="tx1"/>
                </a:solidFill>
                <a:latin typeface="+mn-lt"/>
                <a:ea typeface="+mn-ea"/>
                <a:cs typeface="+mn-cs"/>
              </a:rPr>
              <a:t>only </a:t>
            </a:r>
            <a:r>
              <a:rPr lang="en-GB" sz="1200" b="0" i="0" u="none" strike="noStrike" kern="1200" baseline="0">
                <a:solidFill>
                  <a:schemeClr val="tx1"/>
                </a:solidFill>
                <a:latin typeface="+mn-lt"/>
                <a:ea typeface="+mn-ea"/>
                <a:cs typeface="+mn-cs"/>
              </a:rPr>
              <a:t>once.</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Lease granularity</a:t>
            </a:r>
            <a:r>
              <a:rPr lang="en-GB" sz="1200" b="0" i="0" u="none" strike="noStrike" kern="1200" baseline="0">
                <a:solidFill>
                  <a:schemeClr val="tx1"/>
                </a:solidFill>
                <a:latin typeface="+mn-lt"/>
                <a:ea typeface="+mn-ea"/>
                <a:cs typeface="+mn-cs"/>
              </a:rPr>
              <a:t>. Storage queues can set the lock/lease length to a different value for each individual message. Service Bus queues can set this value only for all the messages in a queue</a:t>
            </a:r>
          </a:p>
          <a:p>
            <a:r>
              <a:rPr lang="en-GB" sz="1200" b="0" i="0" u="none" strike="noStrike" kern="1200" baseline="0">
                <a:solidFill>
                  <a:schemeClr val="tx1"/>
                </a:solidFill>
                <a:latin typeface="+mn-lt"/>
                <a:ea typeface="+mn-ea"/>
                <a:cs typeface="+mn-cs"/>
              </a:rPr>
              <a:t>instance.</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Batches</a:t>
            </a:r>
            <a:r>
              <a:rPr lang="en-GB" sz="1200" b="0" i="0" u="none" strike="noStrike" kern="1200" baseline="0">
                <a:solidFill>
                  <a:schemeClr val="tx1"/>
                </a:solidFill>
                <a:latin typeface="+mn-lt"/>
                <a:ea typeface="+mn-ea"/>
                <a:cs typeface="+mn-cs"/>
              </a:rPr>
              <a:t>. Both Storage and Service Bus queues can receive messages in a batch. Only Service Bus queues support batch creation of messages.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t>59</a:t>
            </a:fld>
            <a:endParaRPr lang="en-US" b="0">
              <a:latin typeface="+mn-lt"/>
            </a:endParaRPr>
          </a:p>
        </p:txBody>
      </p:sp>
      <p:sp>
        <p:nvSpPr>
          <p:cNvPr id="5" name="Rectangle 4">
            <a:extLst>
              <a:ext uri="{FF2B5EF4-FFF2-40B4-BE49-F238E27FC236}">
                <a16:creationId xmlns:a16="http://schemas.microsoft.com/office/drawing/2014/main" id="{A4CD2C46-CA08-4D7C-9F6A-4603E86B7C3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56846E85-9A00-42F6-8778-874C4146B163}"/>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49754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0465109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00FDC76A-AB04-4E4D-9D56-1429EA67476A}" type="slidenum">
              <a:rPr lang="en-US" b="0" smtClean="0">
                <a:latin typeface="+mn-lt"/>
              </a:rPr>
              <a:t>60</a:t>
            </a:fld>
            <a:endParaRPr lang="en-US" b="0">
              <a:latin typeface="+mn-lt"/>
            </a:endParaRPr>
          </a:p>
        </p:txBody>
      </p:sp>
      <p:sp>
        <p:nvSpPr>
          <p:cNvPr id="5" name="Rectangle 4">
            <a:extLst>
              <a:ext uri="{FF2B5EF4-FFF2-40B4-BE49-F238E27FC236}">
                <a16:creationId xmlns:a16="http://schemas.microsoft.com/office/drawing/2014/main" id="{233947D2-ADC0-4219-AB2F-E12F0FC18AD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BEA870C5-F269-4905-AC70-A868D30D0C3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2655522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Just like on-premises applications, applications in the cloud need streamlined security mechanisms that are flexible. Azure Active Directory is an identity provider that can provide identity and access functionality for your custom applications or SaaS applications. Lesson 1, “Azure Active Directory,” introduces the Azure AD service. Lesson 2, “Azure AD Directories,” details how to create a directory in Azure AD. Lesson 3, “Azure AD Offerings,” describes the various offerings available in Azure AD such as B2B, B2C, and multi-factor authentication. Lesson 4, “Azure Key Vault,” introduces the Azure Key Vault service designed to manage secrets for workloads and applications.</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Objectives</a:t>
            </a:r>
          </a:p>
          <a:p>
            <a:r>
              <a:rPr lang="en-GB" sz="1200" b="0" i="0" u="none" strike="noStrike" kern="1200" baseline="0">
                <a:solidFill>
                  <a:schemeClr val="tx1"/>
                </a:solidFill>
                <a:latin typeface="+mn-lt"/>
                <a:ea typeface="+mn-ea"/>
                <a:cs typeface="+mn-cs"/>
              </a:rPr>
              <a:t>After completing this module, you will be able to:</a:t>
            </a:r>
          </a:p>
          <a:p>
            <a:r>
              <a:rPr lang="en-GB" sz="1200" b="0" i="0" u="none" strike="noStrike" kern="1200" baseline="0">
                <a:solidFill>
                  <a:schemeClr val="tx1"/>
                </a:solidFill>
                <a:latin typeface="+mn-lt"/>
                <a:ea typeface="+mn-ea"/>
                <a:cs typeface="+mn-cs"/>
              </a:rPr>
              <a:t>• Describe the Azure AD service.</a:t>
            </a:r>
          </a:p>
          <a:p>
            <a:r>
              <a:rPr lang="en-GB" sz="1200" b="0" i="0" u="none" strike="noStrike" kern="1200" baseline="0">
                <a:solidFill>
                  <a:schemeClr val="tx1"/>
                </a:solidFill>
                <a:latin typeface="+mn-lt"/>
                <a:ea typeface="+mn-ea"/>
                <a:cs typeface="+mn-cs"/>
              </a:rPr>
              <a:t>• Explain the features that are available for the directories in Azure AD.</a:t>
            </a:r>
          </a:p>
          <a:p>
            <a:r>
              <a:rPr lang="en-GB" sz="1200" b="0" i="0" u="none" strike="noStrike" kern="1200" baseline="0">
                <a:solidFill>
                  <a:schemeClr val="tx1"/>
                </a:solidFill>
                <a:latin typeface="+mn-lt"/>
                <a:ea typeface="+mn-ea"/>
                <a:cs typeface="+mn-cs"/>
              </a:rPr>
              <a:t>• Describe the Microsoft Azure Multi-Factor Authentication service.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t>61</a:t>
            </a:fld>
            <a:endParaRPr lang="en-US" b="0">
              <a:latin typeface="+mn-lt"/>
            </a:endParaRPr>
          </a:p>
        </p:txBody>
      </p:sp>
      <p:sp>
        <p:nvSpPr>
          <p:cNvPr id="5" name="Rectangle 4">
            <a:extLst>
              <a:ext uri="{FF2B5EF4-FFF2-40B4-BE49-F238E27FC236}">
                <a16:creationId xmlns:a16="http://schemas.microsoft.com/office/drawing/2014/main" id="{C6845008-4B0F-4B7D-9175-2989798438E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A43E1DF1-A5FE-4052-A20B-CE5A9335751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25372948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Azure AD provides a suite of services that you can integrate with custom applications, on-premises machines, existing domains, and third-party services.</a:t>
            </a:r>
          </a:p>
          <a:p>
            <a:r>
              <a:rPr lang="en-GB" sz="1200" b="0" i="0" u="none" strike="noStrike" kern="1200" baseline="0">
                <a:solidFill>
                  <a:schemeClr val="tx1"/>
                </a:solidFill>
                <a:latin typeface="+mn-lt"/>
                <a:ea typeface="+mn-ea"/>
                <a:cs typeface="+mn-cs"/>
              </a:rPr>
              <a:t>This lesson describes the Azure AD service and its features and benefits.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Explain the benefits of Active Directory in Azure.</a:t>
            </a:r>
          </a:p>
          <a:p>
            <a:r>
              <a:rPr lang="en-GB" sz="1200" b="0" i="0" u="none" strike="noStrike" kern="1200" baseline="0">
                <a:solidFill>
                  <a:schemeClr val="tx1"/>
                </a:solidFill>
                <a:latin typeface="+mn-lt"/>
                <a:ea typeface="+mn-ea"/>
                <a:cs typeface="+mn-cs"/>
              </a:rPr>
              <a:t>• List the Active Directory services in Azure.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t>62</a:t>
            </a:fld>
            <a:endParaRPr lang="en-US" b="0">
              <a:latin typeface="+mn-lt"/>
            </a:endParaRPr>
          </a:p>
        </p:txBody>
      </p:sp>
      <p:sp>
        <p:nvSpPr>
          <p:cNvPr id="5" name="Rectangle 4">
            <a:extLst>
              <a:ext uri="{FF2B5EF4-FFF2-40B4-BE49-F238E27FC236}">
                <a16:creationId xmlns:a16="http://schemas.microsoft.com/office/drawing/2014/main" id="{6D38E2E7-C68F-4AF9-BB03-65823BD159F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88C9072D-9380-4821-B795-EAF0E0C0030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4709559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You don’t have to spend time discussing AD on this slide as the very next slide will go deeper into the benefits.</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pPr/>
              <a:t>63</a:t>
            </a:fld>
            <a:endParaRPr lang="en-US" b="0">
              <a:latin typeface="+mn-lt"/>
            </a:endParaRPr>
          </a:p>
        </p:txBody>
      </p:sp>
      <p:sp>
        <p:nvSpPr>
          <p:cNvPr id="5" name="Rectangle 4">
            <a:extLst>
              <a:ext uri="{FF2B5EF4-FFF2-40B4-BE49-F238E27FC236}">
                <a16:creationId xmlns:a16="http://schemas.microsoft.com/office/drawing/2014/main" id="{C32982C9-04EE-45E5-B6AD-ABD2B800DC8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F11DE905-D850-464A-BFD1-DCFFA174A2A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28759009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000" b="0" i="0" u="none" strike="noStrike" kern="1200" baseline="0">
                <a:solidFill>
                  <a:schemeClr val="tx1"/>
                </a:solidFill>
                <a:latin typeface="+mn-lt"/>
                <a:ea typeface="+mn-ea"/>
                <a:cs typeface="+mn-cs"/>
              </a:rPr>
              <a:t>Azure Active Directory (Azure AD) is a service that offers the identity and access capabilities of Active Directory for use with your applications whether they are on premise or hosted in the cloud. Azure AD can be used to: </a:t>
            </a:r>
          </a:p>
          <a:p>
            <a:r>
              <a:rPr lang="en-GB" sz="1000" b="0" i="0" u="none" strike="noStrike" kern="1200" baseline="0">
                <a:solidFill>
                  <a:schemeClr val="tx1"/>
                </a:solidFill>
                <a:latin typeface="+mn-lt"/>
                <a:ea typeface="+mn-ea"/>
                <a:cs typeface="+mn-cs"/>
              </a:rPr>
              <a:t>• Implement single sign-on (SSO) and sign-out for your custom line of business (LOB) applications and various third-party software as a service (SaaS) providers.</a:t>
            </a:r>
          </a:p>
          <a:p>
            <a:r>
              <a:rPr lang="en-GB" sz="1000" b="0" i="0" u="none" strike="noStrike" kern="1200" baseline="0">
                <a:solidFill>
                  <a:schemeClr val="tx1"/>
                </a:solidFill>
                <a:latin typeface="+mn-lt"/>
                <a:ea typeface="+mn-ea"/>
                <a:cs typeface="+mn-cs"/>
              </a:rPr>
              <a:t>• Query and modify directory objects including users, applications, and groups by using a standard API.</a:t>
            </a:r>
          </a:p>
          <a:p>
            <a:r>
              <a:rPr lang="en-GB" sz="1000" b="0" i="0" u="none" strike="noStrike" kern="1200" baseline="0">
                <a:solidFill>
                  <a:schemeClr val="tx1"/>
                </a:solidFill>
                <a:latin typeface="+mn-lt"/>
                <a:ea typeface="+mn-ea"/>
                <a:cs typeface="+mn-cs"/>
              </a:rPr>
              <a:t>• Integrate your cloud applications and SaaS applications with your existing on-premises identity management systems by syncing identities and optionally credentials.</a:t>
            </a:r>
            <a:endParaRPr lang="en-US" sz="8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t>64</a:t>
            </a:fld>
            <a:endParaRPr lang="en-US" b="0">
              <a:latin typeface="+mn-lt"/>
            </a:endParaRPr>
          </a:p>
        </p:txBody>
      </p:sp>
      <p:sp>
        <p:nvSpPr>
          <p:cNvPr id="5" name="Rectangle 4">
            <a:extLst>
              <a:ext uri="{FF2B5EF4-FFF2-40B4-BE49-F238E27FC236}">
                <a16:creationId xmlns:a16="http://schemas.microsoft.com/office/drawing/2014/main" id="{C8DD4051-FF14-47CE-8069-69940F7F60E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0320A4E7-5BCF-4B54-9877-F73270CCF8A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18971904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With identity sync, your existing corporate credentials can be used to authenticate to new or existing applications that are hosted in Azure. These credentials can also be used with third-party SaaS applications such as Dropbox, Intuit, or Skype. Azure AD also offers a self-service portal where your users can optionally manage their own passwords or groups. By using the password write-back feature, the updated password hash is then duplicated back to your on-premises Active Directory instance.</a:t>
            </a:r>
          </a:p>
          <a:p>
            <a:r>
              <a:rPr lang="en-GB" sz="1200" b="0" i="0" u="none" strike="noStrike" kern="1200" baseline="0">
                <a:solidFill>
                  <a:schemeClr val="tx1"/>
                </a:solidFill>
                <a:latin typeface="+mn-lt"/>
                <a:ea typeface="+mn-ea"/>
                <a:cs typeface="+mn-cs"/>
              </a:rPr>
              <a:t>Application developers can use Azure AD as an identity provider in their custom applications to provide a true SSO experience to users. An existing application can be updated to use a specific Azure AD tenant for identity. Your SaaS applications can also be modified to support Azure AD as an identity provider.</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pPr/>
              <a:t>65</a:t>
            </a:fld>
            <a:endParaRPr lang="en-US" b="0">
              <a:latin typeface="+mn-lt"/>
            </a:endParaRPr>
          </a:p>
        </p:txBody>
      </p:sp>
      <p:sp>
        <p:nvSpPr>
          <p:cNvPr id="5" name="Rectangle 4">
            <a:extLst>
              <a:ext uri="{FF2B5EF4-FFF2-40B4-BE49-F238E27FC236}">
                <a16:creationId xmlns:a16="http://schemas.microsoft.com/office/drawing/2014/main" id="{4D117CEA-7908-4706-A3DA-6DC179652E0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3599D8EA-9B8A-49C8-A05B-BA2BE98A347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12756008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This slide is a simple introduction to the next three lessons.</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Azure AD is composed of multiple features. This module focuses on two of these features, directories and Multi-Factor Authentication.</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Directory Services</a:t>
            </a:r>
          </a:p>
          <a:p>
            <a:r>
              <a:rPr lang="en-GB" sz="1200" b="0" i="0" u="none" strike="noStrike" kern="1200" baseline="0">
                <a:solidFill>
                  <a:schemeClr val="tx1"/>
                </a:solidFill>
                <a:latin typeface="+mn-lt"/>
                <a:ea typeface="+mn-ea"/>
                <a:cs typeface="+mn-cs"/>
              </a:rPr>
              <a:t>Azure AD provides conceptual directories where you can store related user accounts. Directories can store identities synced from on premises systems, identities created in Azure, and third party identities. These identities can then be configured for use with SaaS applications.</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Multi-Factor Authentication</a:t>
            </a:r>
          </a:p>
          <a:p>
            <a:r>
              <a:rPr lang="en-GB" sz="1200" b="0" i="0" u="none" strike="noStrike" kern="1200" baseline="0">
                <a:solidFill>
                  <a:schemeClr val="tx1"/>
                </a:solidFill>
                <a:latin typeface="+mn-lt"/>
                <a:ea typeface="+mn-ea"/>
                <a:cs typeface="+mn-cs"/>
              </a:rPr>
              <a:t>Multi-Factor Authentication offers a second layer of authentication for your applications that is completely managed. Your administrators simply need to configure Multi-Factor Authentication and your applications can take advantage of the feature by using Azure AD as the authentication (identity) provider. Multi-Factor Authentication supports authentication from mobile apps, text messages, or phone calls.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pPr/>
              <a:t>66</a:t>
            </a:fld>
            <a:endParaRPr lang="en-US" b="0">
              <a:latin typeface="+mn-lt"/>
            </a:endParaRPr>
          </a:p>
        </p:txBody>
      </p:sp>
      <p:sp>
        <p:nvSpPr>
          <p:cNvPr id="5" name="Rectangle 4">
            <a:extLst>
              <a:ext uri="{FF2B5EF4-FFF2-40B4-BE49-F238E27FC236}">
                <a16:creationId xmlns:a16="http://schemas.microsoft.com/office/drawing/2014/main" id="{B209A2F4-484B-4DE3-B08F-7EAB35C0A53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6E60C32B-351C-4C7A-A14E-73BC83322F0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8082500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Azure AD directories provide a logical way to group your users and applications.</a:t>
            </a:r>
          </a:p>
          <a:p>
            <a:r>
              <a:rPr lang="en-GB" sz="1200" b="0" i="0" u="none" strike="noStrike" kern="1200" baseline="0">
                <a:solidFill>
                  <a:schemeClr val="tx1"/>
                </a:solidFill>
                <a:latin typeface="+mn-lt"/>
                <a:ea typeface="+mn-ea"/>
                <a:cs typeface="+mn-cs"/>
              </a:rPr>
              <a:t>This lesson introduces directories and details the different components and integrations available for</a:t>
            </a:r>
          </a:p>
          <a:p>
            <a:r>
              <a:rPr lang="en-GB" sz="1200" b="0" i="0" u="none" strike="noStrike" kern="1200" baseline="0">
                <a:solidFill>
                  <a:schemeClr val="tx1"/>
                </a:solidFill>
                <a:latin typeface="+mn-lt"/>
                <a:ea typeface="+mn-ea"/>
                <a:cs typeface="+mn-cs"/>
              </a:rPr>
              <a:t>Azure AD.</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how users and third-party accounts can be added to a directory.</a:t>
            </a:r>
          </a:p>
          <a:p>
            <a:r>
              <a:rPr lang="en-GB" sz="1200" b="0" i="0" u="none" strike="noStrike" kern="1200" baseline="0">
                <a:solidFill>
                  <a:schemeClr val="tx1"/>
                </a:solidFill>
                <a:latin typeface="+mn-lt"/>
                <a:ea typeface="+mn-ea"/>
                <a:cs typeface="+mn-cs"/>
              </a:rPr>
              <a:t>• Describe the integration of SaaS applications and Azure directories.</a:t>
            </a:r>
          </a:p>
          <a:p>
            <a:r>
              <a:rPr lang="en-GB" sz="1200" b="0" i="0" u="none" strike="noStrike" kern="1200" baseline="0">
                <a:solidFill>
                  <a:schemeClr val="tx1"/>
                </a:solidFill>
                <a:latin typeface="+mn-lt"/>
                <a:ea typeface="+mn-ea"/>
                <a:cs typeface="+mn-cs"/>
              </a:rPr>
              <a:t>• Describe the Azure AD Graph API.</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pPr/>
              <a:t>67</a:t>
            </a:fld>
            <a:endParaRPr lang="en-US" b="0">
              <a:latin typeface="+mn-lt"/>
            </a:endParaRPr>
          </a:p>
        </p:txBody>
      </p:sp>
      <p:sp>
        <p:nvSpPr>
          <p:cNvPr id="5" name="Rectangle 4">
            <a:extLst>
              <a:ext uri="{FF2B5EF4-FFF2-40B4-BE49-F238E27FC236}">
                <a16:creationId xmlns:a16="http://schemas.microsoft.com/office/drawing/2014/main" id="{10F6E497-4B6A-40BF-A6F7-A1C02200D97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43D62472-AE1D-4CC9-9388-5361E4851D9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40956102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Directories provide a simple and logical way to group related identities. A directory can consist of the following three types of identities:</a:t>
            </a:r>
          </a:p>
          <a:p>
            <a:r>
              <a:rPr lang="en-GB" sz="1200" b="0" i="0" u="none" strike="noStrike" kern="1200" baseline="0">
                <a:solidFill>
                  <a:schemeClr val="tx1"/>
                </a:solidFill>
                <a:latin typeface="+mn-lt"/>
                <a:ea typeface="+mn-ea"/>
                <a:cs typeface="+mn-cs"/>
              </a:rPr>
              <a:t>• Users synced from existing Active Directory installations (on-premise identities)</a:t>
            </a:r>
          </a:p>
          <a:p>
            <a:r>
              <a:rPr lang="en-GB" sz="1200" b="0" i="0" u="none" strike="noStrike" kern="1200" baseline="0">
                <a:solidFill>
                  <a:schemeClr val="tx1"/>
                </a:solidFill>
                <a:latin typeface="+mn-lt"/>
                <a:ea typeface="+mn-ea"/>
                <a:cs typeface="+mn-cs"/>
              </a:rPr>
              <a:t>• Users added manually to the directory (cloud-only identities)</a:t>
            </a:r>
          </a:p>
          <a:p>
            <a:r>
              <a:rPr lang="en-GB" sz="1200" b="0" i="0" u="none" strike="noStrike" kern="1200" baseline="0">
                <a:solidFill>
                  <a:schemeClr val="tx1"/>
                </a:solidFill>
                <a:latin typeface="+mn-lt"/>
                <a:ea typeface="+mn-ea"/>
                <a:cs typeface="+mn-cs"/>
              </a:rPr>
              <a:t>• Third-party accounts (third-party identities) You can manage directories from a variety of locations. This list of locations is not intended to be exhaustive.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pPr/>
              <a:t>68</a:t>
            </a:fld>
            <a:endParaRPr lang="en-US" b="0">
              <a:latin typeface="+mn-lt"/>
            </a:endParaRPr>
          </a:p>
        </p:txBody>
      </p:sp>
      <p:sp>
        <p:nvSpPr>
          <p:cNvPr id="5" name="Rectangle 4">
            <a:extLst>
              <a:ext uri="{FF2B5EF4-FFF2-40B4-BE49-F238E27FC236}">
                <a16:creationId xmlns:a16="http://schemas.microsoft.com/office/drawing/2014/main" id="{2D626A77-6EE9-4A40-9915-7C3FC0A3BD9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30A3FB9B-A132-471C-ACA2-C9545E9AA48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22858014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t>69</a:t>
            </a:fld>
            <a:endParaRPr lang="en-US" b="0">
              <a:latin typeface="+mn-lt"/>
            </a:endParaRPr>
          </a:p>
        </p:txBody>
      </p:sp>
      <p:sp>
        <p:nvSpPr>
          <p:cNvPr id="5" name="Rectangle 4">
            <a:extLst>
              <a:ext uri="{FF2B5EF4-FFF2-40B4-BE49-F238E27FC236}">
                <a16:creationId xmlns:a16="http://schemas.microsoft.com/office/drawing/2014/main" id="{C62A47DA-FF0D-456C-B76C-F4A49ACCF25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130EDBB0-AEB2-4B77-9D61-A0C89941CBA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3686646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Remind the students that blobs are the only Storage constructs that can be made available for anonymous access. Blobs provide you a way to take the load of resource storage and retrieval away from your application to a managed service. Your application is then free to generate blob resource URLs and allow client applications to download the resources.</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Storage blobs are a unique component of the Storage service that allows you to store various files needed by your applications in a reliant and scalable manner. All stored blobs are associated</a:t>
            </a:r>
          </a:p>
          <a:p>
            <a:r>
              <a:rPr lang="en-GB" sz="1200" b="0" i="0" u="none" strike="noStrike" kern="1200" baseline="0">
                <a:solidFill>
                  <a:schemeClr val="tx1"/>
                </a:solidFill>
                <a:latin typeface="+mn-lt"/>
                <a:ea typeface="+mn-ea"/>
                <a:cs typeface="+mn-cs"/>
              </a:rPr>
              <a:t>with an HTTP URL which allows these blobs to be accessed from any location, platform or device. The blob service was designed to store large amounts of unstructured data or files. These files</a:t>
            </a:r>
          </a:p>
          <a:p>
            <a:r>
              <a:rPr lang="en-GB" sz="1200" b="0" i="0" u="none" strike="noStrike" kern="1200" baseline="0">
                <a:solidFill>
                  <a:schemeClr val="tx1"/>
                </a:solidFill>
                <a:latin typeface="+mn-lt"/>
                <a:ea typeface="+mn-ea"/>
                <a:cs typeface="+mn-cs"/>
              </a:rPr>
              <a:t>can be exposed publicly using URLs or protected from anonymous access using SAS tokens.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29CD267D-71E8-46E7-A5AC-2ACEA2DAD07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D34A597-1FD1-4BBB-8021-4A4C0EED11C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0204624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Inform the students about the pros and cons of each method and why they would consider one over the other.</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You can directly create accounts in a directory for every user who accesses your services. You also can manage the accounts or delete them when they are no longer needed. By default, users do not have administrator permissions, but you can optionally assign permissions to them. There are three types of users that you can create by using the</a:t>
            </a:r>
          </a:p>
          <a:p>
            <a:r>
              <a:rPr lang="en-GB" sz="1200" b="0" i="0" u="none" strike="noStrike" kern="1200" baseline="0">
                <a:solidFill>
                  <a:schemeClr val="tx1"/>
                </a:solidFill>
                <a:latin typeface="+mn-lt"/>
                <a:ea typeface="+mn-ea"/>
                <a:cs typeface="+mn-cs"/>
              </a:rPr>
              <a:t>Management Portal:</a:t>
            </a:r>
          </a:p>
          <a:p>
            <a:r>
              <a:rPr lang="en-GB" sz="1200" b="0" i="0" u="none" strike="noStrike" kern="1200" baseline="0">
                <a:solidFill>
                  <a:schemeClr val="tx1"/>
                </a:solidFill>
                <a:latin typeface="+mn-lt"/>
                <a:ea typeface="+mn-ea"/>
                <a:cs typeface="+mn-cs"/>
              </a:rPr>
              <a:t>• New user in your directory or organization</a:t>
            </a:r>
          </a:p>
          <a:p>
            <a:r>
              <a:rPr lang="en-GB" sz="1200" b="0" i="0" u="none" strike="noStrike" kern="1200" baseline="0">
                <a:solidFill>
                  <a:schemeClr val="tx1"/>
                </a:solidFill>
                <a:latin typeface="+mn-lt"/>
                <a:ea typeface="+mn-ea"/>
                <a:cs typeface="+mn-cs"/>
              </a:rPr>
              <a:t>• User with an existing Microsoft account</a:t>
            </a:r>
          </a:p>
          <a:p>
            <a:r>
              <a:rPr lang="en-GB" sz="1200" b="0" i="0" u="none" strike="noStrike" kern="1200" baseline="0">
                <a:solidFill>
                  <a:schemeClr val="tx1"/>
                </a:solidFill>
                <a:latin typeface="+mn-lt"/>
                <a:ea typeface="+mn-ea"/>
                <a:cs typeface="+mn-cs"/>
              </a:rPr>
              <a:t>• User in another Azure AD directory</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You can create new users in the portal by providing the following details about the user:</a:t>
            </a:r>
          </a:p>
          <a:p>
            <a:r>
              <a:rPr lang="en-GB" sz="1200" b="0" i="0" u="none" strike="noStrike" kern="1200" baseline="0">
                <a:solidFill>
                  <a:schemeClr val="tx1"/>
                </a:solidFill>
                <a:latin typeface="+mn-lt"/>
                <a:ea typeface="+mn-ea"/>
                <a:cs typeface="+mn-cs"/>
              </a:rPr>
              <a:t>• First Name</a:t>
            </a:r>
          </a:p>
          <a:p>
            <a:r>
              <a:rPr lang="en-GB" sz="1200" b="0" i="0" u="none" strike="noStrike" kern="1200" baseline="0">
                <a:solidFill>
                  <a:schemeClr val="tx1"/>
                </a:solidFill>
                <a:latin typeface="+mn-lt"/>
                <a:ea typeface="+mn-ea"/>
                <a:cs typeface="+mn-cs"/>
              </a:rPr>
              <a:t>• Last Name</a:t>
            </a:r>
          </a:p>
          <a:p>
            <a:r>
              <a:rPr lang="en-GB" sz="1200" b="0" i="0" u="none" strike="noStrike" kern="1200" baseline="0">
                <a:solidFill>
                  <a:schemeClr val="tx1"/>
                </a:solidFill>
                <a:latin typeface="+mn-lt"/>
                <a:ea typeface="+mn-ea"/>
                <a:cs typeface="+mn-cs"/>
              </a:rPr>
              <a:t>• Display Name</a:t>
            </a:r>
          </a:p>
          <a:p>
            <a:r>
              <a:rPr lang="en-GB" sz="1200" b="0" i="0" u="none" strike="noStrike" kern="1200" baseline="0">
                <a:solidFill>
                  <a:schemeClr val="tx1"/>
                </a:solidFill>
                <a:latin typeface="+mn-lt"/>
                <a:ea typeface="+mn-ea"/>
                <a:cs typeface="+mn-cs"/>
              </a:rPr>
              <a:t>• Alias</a:t>
            </a:r>
          </a:p>
          <a:p>
            <a:r>
              <a:rPr lang="en-GB" sz="1200" b="0" i="0" u="none" strike="noStrike" kern="1200" baseline="0">
                <a:solidFill>
                  <a:schemeClr val="tx1"/>
                </a:solidFill>
                <a:latin typeface="+mn-lt"/>
                <a:ea typeface="+mn-ea"/>
                <a:cs typeface="+mn-cs"/>
              </a:rPr>
              <a:t>• Role</a:t>
            </a:r>
          </a:p>
          <a:p>
            <a:r>
              <a:rPr lang="en-GB" sz="1200" b="0" i="0" u="none" strike="noStrike" kern="1200" baseline="0">
                <a:solidFill>
                  <a:schemeClr val="tx1"/>
                </a:solidFill>
                <a:latin typeface="+mn-lt"/>
                <a:ea typeface="+mn-ea"/>
                <a:cs typeface="+mn-cs"/>
              </a:rPr>
              <a:t>After you create a new user, a temporary password is generated. You can then email this password to the user. On the first login, the user will be prompted to change the temporary password.</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t>70</a:t>
            </a:fld>
            <a:endParaRPr lang="en-US" b="0">
              <a:latin typeface="+mn-lt"/>
            </a:endParaRPr>
          </a:p>
        </p:txBody>
      </p:sp>
      <p:sp>
        <p:nvSpPr>
          <p:cNvPr id="5" name="Rectangle 4">
            <a:extLst>
              <a:ext uri="{FF2B5EF4-FFF2-40B4-BE49-F238E27FC236}">
                <a16:creationId xmlns:a16="http://schemas.microsoft.com/office/drawing/2014/main" id="{DFA15019-8033-4A46-AC5F-7B8FFA786BB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4E358E7E-A462-4595-9364-B38708AD7F0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26046773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This slide shows the types of users who can exist in a Directory.</a:t>
            </a: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pPr/>
              <a:t>71</a:t>
            </a:fld>
            <a:endParaRPr lang="en-US" b="0">
              <a:latin typeface="+mn-lt"/>
            </a:endParaRPr>
          </a:p>
        </p:txBody>
      </p:sp>
      <p:sp>
        <p:nvSpPr>
          <p:cNvPr id="5" name="Rectangle 4">
            <a:extLst>
              <a:ext uri="{FF2B5EF4-FFF2-40B4-BE49-F238E27FC236}">
                <a16:creationId xmlns:a16="http://schemas.microsoft.com/office/drawing/2014/main" id="{3AD704EA-2046-469B-AEF3-47FDF8C1683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0DFF6801-9DA9-4697-A734-E54156D86D6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8654383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Enterprise developers and SaaS providers can develop commercial cloud services or LOB applications that can be integrated with Azure AD to provide secure sign-in and authorization for their services. Azure AD also includes an access panel for users where they can discover what applications they can access. From this panel, they can access their applications by using SSO.</a:t>
            </a:r>
          </a:p>
          <a:p>
            <a:endParaRPr lang="en-GB" sz="1200" b="0" i="0" u="none" strike="noStrike" kern="1200" baseline="0">
              <a:solidFill>
                <a:schemeClr val="tx1"/>
              </a:solidFill>
              <a:latin typeface="+mn-lt"/>
              <a:ea typeface="+mn-ea"/>
              <a:cs typeface="+mn-cs"/>
            </a:endParaRPr>
          </a:p>
          <a:p>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t>72</a:t>
            </a:fld>
            <a:endParaRPr lang="en-US" b="0">
              <a:latin typeface="+mn-lt"/>
            </a:endParaRPr>
          </a:p>
        </p:txBody>
      </p:sp>
      <p:sp>
        <p:nvSpPr>
          <p:cNvPr id="5" name="Rectangle 4">
            <a:extLst>
              <a:ext uri="{FF2B5EF4-FFF2-40B4-BE49-F238E27FC236}">
                <a16:creationId xmlns:a16="http://schemas.microsoft.com/office/drawing/2014/main" id="{BB4C986D-1D0D-4011-B948-93E59B52A37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A925E5D1-00BB-4B94-A9BA-85EF5DDB9AF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36208141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Discussion Question</a:t>
            </a:r>
            <a:r>
              <a:rPr lang="en-US" sz="1000">
                <a:latin typeface="Arial" panose="020B0604020202020204" pitchFamily="34" charset="0"/>
                <a:ea typeface="Calibri" panose="020F0502020204030204" pitchFamily="34" charset="0"/>
                <a:cs typeface="Times New Roman" panose="02020603050405020304" pitchFamily="18" charset="0"/>
              </a:rPr>
              <a:t>: What are some examples of extra properties that you many need to store or retrieve for a user in Azure AD?</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If time permits, you can talk about how you can extend ASP.NET Identity to pull in additional graph properties as part of your identity payload after authenticating your user.</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The Graph API provides programmatic access to Azure AD through REST API endpoints. This API can be used to store and retrieve metadata about your users that is not part of the typical user profile in Active Directory.</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Create, Read, Update and Delete (CURD) Operations</a:t>
            </a:r>
          </a:p>
          <a:p>
            <a:endParaRPr lang="en-GB" sz="1200" b="1"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Applications use the Graph API to perform CRUD operations on directory objects in your Azure AD instance. For example, you can use the Graph API to perform the following operations on a user object:</a:t>
            </a:r>
          </a:p>
          <a:p>
            <a:r>
              <a:rPr lang="en-GB" sz="1200" b="0" i="0" u="none" strike="noStrike" kern="1200" baseline="0">
                <a:solidFill>
                  <a:schemeClr val="tx1"/>
                </a:solidFill>
                <a:latin typeface="+mn-lt"/>
                <a:ea typeface="+mn-ea"/>
                <a:cs typeface="+mn-cs"/>
              </a:rPr>
              <a:t>• Create a new user in a specified directory.</a:t>
            </a:r>
          </a:p>
          <a:p>
            <a:r>
              <a:rPr lang="en-GB" sz="1200" b="0" i="0" u="none" strike="noStrike" kern="1200" baseline="0">
                <a:solidFill>
                  <a:schemeClr val="tx1"/>
                </a:solidFill>
                <a:latin typeface="+mn-lt"/>
                <a:ea typeface="+mn-ea"/>
                <a:cs typeface="+mn-cs"/>
              </a:rPr>
              <a:t>• Get detailed properties for a user.</a:t>
            </a:r>
          </a:p>
          <a:p>
            <a:r>
              <a:rPr lang="en-GB" sz="1200" b="0" i="0" u="none" strike="noStrike" kern="1200" baseline="0">
                <a:solidFill>
                  <a:schemeClr val="tx1"/>
                </a:solidFill>
                <a:latin typeface="+mn-lt"/>
                <a:ea typeface="+mn-ea"/>
                <a:cs typeface="+mn-cs"/>
              </a:rPr>
              <a:t>• Check group membership for a user.</a:t>
            </a:r>
          </a:p>
          <a:p>
            <a:r>
              <a:rPr lang="en-GB" sz="1200" b="0" i="0" u="none" strike="noStrike" kern="1200" baseline="0">
                <a:solidFill>
                  <a:schemeClr val="tx1"/>
                </a:solidFill>
                <a:latin typeface="+mn-lt"/>
                <a:ea typeface="+mn-ea"/>
                <a:cs typeface="+mn-cs"/>
              </a:rPr>
              <a:t>• Update the extended properties (profile) of a user.</a:t>
            </a:r>
          </a:p>
          <a:p>
            <a:r>
              <a:rPr lang="en-GB" sz="1200" b="0" i="0" u="none" strike="noStrike" kern="1200" baseline="0">
                <a:solidFill>
                  <a:schemeClr val="tx1"/>
                </a:solidFill>
                <a:latin typeface="+mn-lt"/>
                <a:ea typeface="+mn-ea"/>
                <a:cs typeface="+mn-cs"/>
              </a:rPr>
              <a:t>• Disable or delete a user account.</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pPr/>
              <a:t>73</a:t>
            </a:fld>
            <a:endParaRPr lang="en-US" b="0">
              <a:latin typeface="+mn-lt"/>
            </a:endParaRPr>
          </a:p>
        </p:txBody>
      </p:sp>
      <p:sp>
        <p:nvSpPr>
          <p:cNvPr id="5" name="Rectangle 4">
            <a:extLst>
              <a:ext uri="{FF2B5EF4-FFF2-40B4-BE49-F238E27FC236}">
                <a16:creationId xmlns:a16="http://schemas.microsoft.com/office/drawing/2014/main" id="{225E3196-F1E5-4058-B0B0-47E06B454AB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103CD449-4B27-41BF-AB47-A48EDE475A2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32513961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Multi-Factor Authentication is a feature in Azure AD that you can use to provide an additional layer of authorization to your existing directory accounts. This authorization could be a phone call, mobile code or custom application. Azure AD B2B and B2C are services in Azure AD that can extend the reach of your directory to include partner businesses and customers.</a:t>
            </a:r>
          </a:p>
          <a:p>
            <a:r>
              <a:rPr lang="en-GB" sz="1200" b="0" i="0" u="none" strike="noStrike" kern="1200" baseline="0">
                <a:solidFill>
                  <a:schemeClr val="tx1"/>
                </a:solidFill>
                <a:latin typeface="+mn-lt"/>
                <a:ea typeface="+mn-ea"/>
                <a:cs typeface="+mn-cs"/>
              </a:rPr>
              <a:t>This lesson will introduce and dive into various offerings in Azure AD.</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Detail the differences between Azure AD B2B and B2C.</a:t>
            </a:r>
          </a:p>
          <a:p>
            <a:r>
              <a:rPr lang="en-GB" sz="1200" b="0" i="0" u="none" strike="noStrike" kern="1200" baseline="0">
                <a:solidFill>
                  <a:schemeClr val="tx1"/>
                </a:solidFill>
                <a:latin typeface="+mn-lt"/>
                <a:ea typeface="+mn-ea"/>
                <a:cs typeface="+mn-cs"/>
              </a:rPr>
              <a:t>• Describe multi-factor authentication in Azure AD.</a:t>
            </a:r>
          </a:p>
          <a:p>
            <a:r>
              <a:rPr lang="en-GB" sz="1200" b="0" i="0" u="none" strike="noStrike" kern="1200" baseline="0">
                <a:solidFill>
                  <a:schemeClr val="tx1"/>
                </a:solidFill>
                <a:latin typeface="+mn-lt"/>
                <a:ea typeface="+mn-ea"/>
                <a:cs typeface="+mn-cs"/>
              </a:rPr>
              <a:t>• List the multi-factor authentication providers that are available for Azure AD.</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05E9B94-9C0C-4A32-930C-3E06F0BD5444}" type="slidenum">
              <a:rPr lang="en-US" b="0">
                <a:latin typeface="+mn-lt"/>
              </a:rPr>
              <a:t>74</a:t>
            </a:fld>
            <a:endParaRPr lang="en-US" b="0">
              <a:latin typeface="+mn-lt"/>
            </a:endParaRPr>
          </a:p>
        </p:txBody>
      </p:sp>
      <p:sp>
        <p:nvSpPr>
          <p:cNvPr id="5" name="Rectangle 4">
            <a:extLst>
              <a:ext uri="{FF2B5EF4-FFF2-40B4-BE49-F238E27FC236}">
                <a16:creationId xmlns:a16="http://schemas.microsoft.com/office/drawing/2014/main" id="{FA5F8755-8102-4BB3-82BE-DC22310314C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F4CE564B-2EC8-43EB-8CF0-6446611E6D3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26472172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Azure AD business-to-business (B2B)</a:t>
            </a:r>
          </a:p>
          <a:p>
            <a:r>
              <a:rPr lang="en-GB" sz="1200" b="0" i="0" u="none" strike="noStrike" kern="1200" baseline="0">
                <a:solidFill>
                  <a:schemeClr val="tx1"/>
                </a:solidFill>
                <a:latin typeface="+mn-lt"/>
                <a:ea typeface="+mn-ea"/>
                <a:cs typeface="+mn-cs"/>
              </a:rPr>
              <a:t>collaboration capabilities enable any organization using Azure AD to work safely and securely with users from any other organization, small or large. Those organizations can be with Azure AD or without, or even with an IT organization or without.</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Organizations using Azure AD can provide access to documents, resources, and applications to their partners, while maintaining complete control over their own corporate data. Developers can use the Azure AD business-to-business APIs to write applications that bring two organizations together in more securely.</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05E9B94-9C0C-4A32-930C-3E06F0BD5444}" type="slidenum">
              <a:rPr lang="en-US" b="0">
                <a:latin typeface="+mn-lt"/>
              </a:rPr>
              <a:pPr/>
              <a:t>75</a:t>
            </a:fld>
            <a:endParaRPr lang="en-US" b="0">
              <a:latin typeface="+mn-lt"/>
            </a:endParaRPr>
          </a:p>
        </p:txBody>
      </p:sp>
      <p:sp>
        <p:nvSpPr>
          <p:cNvPr id="5" name="Rectangle 4">
            <a:extLst>
              <a:ext uri="{FF2B5EF4-FFF2-40B4-BE49-F238E27FC236}">
                <a16:creationId xmlns:a16="http://schemas.microsoft.com/office/drawing/2014/main" id="{7B8B0A3E-714B-4D28-8F3A-8DE3F3FDE90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C2BF3F53-AED1-4BBE-BD74-53B7E85ED30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34488780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Azure AD B2C is a cloud identity management solution for your web and mobile applications. It is a highly available global service that scales to hundreds of millions of identities. Built on an enterprise-grade secure platform, Azure AD B2C keeps your applications, your business, and your customers protected.</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05E9B94-9C0C-4A32-930C-3E06F0BD5444}" type="slidenum">
              <a:rPr lang="en-US" b="0">
                <a:latin typeface="+mn-lt"/>
              </a:rPr>
              <a:t>76</a:t>
            </a:fld>
            <a:endParaRPr lang="en-US" b="0">
              <a:latin typeface="+mn-lt"/>
            </a:endParaRPr>
          </a:p>
        </p:txBody>
      </p:sp>
      <p:sp>
        <p:nvSpPr>
          <p:cNvPr id="5" name="Rectangle 4">
            <a:extLst>
              <a:ext uri="{FF2B5EF4-FFF2-40B4-BE49-F238E27FC236}">
                <a16:creationId xmlns:a16="http://schemas.microsoft.com/office/drawing/2014/main" id="{F3214825-FC08-491B-84C4-4BA9D2C4F9D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6DC1CCB1-1539-42FC-BEF5-9F4AB1E4170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7036122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5E9B94-9C0C-4A32-930C-3E06F0BD5444}" type="slidenum">
              <a:rPr lang="en-US" b="0">
                <a:latin typeface="+mn-lt"/>
              </a:rPr>
              <a:pPr/>
              <a:t>77</a:t>
            </a:fld>
            <a:endParaRPr lang="en-US" b="0">
              <a:latin typeface="+mn-lt"/>
            </a:endParaRPr>
          </a:p>
        </p:txBody>
      </p:sp>
      <p:sp>
        <p:nvSpPr>
          <p:cNvPr id="5" name="Rectangle 4">
            <a:extLst>
              <a:ext uri="{FF2B5EF4-FFF2-40B4-BE49-F238E27FC236}">
                <a16:creationId xmlns:a16="http://schemas.microsoft.com/office/drawing/2014/main" id="{49DE2E69-4AE8-42BF-9B25-33C9C3F520F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E173F8AF-C96E-4CA0-9078-EDD162DFF39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11928693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You can use the Multi-Factor Authentication (MFA) service in conjunction with Windows Server Active Directory Domain Services (AD DS) or Azure AD to help secure both cloud and onpremises applications. Users in your organization have many different options available for their second form of authentication with your application when signing in using Azure AD. As an administrator, you can control which options are available to end users.</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Multi-Factor Authentication Apps</a:t>
            </a:r>
          </a:p>
          <a:p>
            <a:r>
              <a:rPr lang="en-GB" sz="1200" b="0" i="0" u="none" strike="noStrike" kern="1200" baseline="0">
                <a:solidFill>
                  <a:schemeClr val="tx1"/>
                </a:solidFill>
                <a:latin typeface="+mn-lt"/>
                <a:ea typeface="+mn-ea"/>
                <a:cs typeface="+mn-cs"/>
              </a:rPr>
              <a:t>Apps are already available in the individual app stores for Windows Phone, Android, and iOS to integrate with Azure AD Multi-Factor Authentication. sers download these apps and activate them by using a setup code. When the user signs in to your applications, a notification is pushed to the app on their mobile device. The user can then immediately approve or deny the authentication. Azure AD Multi-Factor Authentication also uses an open standard for authentication and can be used with a variety of third-party multi-factor authentication applications. These applications generate a one-time use pass code that the user must enter after they attempt to log on. This behavior is similar to an RSA-key device.</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Automated Phone Calls and Text Messages</a:t>
            </a:r>
          </a:p>
          <a:p>
            <a:r>
              <a:rPr lang="en-GB" sz="1200" b="0" i="0" u="none" strike="noStrike" kern="1200" baseline="0">
                <a:solidFill>
                  <a:schemeClr val="tx1"/>
                </a:solidFill>
                <a:latin typeface="+mn-lt"/>
                <a:ea typeface="+mn-ea"/>
                <a:cs typeface="+mn-cs"/>
              </a:rPr>
              <a:t>Users have the option to have an automatic phone call or text message placed to their authorized mobile device. For the phone call, the user only has to answer the call and press the pound (#) key on his or her phone to complete the sign-in process. For the text messages, users are sent a one-time use pass code that they must enter after they attempt to log on.</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05E9B94-9C0C-4A32-930C-3E06F0BD5444}" type="slidenum">
              <a:rPr lang="en-US" b="0">
                <a:latin typeface="+mn-lt"/>
              </a:rPr>
              <a:t>78</a:t>
            </a:fld>
            <a:endParaRPr lang="en-US" b="0">
              <a:latin typeface="+mn-lt"/>
            </a:endParaRPr>
          </a:p>
        </p:txBody>
      </p:sp>
      <p:sp>
        <p:nvSpPr>
          <p:cNvPr id="5" name="Rectangle 4">
            <a:extLst>
              <a:ext uri="{FF2B5EF4-FFF2-40B4-BE49-F238E27FC236}">
                <a16:creationId xmlns:a16="http://schemas.microsoft.com/office/drawing/2014/main" id="{44F9793D-DAB7-444E-A0CF-EF5624C9D9A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421F55A6-8C3E-4094-BF1B-3AC14A19E39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30240512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962666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Here is an example chart showing the logical structure of blobs and containers in a storage account. It is a good idea to draw this structure on the whiteboard and try to build a REST URL by looking at this diagram. This helps the students to see how the logical containers can help them build predictable URLs.</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For example:</a:t>
            </a:r>
          </a:p>
          <a:p>
            <a:pPr>
              <a:lnSpc>
                <a:spcPct val="107000"/>
              </a:lnSpc>
              <a:spcAft>
                <a:spcPts val="800"/>
              </a:spcAft>
            </a:pPr>
            <a:r>
              <a:rPr lang="en-US" sz="1000" u="sng">
                <a:latin typeface="Arial" panose="020B0604020202020204" pitchFamily="34" charset="0"/>
                <a:ea typeface="Calibri" panose="020F0502020204030204" pitchFamily="34" charset="0"/>
                <a:cs typeface="Segoe UI" panose="020B0502040204020203" pitchFamily="34" charset="0"/>
                <a:hlinkClick r:id="rId3"/>
              </a:rPr>
              <a:t>https://contoso.blob.core.windows.net/images/PIC01.jpg</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Discussion Question</a:t>
            </a:r>
            <a:r>
              <a:rPr lang="en-US" sz="1000">
                <a:latin typeface="Arial" panose="020B0604020202020204" pitchFamily="34" charset="0"/>
                <a:ea typeface="Calibri" panose="020F0502020204030204" pitchFamily="34" charset="0"/>
                <a:cs typeface="Times New Roman" panose="02020603050405020304" pitchFamily="18" charset="0"/>
              </a:rPr>
              <a:t>: If you perform a GET operation against the above URL and an image is returned, what does that tell you about the blob or container permissions?</a:t>
            </a:r>
          </a:p>
          <a:p>
            <a:pPr marR="0" lvl="0">
              <a:lnSpc>
                <a:spcPct val="115000"/>
              </a:lnSpc>
              <a:spcBef>
                <a:spcPts val="0"/>
              </a:spcBef>
              <a:spcAft>
                <a:spcPts val="995"/>
              </a:spcAft>
            </a:pPr>
            <a:r>
              <a:rPr lang="en-U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There is not a correct answer here. The students should come to the conclusion that that the blob </a:t>
            </a:r>
            <a:r>
              <a:rPr lang="en-US" sz="1000">
                <a:latin typeface="Arial" panose="020B0604020202020204" pitchFamily="34" charset="0"/>
                <a:cs typeface="Times New Roman" panose="02020603050405020304" pitchFamily="18" charset="0"/>
              </a:rPr>
              <a:t>might</a:t>
            </a:r>
            <a:r>
              <a:rPr lang="en-U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have anonymous access enabled or the entire container has anonymous access enabled. Because a SAS token is not appended to the URL, it indicates that one of the levels has anonymous access enabled.</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F9A5F80-0939-4FBD-AF8A-13C61F84C82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96D95CB-1677-4743-83DF-7A4EF4E95B8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29665088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1479569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4741350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8974914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3519652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1096841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8993446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3554213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5E9B94-9C0C-4A32-930C-3E06F0BD5444}" type="slidenum">
              <a:rPr lang="en-US" b="0">
                <a:latin typeface="+mn-lt"/>
              </a:rPr>
              <a:pPr/>
              <a:t>87</a:t>
            </a:fld>
            <a:endParaRPr lang="en-US" b="0">
              <a:latin typeface="+mn-lt"/>
            </a:endParaRPr>
          </a:p>
        </p:txBody>
      </p:sp>
      <p:sp>
        <p:nvSpPr>
          <p:cNvPr id="5" name="Rectangle 4">
            <a:extLst>
              <a:ext uri="{FF2B5EF4-FFF2-40B4-BE49-F238E27FC236}">
                <a16:creationId xmlns:a16="http://schemas.microsoft.com/office/drawing/2014/main" id="{3861FBCB-74E6-48A7-B195-E4B5FAED34D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A8BADEC0-BDDE-48F5-ACD2-17F0754A290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42875154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5E9B94-9C0C-4A32-930C-3E06F0BD5444}" type="slidenum">
              <a:rPr lang="en-US" b="0">
                <a:latin typeface="+mn-lt"/>
              </a:rPr>
              <a:t>88</a:t>
            </a:fld>
            <a:endParaRPr lang="en-US" b="0">
              <a:latin typeface="+mn-lt"/>
            </a:endParaRPr>
          </a:p>
        </p:txBody>
      </p:sp>
      <p:sp>
        <p:nvSpPr>
          <p:cNvPr id="5" name="Rectangle 4">
            <a:extLst>
              <a:ext uri="{FF2B5EF4-FFF2-40B4-BE49-F238E27FC236}">
                <a16:creationId xmlns:a16="http://schemas.microsoft.com/office/drawing/2014/main" id="{CCF7428E-7D53-40E5-B7C3-6452025BF29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53A8E86A-A965-4AE6-A68C-82A0731E43C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174169126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5E9B94-9C0C-4A32-930C-3E06F0BD5444}" type="slidenum">
              <a:rPr lang="en-US" b="0">
                <a:latin typeface="+mn-lt"/>
              </a:rPr>
              <a:pPr/>
              <a:t>89</a:t>
            </a:fld>
            <a:endParaRPr lang="en-US" b="0">
              <a:latin typeface="+mn-lt"/>
            </a:endParaRPr>
          </a:p>
        </p:txBody>
      </p:sp>
      <p:sp>
        <p:nvSpPr>
          <p:cNvPr id="5" name="Rectangle 4">
            <a:extLst>
              <a:ext uri="{FF2B5EF4-FFF2-40B4-BE49-F238E27FC236}">
                <a16:creationId xmlns:a16="http://schemas.microsoft.com/office/drawing/2014/main" id="{586EC654-5504-4088-B612-CB010A9EB8F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F06071E3-ABC7-43DB-9D88-BB27CD0DA81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3306965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You might not want to spend too much time on this slide. The following slides detail each one.</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1" i="0" u="none" strike="noStrike" kern="1200" baseline="0">
                <a:solidFill>
                  <a:schemeClr val="tx1"/>
                </a:solidFill>
                <a:latin typeface="+mn-lt"/>
                <a:ea typeface="+mn-ea"/>
                <a:cs typeface="+mn-cs"/>
              </a:rPr>
              <a:t>Block Blobs</a:t>
            </a:r>
          </a:p>
          <a:p>
            <a:r>
              <a:rPr lang="en-GB" sz="1200" b="0" i="0" u="none" strike="noStrike" kern="1200" baseline="0">
                <a:solidFill>
                  <a:schemeClr val="tx1"/>
                </a:solidFill>
                <a:latin typeface="+mn-lt"/>
                <a:ea typeface="+mn-ea"/>
                <a:cs typeface="+mn-cs"/>
              </a:rPr>
              <a:t>Block blobs are optimized for uploading large files in an efficient manner. Block blobs are composed of sets of blocks that are uniquely identified using a block ID. Block blobs are modified by writing a set of blocks. The set of blocks are then committed using a commit operation and the block IDs.</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Page Blobs</a:t>
            </a:r>
          </a:p>
          <a:p>
            <a:r>
              <a:rPr lang="en-GB" sz="1200" b="0" i="0" u="none" strike="noStrike" kern="1200" baseline="0">
                <a:solidFill>
                  <a:schemeClr val="tx1"/>
                </a:solidFill>
                <a:latin typeface="+mn-lt"/>
                <a:ea typeface="+mn-ea"/>
                <a:cs typeface="+mn-cs"/>
              </a:rPr>
              <a:t>Page blobs are blobs that are composed of individual pages that are optimized for random read-write operations. These individual pages are 512 bytes. When creating a page blob, you must specify the maximum size for the blob. If you need more space for your file, you must create a new page blob. To update the page blob, you must write one or more 512-byte pages.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7B6032FB-35AB-4CA2-A8E2-F5DDEC315AD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9EF169D-1CC7-4C12-BDF1-D3E228117F8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29944441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An easy way to describe the MFA apps is to use the RSA key fobs as an example. This is in common use in the enterprise and many students may have already seen or heard of these as a MFA option.</a:t>
            </a:r>
          </a:p>
        </p:txBody>
      </p:sp>
      <p:sp>
        <p:nvSpPr>
          <p:cNvPr id="4" name="Slide Number Placeholder 3"/>
          <p:cNvSpPr>
            <a:spLocks noGrp="1"/>
          </p:cNvSpPr>
          <p:nvPr>
            <p:ph type="sldNum" sz="quarter" idx="10"/>
          </p:nvPr>
        </p:nvSpPr>
        <p:spPr/>
        <p:txBody>
          <a:bodyPr/>
          <a:lstStyle/>
          <a:p>
            <a:fld id="{F05E9B94-9C0C-4A32-930C-3E06F0BD5444}" type="slidenum">
              <a:rPr lang="en-US" b="0">
                <a:latin typeface="+mn-lt"/>
              </a:rPr>
              <a:t>90</a:t>
            </a:fld>
            <a:endParaRPr lang="en-US" b="0">
              <a:latin typeface="+mn-lt"/>
            </a:endParaRPr>
          </a:p>
        </p:txBody>
      </p:sp>
      <p:sp>
        <p:nvSpPr>
          <p:cNvPr id="5" name="Rectangle 4">
            <a:extLst>
              <a:ext uri="{FF2B5EF4-FFF2-40B4-BE49-F238E27FC236}">
                <a16:creationId xmlns:a16="http://schemas.microsoft.com/office/drawing/2014/main" id="{20DD664F-2ABD-409A-8A6E-A47D7783157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6737F2D3-EDF1-4D15-92BB-0B8A63DC624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39778012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5E9B94-9C0C-4A32-930C-3E06F0BD5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0B136D5-B7A5-4963-854C-9A86AE6E362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A52F566-2E8D-4019-ABD2-5FF40F9A1D8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11: Securing Azure Web Applications</a:t>
            </a:r>
          </a:p>
        </p:txBody>
      </p:sp>
    </p:spTree>
    <p:extLst>
      <p:ext uri="{BB962C8B-B14F-4D97-AF65-F5344CB8AC3E}">
        <p14:creationId xmlns:p14="http://schemas.microsoft.com/office/powerpoint/2010/main" val="27446952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The big difference between the two tiers is that Premium tiers can use Hardware Security modules (HSM). HSM are specific hardware modules where your secrets are going to be record. This secrets never leave the HSM hardware where they are and secrets are processed in FIPS 140-2 Level 2.</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5E9B94-9C0C-4A32-930C-3E06F0BD5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48CAC59A-9984-4F35-A22C-FB099B2D25F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8A449B1-78CE-438D-BF9A-812E3B1817F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11: Securing Azure Web Applications</a:t>
            </a:r>
          </a:p>
        </p:txBody>
      </p:sp>
    </p:spTree>
    <p:extLst>
      <p:ext uri="{BB962C8B-B14F-4D97-AF65-F5344CB8AC3E}">
        <p14:creationId xmlns:p14="http://schemas.microsoft.com/office/powerpoint/2010/main" val="254510925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5E9B94-9C0C-4A32-930C-3E06F0BD5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3524C4C-15F3-4171-AF41-5DA0DBF81E2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371F600-9DE9-4FE8-93B9-07A80CFCCC3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11: Securing Azure Web Applications</a:t>
            </a:r>
          </a:p>
        </p:txBody>
      </p:sp>
    </p:spTree>
    <p:extLst>
      <p:ext uri="{BB962C8B-B14F-4D97-AF65-F5344CB8AC3E}">
        <p14:creationId xmlns:p14="http://schemas.microsoft.com/office/powerpoint/2010/main" val="38587577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5E9B94-9C0C-4A32-930C-3E06F0BD5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409EFC07-F487-4F49-990E-8426E934A56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58BA66D-D8D9-48DF-B73A-AD1721D1521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11: Securing Azure Web Applications</a:t>
            </a:r>
          </a:p>
        </p:txBody>
      </p:sp>
    </p:spTree>
    <p:extLst>
      <p:ext uri="{BB962C8B-B14F-4D97-AF65-F5344CB8AC3E}">
        <p14:creationId xmlns:p14="http://schemas.microsoft.com/office/powerpoint/2010/main" val="41771231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5E9B94-9C0C-4A32-930C-3E06F0BD5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90658914-C6ED-4AB5-A8CD-12D6CEBACA5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EDD938D-3D43-418A-A2A5-57990FF2B9A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11: Securing Azure Web Applications</a:t>
            </a:r>
          </a:p>
        </p:txBody>
      </p:sp>
    </p:spTree>
    <p:extLst>
      <p:ext uri="{BB962C8B-B14F-4D97-AF65-F5344CB8AC3E}">
        <p14:creationId xmlns:p14="http://schemas.microsoft.com/office/powerpoint/2010/main" val="38960827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08132572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62361419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5E9B94-9C0C-4A32-930C-3E06F0BD5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72543B2-4705-47AD-88EF-8EA78216FFA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A717F97-C51C-47FC-9114-6102FC4DD91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11: Securing Azure Web Applications</a:t>
            </a:r>
          </a:p>
        </p:txBody>
      </p:sp>
    </p:spTree>
    <p:extLst>
      <p:ext uri="{BB962C8B-B14F-4D97-AF65-F5344CB8AC3E}">
        <p14:creationId xmlns:p14="http://schemas.microsoft.com/office/powerpoint/2010/main" val="361781780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5E9B94-9C0C-4A32-930C-3E06F0BD5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7EAD2A1-24A6-4A3E-9ADE-3DE4CF8E359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AB66197-983C-4AC8-B306-2FC9AFF9F72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11: Securing Azure Web Applications</a:t>
            </a:r>
          </a:p>
        </p:txBody>
      </p:sp>
    </p:spTree>
    <p:extLst>
      <p:ext uri="{BB962C8B-B14F-4D97-AF65-F5344CB8AC3E}">
        <p14:creationId xmlns:p14="http://schemas.microsoft.com/office/powerpoint/2010/main" val="2932237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8.emf"/><Relationship Id="rId4" Type="http://schemas.openxmlformats.org/officeDocument/2006/relationships/oleObject" Target="../embeddings/oleObject2.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oleObject" Target="../embeddings/oleObject4.bin"/></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0.emf"/><Relationship Id="rId4" Type="http://schemas.openxmlformats.org/officeDocument/2006/relationships/oleObject" Target="../embeddings/oleObject5.bin"/></Relationships>
</file>

<file path=ppt/slideLayouts/_rels/slideLayout12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20.emf"/><Relationship Id="rId4" Type="http://schemas.openxmlformats.org/officeDocument/2006/relationships/oleObject" Target="../embeddings/oleObject6.bin"/></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20.emf"/><Relationship Id="rId4" Type="http://schemas.openxmlformats.org/officeDocument/2006/relationships/oleObject" Target="../embeddings/oleObject7.bin"/></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20.emf"/><Relationship Id="rId4" Type="http://schemas.openxmlformats.org/officeDocument/2006/relationships/oleObject" Target="../embeddings/oleObject8.bin"/></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20.emf"/><Relationship Id="rId4" Type="http://schemas.openxmlformats.org/officeDocument/2006/relationships/oleObject" Target="../embeddings/oleObject9.bin"/></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20.emf"/><Relationship Id="rId4" Type="http://schemas.openxmlformats.org/officeDocument/2006/relationships/oleObject" Target="../embeddings/oleObject10.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vmlDrawing" Target="../drawings/vmlDrawing11.vml"/><Relationship Id="rId6" Type="http://schemas.openxmlformats.org/officeDocument/2006/relationships/image" Target="../media/image22.png"/><Relationship Id="rId5" Type="http://schemas.openxmlformats.org/officeDocument/2006/relationships/image" Target="../media/image20.emf"/><Relationship Id="rId4" Type="http://schemas.openxmlformats.org/officeDocument/2006/relationships/oleObject" Target="../embeddings/oleObject11.bin"/></Relationships>
</file>

<file path=ppt/slideLayouts/_rels/slideLayout14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20.emf"/><Relationship Id="rId4" Type="http://schemas.openxmlformats.org/officeDocument/2006/relationships/oleObject" Target="../embeddings/oleObject12.bin"/></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7.png"/><Relationship Id="rId4" Type="http://schemas.microsoft.com/office/2007/relationships/hdphoto" Target="../media/hdphoto2.wdp"/></Relationships>
</file>

<file path=ppt/slideLayouts/_rels/slideLayout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8903"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26019" name="Rectangle 3"/>
          <p:cNvSpPr>
            <a:spLocks noGrp="1" noChangeArrowheads="1"/>
          </p:cNvSpPr>
          <p:nvPr>
            <p:ph type="ctrTitle" sz="quarter" hasCustomPrompt="1"/>
          </p:nvPr>
        </p:nvSpPr>
        <p:spPr>
          <a:xfrm>
            <a:off x="4267201" y="1828800"/>
            <a:ext cx="7643223"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a:t>Course #</a:t>
            </a:r>
          </a:p>
        </p:txBody>
      </p:sp>
      <p:sp>
        <p:nvSpPr>
          <p:cNvPr id="726020" name="Rectangle 4"/>
          <p:cNvSpPr>
            <a:spLocks noGrp="1" noChangeArrowheads="1"/>
          </p:cNvSpPr>
          <p:nvPr>
            <p:ph type="subTitle" sz="quarter" idx="1" hasCustomPrompt="1"/>
          </p:nvPr>
        </p:nvSpPr>
        <p:spPr>
          <a:xfrm>
            <a:off x="4267200" y="2895600"/>
            <a:ext cx="770128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a:t>Click to edit Course title</a:t>
            </a:r>
          </a:p>
        </p:txBody>
      </p:sp>
    </p:spTree>
    <p:extLst>
      <p:ext uri="{BB962C8B-B14F-4D97-AF65-F5344CB8AC3E}">
        <p14:creationId xmlns:p14="http://schemas.microsoft.com/office/powerpoint/2010/main" val="153749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013172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3"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8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1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212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2784394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55692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214E044-D81A-4BC8-8B44-D5B6E72EA6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473457" y="0"/>
            <a:ext cx="7718545" cy="6862028"/>
          </a:xfrm>
          <a:prstGeom prst="rect">
            <a:avLst/>
          </a:prstGeom>
        </p:spPr>
      </p:pic>
      <p:sp>
        <p:nvSpPr>
          <p:cNvPr id="8" name="Rectangle 7">
            <a:extLst>
              <a:ext uri="{FF2B5EF4-FFF2-40B4-BE49-F238E27FC236}">
                <a16:creationId xmlns:a16="http://schemas.microsoft.com/office/drawing/2014/main" id="{CA6A04B4-1456-490B-8B52-A08A4AF91494}"/>
              </a:ext>
            </a:extLst>
          </p:cNvPr>
          <p:cNvSpPr/>
          <p:nvPr userDrawn="1"/>
        </p:nvSpPr>
        <p:spPr bwMode="auto">
          <a:xfrm>
            <a:off x="0" y="-13453"/>
            <a:ext cx="4572093" cy="6871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white">
          <a:xfrm>
            <a:off x="451634" y="470067"/>
            <a:ext cx="1423303" cy="304828"/>
          </a:xfrm>
          <a:prstGeom prst="rect">
            <a:avLst/>
          </a:prstGeom>
        </p:spPr>
      </p:pic>
      <p:sp>
        <p:nvSpPr>
          <p:cNvPr id="7" name="TextBox 6"/>
          <p:cNvSpPr txBox="1"/>
          <p:nvPr userDrawn="1"/>
        </p:nvSpPr>
        <p:spPr bwMode="white">
          <a:xfrm>
            <a:off x="269240" y="5588535"/>
            <a:ext cx="3137515" cy="757391"/>
          </a:xfrm>
          <a:prstGeom prst="rect">
            <a:avLst/>
          </a:prstGeom>
          <a:noFill/>
        </p:spPr>
        <p:txBody>
          <a:bodyPr wrap="square" lIns="134464" tIns="107571" rIns="134464" bIns="107571" rtlCol="0">
            <a:spAutoFit/>
          </a:bodyPr>
          <a:lstStyle/>
          <a:p>
            <a:pPr>
              <a:lnSpc>
                <a:spcPct val="90000"/>
              </a:lnSpc>
              <a:spcAft>
                <a:spcPts val="441"/>
              </a:spcAft>
            </a:pPr>
            <a:r>
              <a:rPr lang="en-US" sz="1765">
                <a:gradFill>
                  <a:gsLst>
                    <a:gs pos="2917">
                      <a:schemeClr val="tx1"/>
                    </a:gs>
                    <a:gs pos="30000">
                      <a:schemeClr val="tx1"/>
                    </a:gs>
                  </a:gsLst>
                  <a:lin ang="5400000" scaled="0"/>
                </a:gradFill>
              </a:rPr>
              <a:t>Las Vegas, Nevada</a:t>
            </a:r>
          </a:p>
          <a:p>
            <a:pPr>
              <a:lnSpc>
                <a:spcPct val="90000"/>
              </a:lnSpc>
              <a:spcAft>
                <a:spcPts val="441"/>
              </a:spcAft>
            </a:pPr>
            <a:r>
              <a:rPr lang="en-US" sz="1765">
                <a:gradFill>
                  <a:gsLst>
                    <a:gs pos="2917">
                      <a:schemeClr val="tx1"/>
                    </a:gs>
                    <a:gs pos="30000">
                      <a:schemeClr val="tx1"/>
                    </a:gs>
                  </a:gsLst>
                  <a:lin ang="5400000" scaled="0"/>
                </a:gradFill>
              </a:rPr>
              <a:t>October 23–26, 2017</a:t>
            </a:r>
          </a:p>
        </p:txBody>
      </p:sp>
      <p:sp>
        <p:nvSpPr>
          <p:cNvPr id="2" name="TextBox 1">
            <a:extLst>
              <a:ext uri="{FF2B5EF4-FFF2-40B4-BE49-F238E27FC236}">
                <a16:creationId xmlns:a16="http://schemas.microsoft.com/office/drawing/2014/main" id="{056C9DEE-6F0F-4952-B2B1-A47AFA7F3DE1}"/>
              </a:ext>
            </a:extLst>
          </p:cNvPr>
          <p:cNvSpPr txBox="1"/>
          <p:nvPr userDrawn="1"/>
        </p:nvSpPr>
        <p:spPr bwMode="white">
          <a:xfrm>
            <a:off x="269239" y="1707465"/>
            <a:ext cx="4204216" cy="1683606"/>
          </a:xfrm>
          <a:prstGeom prst="rect">
            <a:avLst/>
          </a:prstGeom>
          <a:noFill/>
        </p:spPr>
        <p:txBody>
          <a:bodyPr wrap="square" lIns="134464" tIns="107571" rIns="134464" bIns="107571" rtlCol="0">
            <a:spAutoFit/>
          </a:bodyPr>
          <a:lstStyle/>
          <a:p>
            <a:pPr>
              <a:lnSpc>
                <a:spcPct val="90000"/>
              </a:lnSpc>
              <a:spcBef>
                <a:spcPts val="1324"/>
              </a:spcBef>
              <a:spcAft>
                <a:spcPts val="441"/>
              </a:spcAft>
            </a:pPr>
            <a:r>
              <a:rPr lang="en-US" sz="3529">
                <a:gradFill>
                  <a:gsLst>
                    <a:gs pos="2917">
                      <a:schemeClr val="tx1"/>
                    </a:gs>
                    <a:gs pos="30000">
                      <a:schemeClr val="tx1"/>
                    </a:gs>
                  </a:gsLst>
                  <a:lin ang="5400000" scaled="0"/>
                </a:gradFill>
                <a:latin typeface="+mj-lt"/>
              </a:rPr>
              <a:t>Digital</a:t>
            </a:r>
            <a:br>
              <a:rPr lang="en-US" sz="3529">
                <a:gradFill>
                  <a:gsLst>
                    <a:gs pos="2917">
                      <a:schemeClr val="tx1"/>
                    </a:gs>
                    <a:gs pos="30000">
                      <a:schemeClr val="tx1"/>
                    </a:gs>
                  </a:gsLst>
                  <a:lin ang="5400000" scaled="0"/>
                </a:gradFill>
                <a:latin typeface="+mj-lt"/>
              </a:rPr>
            </a:br>
            <a:r>
              <a:rPr lang="en-US" sz="3529">
                <a:gradFill>
                  <a:gsLst>
                    <a:gs pos="2917">
                      <a:schemeClr val="tx1"/>
                    </a:gs>
                    <a:gs pos="30000">
                      <a:schemeClr val="tx1"/>
                    </a:gs>
                  </a:gsLst>
                  <a:lin ang="5400000" scaled="0"/>
                </a:gradFill>
                <a:latin typeface="+mj-lt"/>
              </a:rPr>
              <a:t>Transformation</a:t>
            </a:r>
            <a:br>
              <a:rPr lang="en-US" sz="3529">
                <a:gradFill>
                  <a:gsLst>
                    <a:gs pos="2917">
                      <a:schemeClr val="tx1"/>
                    </a:gs>
                    <a:gs pos="30000">
                      <a:schemeClr val="tx1"/>
                    </a:gs>
                  </a:gsLst>
                  <a:lin ang="5400000" scaled="0"/>
                </a:gradFill>
                <a:latin typeface="+mj-lt"/>
              </a:rPr>
            </a:br>
            <a:r>
              <a:rPr lang="en-US" sz="3529">
                <a:gradFill>
                  <a:gsLst>
                    <a:gs pos="2917">
                      <a:schemeClr val="tx1"/>
                    </a:gs>
                    <a:gs pos="30000">
                      <a:schemeClr val="tx1"/>
                    </a:gs>
                  </a:gsLst>
                  <a:lin ang="5400000" scaled="0"/>
                </a:gradFill>
                <a:latin typeface="+mj-lt"/>
              </a:rPr>
              <a:t>Academy</a:t>
            </a:r>
          </a:p>
        </p:txBody>
      </p:sp>
    </p:spTree>
    <p:extLst>
      <p:ext uri="{BB962C8B-B14F-4D97-AF65-F5344CB8AC3E}">
        <p14:creationId xmlns:p14="http://schemas.microsoft.com/office/powerpoint/2010/main" val="2048992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sp>
        <p:nvSpPr>
          <p:cNvPr id="7" name="Text Placeholder 16"/>
          <p:cNvSpPr>
            <a:spLocks noGrp="1"/>
          </p:cNvSpPr>
          <p:nvPr>
            <p:ph type="body" sz="quarter" idx="13" hasCustomPrompt="1"/>
          </p:nvPr>
        </p:nvSpPr>
        <p:spPr>
          <a:xfrm>
            <a:off x="8339677" y="288561"/>
            <a:ext cx="3585699" cy="499176"/>
          </a:xfrm>
        </p:spPr>
        <p:txBody>
          <a:bodyPr lIns="182880" tIns="146304" rIns="182880" bIns="146304"/>
          <a:lstStyle>
            <a:lvl1pPr marL="0" indent="0" algn="r">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a:t>Session Code</a:t>
            </a:r>
          </a:p>
        </p:txBody>
      </p:sp>
    </p:spTree>
    <p:extLst>
      <p:ext uri="{BB962C8B-B14F-4D97-AF65-F5344CB8AC3E}">
        <p14:creationId xmlns:p14="http://schemas.microsoft.com/office/powerpoint/2010/main" val="1566885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174644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95485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744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5"/>
            <a:ext cx="5378548"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15" indent="0">
              <a:buFont typeface="Wingdings" panose="05000000000000000000" pitchFamily="2" charset="2"/>
              <a:buNone/>
              <a:defRPr sz="1765" b="0"/>
            </a:lvl2pPr>
            <a:lvl3pPr marL="331476" indent="0">
              <a:buFont typeface="Wingdings" panose="05000000000000000000" pitchFamily="2" charset="2"/>
              <a:buNone/>
              <a:tabLst/>
              <a:defRPr sz="1618" b="0"/>
            </a:lvl3pPr>
            <a:lvl4pPr marL="479706" indent="0">
              <a:buFont typeface="Wingdings" panose="05000000000000000000" pitchFamily="2" charset="2"/>
              <a:buNone/>
              <a:defRPr sz="1618" b="0"/>
            </a:lvl4pPr>
            <a:lvl5pPr marL="627938"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4"/>
            <a:ext cx="5378548"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15"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476"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06"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7938"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163" marR="0" lvl="0" indent="-378163" algn="l" defTabSz="685775" rtl="0" eaLnBrk="1" fontAlgn="auto" latinLnBrk="0" hangingPunct="1">
              <a:lnSpc>
                <a:spcPct val="90000"/>
              </a:lnSpc>
              <a:spcBef>
                <a:spcPts val="900"/>
              </a:spcBef>
              <a:spcAft>
                <a:spcPts val="0"/>
              </a:spcAft>
              <a:buClr>
                <a:schemeClr val="tx1"/>
              </a:buClr>
              <a:buSzPct val="90000"/>
              <a:tabLst/>
            </a:pPr>
            <a:r>
              <a:rPr lang="en-US"/>
              <a:t>Edit Master text styles</a:t>
            </a:r>
          </a:p>
          <a:p>
            <a:pPr marL="378163" marR="0" lvl="1" indent="-378163" algn="l" defTabSz="685775" rtl="0" eaLnBrk="1" fontAlgn="auto" latinLnBrk="0" hangingPunct="1">
              <a:lnSpc>
                <a:spcPct val="90000"/>
              </a:lnSpc>
              <a:spcBef>
                <a:spcPts val="900"/>
              </a:spcBef>
              <a:spcAft>
                <a:spcPts val="0"/>
              </a:spcAft>
              <a:buClr>
                <a:schemeClr val="tx1"/>
              </a:buClr>
              <a:buSzPct val="90000"/>
              <a:tabLst/>
            </a:pPr>
            <a:r>
              <a:rPr lang="en-US"/>
              <a:t>Second level</a:t>
            </a:r>
          </a:p>
          <a:p>
            <a:pPr marL="378163" marR="0" lvl="2" indent="-378163" algn="l" defTabSz="685775" rtl="0" eaLnBrk="1" fontAlgn="auto" latinLnBrk="0" hangingPunct="1">
              <a:lnSpc>
                <a:spcPct val="90000"/>
              </a:lnSpc>
              <a:spcBef>
                <a:spcPts val="900"/>
              </a:spcBef>
              <a:spcAft>
                <a:spcPts val="0"/>
              </a:spcAft>
              <a:buClr>
                <a:schemeClr val="tx1"/>
              </a:buClr>
              <a:buSzPct val="90000"/>
              <a:tabLst/>
            </a:pPr>
            <a:r>
              <a:rPr lang="en-US"/>
              <a:t>Third level</a:t>
            </a:r>
          </a:p>
          <a:p>
            <a:pPr marL="378163" marR="0" lvl="3" indent="-378163" algn="l" defTabSz="685775" rtl="0" eaLnBrk="1" fontAlgn="auto" latinLnBrk="0" hangingPunct="1">
              <a:lnSpc>
                <a:spcPct val="90000"/>
              </a:lnSpc>
              <a:spcBef>
                <a:spcPts val="900"/>
              </a:spcBef>
              <a:spcAft>
                <a:spcPts val="0"/>
              </a:spcAft>
              <a:buClr>
                <a:schemeClr val="tx1"/>
              </a:buClr>
              <a:buSzPct val="90000"/>
              <a:tabLst/>
            </a:pPr>
            <a:r>
              <a:rPr lang="en-US"/>
              <a:t>Fourth level</a:t>
            </a:r>
          </a:p>
          <a:p>
            <a:pPr marL="378163" marR="0" lvl="4" indent="-378163" algn="l" defTabSz="685775" rtl="0" eaLnBrk="1" fontAlgn="auto" latinLnBrk="0" hangingPunct="1">
              <a:lnSpc>
                <a:spcPct val="90000"/>
              </a:lnSpc>
              <a:spcBef>
                <a:spcPts val="9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9115170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5"/>
            <a:ext cx="5378548" cy="1610697"/>
          </a:xfrm>
        </p:spPr>
        <p:txBody>
          <a:bodyPr wrap="square">
            <a:spAutoFit/>
          </a:bodyPr>
          <a:lstStyle>
            <a:lvl1pPr marL="170407" indent="-170407">
              <a:spcBef>
                <a:spcPts val="900"/>
              </a:spcBef>
              <a:buClr>
                <a:schemeClr val="tx1"/>
              </a:buClr>
              <a:buFont typeface="Wingdings" panose="05000000000000000000" pitchFamily="2" charset="2"/>
              <a:buChar char=""/>
              <a:defRPr sz="2206" b="0">
                <a:latin typeface="+mn-lt"/>
              </a:defRPr>
            </a:lvl1pPr>
            <a:lvl2pPr marL="313969" indent="-126054">
              <a:buFont typeface="Wingdings" panose="05000000000000000000" pitchFamily="2" charset="2"/>
              <a:buChar char=""/>
              <a:defRPr sz="1765" b="0"/>
            </a:lvl2pPr>
            <a:lvl3pPr marL="470370" indent="-138893">
              <a:buFont typeface="Wingdings" panose="05000000000000000000" pitchFamily="2" charset="2"/>
              <a:buChar char=""/>
              <a:tabLst/>
              <a:defRPr sz="1618" b="0"/>
            </a:lvl3pPr>
            <a:lvl4pPr marL="609263" indent="-129557">
              <a:buFont typeface="Wingdings" panose="05000000000000000000" pitchFamily="2" charset="2"/>
              <a:buChar char=""/>
              <a:defRPr sz="1618" b="0"/>
            </a:lvl4pPr>
            <a:lvl5pPr marL="752825" indent="-124888">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4"/>
            <a:ext cx="5378548" cy="1868588"/>
          </a:xfrm>
        </p:spPr>
        <p:txBody>
          <a:bodyPr wrap="square">
            <a:spAutoFit/>
          </a:bodyPr>
          <a:lstStyle>
            <a:lvl1pPr marL="211258" indent="-211258">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24" indent="-252109">
              <a:defRPr lang="en-US" sz="1765" b="0" kern="1200" spc="0" baseline="0" dirty="0">
                <a:gradFill>
                  <a:gsLst>
                    <a:gs pos="1250">
                      <a:schemeClr val="tx1"/>
                    </a:gs>
                    <a:gs pos="100000">
                      <a:schemeClr val="tx1"/>
                    </a:gs>
                  </a:gsLst>
                  <a:lin ang="5400000" scaled="0"/>
                </a:gradFill>
                <a:latin typeface="+mn-lt"/>
                <a:ea typeface="+mn-ea"/>
                <a:cs typeface="+mn-cs"/>
              </a:defRPr>
            </a:lvl2pPr>
            <a:lvl3pPr marL="583585" indent="-252109">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15" indent="-252109">
              <a:defRPr lang="en-US" sz="1618" b="0" kern="1200" spc="0" baseline="0" dirty="0">
                <a:gradFill>
                  <a:gsLst>
                    <a:gs pos="1250">
                      <a:schemeClr val="tx1"/>
                    </a:gs>
                    <a:gs pos="100000">
                      <a:schemeClr val="tx1"/>
                    </a:gs>
                  </a:gsLst>
                  <a:lin ang="5400000" scaled="0"/>
                </a:gradFill>
                <a:latin typeface="+mn-lt"/>
                <a:ea typeface="+mn-ea"/>
                <a:cs typeface="+mn-cs"/>
              </a:defRPr>
            </a:lvl4pPr>
            <a:lvl5pPr marL="880046" indent="-252109">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07" marR="0" lvl="0"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07" marR="0" lvl="1"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07" marR="0" lvl="2"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07" marR="0" lvl="3"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07" marR="0" lvl="4"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388895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94C1D52-F5EA-4B1D-8BA6-224F2EFC9117}"/>
              </a:ext>
            </a:extLst>
          </p:cNvPr>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17761"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894C1D52-F5EA-4B1D-8BA6-224F2EFC9117}"/>
                          </a:ext>
                        </a:extLst>
                      </p:cNvPr>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04036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989089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546" y="1594041"/>
          <a:ext cx="11731964" cy="915686"/>
        </p:xfrm>
        <a:graphic>
          <a:graphicData uri="http://schemas.openxmlformats.org/drawingml/2006/table">
            <a:tbl>
              <a:tblPr firstRow="1" bandRow="1">
                <a:tableStyleId>{5C22544A-7EE6-4342-B048-85BDC9FD1C3A}</a:tableStyleId>
              </a:tblPr>
              <a:tblGrid>
                <a:gridCol w="330325">
                  <a:extLst>
                    <a:ext uri="{9D8B030D-6E8A-4147-A177-3AD203B41FA5}">
                      <a16:colId xmlns:a16="http://schemas.microsoft.com/office/drawing/2014/main" val="612254498"/>
                    </a:ext>
                  </a:extLst>
                </a:gridCol>
                <a:gridCol w="3594927">
                  <a:extLst>
                    <a:ext uri="{9D8B030D-6E8A-4147-A177-3AD203B41FA5}">
                      <a16:colId xmlns:a16="http://schemas.microsoft.com/office/drawing/2014/main" val="1261049811"/>
                    </a:ext>
                  </a:extLst>
                </a:gridCol>
                <a:gridCol w="321397">
                  <a:extLst>
                    <a:ext uri="{9D8B030D-6E8A-4147-A177-3AD203B41FA5}">
                      <a16:colId xmlns:a16="http://schemas.microsoft.com/office/drawing/2014/main" val="2638922956"/>
                    </a:ext>
                  </a:extLst>
                </a:gridCol>
                <a:gridCol w="3594927">
                  <a:extLst>
                    <a:ext uri="{9D8B030D-6E8A-4147-A177-3AD203B41FA5}">
                      <a16:colId xmlns:a16="http://schemas.microsoft.com/office/drawing/2014/main" val="1530065899"/>
                    </a:ext>
                  </a:extLst>
                </a:gridCol>
                <a:gridCol w="295461">
                  <a:extLst>
                    <a:ext uri="{9D8B030D-6E8A-4147-A177-3AD203B41FA5}">
                      <a16:colId xmlns:a16="http://schemas.microsoft.com/office/drawing/2014/main" val="1628348927"/>
                    </a:ext>
                  </a:extLst>
                </a:gridCol>
                <a:gridCol w="3594927">
                  <a:extLst>
                    <a:ext uri="{9D8B030D-6E8A-4147-A177-3AD203B41FA5}">
                      <a16:colId xmlns:a16="http://schemas.microsoft.com/office/drawing/2014/main" val="3564049150"/>
                    </a:ext>
                  </a:extLst>
                </a:gridCol>
              </a:tblGrid>
              <a:tr h="915686">
                <a:tc>
                  <a:txBody>
                    <a:bodyPr/>
                    <a:lstStyle/>
                    <a:p>
                      <a:pPr algn="ctr"/>
                      <a:r>
                        <a:rPr lang="en-US" sz="180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4" name="Rectangle 3">
            <a:extLst>
              <a:ext uri="{FF2B5EF4-FFF2-40B4-BE49-F238E27FC236}">
                <a16:creationId xmlns:a16="http://schemas.microsoft.com/office/drawing/2014/main" id="{E0AD6D0A-0B93-4FDA-8794-74E05AF3986D}"/>
              </a:ext>
            </a:extLst>
          </p:cNvPr>
          <p:cNvSpPr/>
          <p:nvPr userDrawn="1"/>
        </p:nvSpPr>
        <p:spPr>
          <a:xfrm>
            <a:off x="6227164"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137141" rIns="68570" bIns="34285" numCol="1" spcCol="0" rtlCol="0" fromWordArt="0" anchor="t" anchorCtr="0" forceAA="0" compatLnSpc="1">
            <a:prstTxWarp prst="textNoShape">
              <a:avLst/>
            </a:prstTxWarp>
            <a:noAutofit/>
          </a:bodyPr>
          <a:lstStyle/>
          <a:p>
            <a:pPr marL="214271" indent="-214271">
              <a:buFont typeface="+mj-lt"/>
              <a:buAutoNum type="arabicPeriod"/>
            </a:pPr>
            <a:endParaRPr lang="en-US" sz="900">
              <a:solidFill>
                <a:schemeClr val="tx1"/>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AE569D99-EA10-4A5E-A210-0C0CFB1784DA}"/>
              </a:ext>
            </a:extLst>
          </p:cNvPr>
          <p:cNvSpPr/>
          <p:nvPr userDrawn="1"/>
        </p:nvSpPr>
        <p:spPr>
          <a:xfrm>
            <a:off x="226539" y="5453548"/>
            <a:ext cx="11731967" cy="1158475"/>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137141" rIns="68570" bIns="34285" numCol="1" spcCol="0" rtlCol="0" fromWordArt="0" anchor="t" anchorCtr="0" forceAA="0" compatLnSpc="1">
            <a:prstTxWarp prst="textNoShape">
              <a:avLst/>
            </a:prstTxWarp>
            <a:noAutofit/>
          </a:bodyPr>
          <a:lstStyle/>
          <a:p>
            <a:pPr marL="214271" indent="-214271">
              <a:buFont typeface="+mj-lt"/>
              <a:buAutoNum type="arabicPeriod"/>
            </a:pPr>
            <a:endParaRPr lang="en-US" sz="900">
              <a:solidFill>
                <a:schemeClr val="tx1"/>
              </a:soli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25343C9A-BA04-485B-85B2-7C39B7490E88}"/>
              </a:ext>
            </a:extLst>
          </p:cNvPr>
          <p:cNvSpPr/>
          <p:nvPr userDrawn="1"/>
        </p:nvSpPr>
        <p:spPr>
          <a:xfrm>
            <a:off x="226541"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tIns="137141" rtlCol="0" anchor="t"/>
          <a:lstStyle/>
          <a:p>
            <a:pPr marL="214271" indent="-214271">
              <a:buFont typeface="+mj-lt"/>
              <a:buAutoNum type="arabicPeriod"/>
            </a:pPr>
            <a:endParaRPr lang="en-US" sz="900">
              <a:solidFill>
                <a:schemeClr val="tx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92028F83-BC57-46B6-AE4F-F363D917BFB5}"/>
              </a:ext>
            </a:extLst>
          </p:cNvPr>
          <p:cNvSpPr txBox="1"/>
          <p:nvPr userDrawn="1"/>
        </p:nvSpPr>
        <p:spPr>
          <a:xfrm>
            <a:off x="6226435" y="270789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accent1"/>
                </a:solidFill>
                <a:latin typeface="Segoe UI Light"/>
              </a:rPr>
              <a:t>Actions to Take</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308480"/>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accent1"/>
                </a:solidFill>
                <a:latin typeface="Segoe UI Light"/>
              </a:rPr>
              <a:t>Resources</a:t>
            </a:r>
          </a:p>
        </p:txBody>
      </p:sp>
      <p:sp>
        <p:nvSpPr>
          <p:cNvPr id="9" name="TextBox 8">
            <a:extLst>
              <a:ext uri="{FF2B5EF4-FFF2-40B4-BE49-F238E27FC236}">
                <a16:creationId xmlns:a16="http://schemas.microsoft.com/office/drawing/2014/main" id="{CCF24501-8757-48AA-B9DD-ED5BECE78DDC}"/>
              </a:ext>
            </a:extLst>
          </p:cNvPr>
          <p:cNvSpPr txBox="1"/>
          <p:nvPr userDrawn="1"/>
        </p:nvSpPr>
        <p:spPr>
          <a:xfrm>
            <a:off x="226542" y="270789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accent1"/>
                </a:solidFill>
                <a:latin typeface="Segoe UI Light"/>
              </a:rPr>
              <a:t>Questions to Ask</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1456607"/>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accent1"/>
                </a:solidFill>
                <a:latin typeface="Segoe UI Light"/>
              </a:rPr>
              <a:t>Goals</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935490"/>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695789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30084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37294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86620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65410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92273"/>
            <a:ext cx="4795873" cy="673454"/>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49" y="0"/>
            <a:ext cx="6857651"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26078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2638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5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3"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8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1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744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473621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B3940-03E5-43CA-9DEC-110582AEB10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078BE8C6-E54F-4513-BAA5-093CEDC6FFB8}"/>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257559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42414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cSld name="1_Title Slide Solid">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2559482" y="5167627"/>
            <a:ext cx="9633973" cy="1691089"/>
            <a:chOff x="4402138" y="4330700"/>
            <a:chExt cx="4757738" cy="835026"/>
          </a:xfrm>
        </p:grpSpPr>
        <p:sp>
          <p:nvSpPr>
            <p:cNvPr id="7"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a:solidFill>
                  <a:srgbClr val="000000"/>
                </a:solidFill>
              </a:endParaRPr>
            </a:p>
          </p:txBody>
        </p:sp>
        <p:sp>
          <p:nvSpPr>
            <p:cNvPr id="9"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a:solidFill>
                  <a:srgbClr val="000000"/>
                </a:solidFill>
              </a:endParaRPr>
            </a:p>
          </p:txBody>
        </p:sp>
        <p:sp>
          <p:nvSpPr>
            <p:cNvPr id="10"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a:solidFill>
                  <a:srgbClr val="000000"/>
                </a:solidFill>
              </a:endParaRPr>
            </a:p>
          </p:txBody>
        </p:sp>
      </p:grpSp>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1073"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hasCustomPrompt="1"/>
          </p:nvPr>
        </p:nvSpPr>
        <p:spPr>
          <a:xfrm>
            <a:off x="564748" y="2100816"/>
            <a:ext cx="11007660" cy="1686801"/>
          </a:xfrm>
        </p:spPr>
        <p:txBody>
          <a:bodyPr/>
          <a:lstStyle>
            <a:lvl1pPr>
              <a:defRPr sz="5881">
                <a:solidFill>
                  <a:schemeClr val="bg1"/>
                </a:solidFill>
              </a:defRPr>
            </a:lvl1pPr>
          </a:lstStyle>
          <a:p>
            <a:r>
              <a:rPr lang="en-US"/>
              <a:t>Headline here</a:t>
            </a:r>
          </a:p>
        </p:txBody>
      </p:sp>
      <p:sp>
        <p:nvSpPr>
          <p:cNvPr id="3" name="Subtitle 2"/>
          <p:cNvSpPr>
            <a:spLocks noGrp="1"/>
          </p:cNvSpPr>
          <p:nvPr>
            <p:ph type="subTitle" idx="1" hasCustomPrompt="1"/>
          </p:nvPr>
        </p:nvSpPr>
        <p:spPr>
          <a:xfrm>
            <a:off x="564749" y="3877277"/>
            <a:ext cx="8534711" cy="84856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315629" y="320737"/>
            <a:ext cx="1575269" cy="579535"/>
          </a:xfrm>
          <a:prstGeom prst="rect">
            <a:avLst/>
          </a:prstGeom>
        </p:spPr>
      </p:pic>
      <p:grpSp>
        <p:nvGrpSpPr>
          <p:cNvPr id="89" name="Group 88"/>
          <p:cNvGrpSpPr/>
          <p:nvPr userDrawn="1"/>
        </p:nvGrpSpPr>
        <p:grpSpPr>
          <a:xfrm>
            <a:off x="5456365" y="-350215"/>
            <a:ext cx="6948849" cy="6949835"/>
            <a:chOff x="5565775" y="-357188"/>
            <a:chExt cx="7088188" cy="7088188"/>
          </a:xfrm>
        </p:grpSpPr>
        <p:sp>
          <p:nvSpPr>
            <p:cNvPr id="17" name="Freeform 204"/>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8" name="Freeform 205"/>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9" name="Freeform 206"/>
            <p:cNvSpPr>
              <a:spLocks/>
            </p:cNvSpPr>
            <p:nvPr userDrawn="1"/>
          </p:nvSpPr>
          <p:spPr bwMode="auto">
            <a:xfrm>
              <a:off x="8088313" y="577850"/>
              <a:ext cx="1508125" cy="99060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0" name="Freeform 207"/>
            <p:cNvSpPr>
              <a:spLocks/>
            </p:cNvSpPr>
            <p:nvPr userDrawn="1"/>
          </p:nvSpPr>
          <p:spPr bwMode="auto">
            <a:xfrm>
              <a:off x="9793288" y="1322387"/>
              <a:ext cx="541338" cy="350838"/>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1" name="Freeform 208"/>
            <p:cNvSpPr>
              <a:spLocks/>
            </p:cNvSpPr>
            <p:nvPr userDrawn="1"/>
          </p:nvSpPr>
          <p:spPr bwMode="auto">
            <a:xfrm>
              <a:off x="7386638" y="1501775"/>
              <a:ext cx="836613" cy="546100"/>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2" name="Rectangle 209"/>
            <p:cNvSpPr>
              <a:spLocks noChangeArrowheads="1"/>
            </p:cNvSpPr>
            <p:nvPr userDrawn="1"/>
          </p:nvSpPr>
          <p:spPr bwMode="auto">
            <a:xfrm>
              <a:off x="8518525" y="2017712"/>
              <a:ext cx="1846263" cy="15319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3" name="Rectangle 210"/>
            <p:cNvSpPr>
              <a:spLocks noChangeArrowheads="1"/>
            </p:cNvSpPr>
            <p:nvPr userDrawn="1"/>
          </p:nvSpPr>
          <p:spPr bwMode="auto">
            <a:xfrm>
              <a:off x="8518525" y="2017712"/>
              <a:ext cx="184626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4" name="Rectangle 211"/>
            <p:cNvSpPr>
              <a:spLocks noChangeArrowheads="1"/>
            </p:cNvSpPr>
            <p:nvPr userDrawn="1"/>
          </p:nvSpPr>
          <p:spPr bwMode="auto">
            <a:xfrm>
              <a:off x="8426450" y="194468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5" name="Rectangle 212"/>
            <p:cNvSpPr>
              <a:spLocks noChangeArrowheads="1"/>
            </p:cNvSpPr>
            <p:nvPr userDrawn="1"/>
          </p:nvSpPr>
          <p:spPr bwMode="auto">
            <a:xfrm>
              <a:off x="8426450" y="194468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6" name="Rectangle 213"/>
            <p:cNvSpPr>
              <a:spLocks noChangeArrowheads="1"/>
            </p:cNvSpPr>
            <p:nvPr userDrawn="1"/>
          </p:nvSpPr>
          <p:spPr bwMode="auto">
            <a:xfrm>
              <a:off x="8704263" y="22209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7" name="Rectangle 214"/>
            <p:cNvSpPr>
              <a:spLocks noChangeArrowheads="1"/>
            </p:cNvSpPr>
            <p:nvPr userDrawn="1"/>
          </p:nvSpPr>
          <p:spPr bwMode="auto">
            <a:xfrm>
              <a:off x="8704263" y="22209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8" name="Rectangle 215"/>
            <p:cNvSpPr>
              <a:spLocks noChangeArrowheads="1"/>
            </p:cNvSpPr>
            <p:nvPr userDrawn="1"/>
          </p:nvSpPr>
          <p:spPr bwMode="auto">
            <a:xfrm>
              <a:off x="8704263" y="26400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9" name="Rectangle 216"/>
            <p:cNvSpPr>
              <a:spLocks noChangeArrowheads="1"/>
            </p:cNvSpPr>
            <p:nvPr userDrawn="1"/>
          </p:nvSpPr>
          <p:spPr bwMode="auto">
            <a:xfrm>
              <a:off x="8704263" y="26400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0" name="Freeform 217"/>
            <p:cNvSpPr>
              <a:spLocks/>
            </p:cNvSpPr>
            <p:nvPr userDrawn="1"/>
          </p:nvSpPr>
          <p:spPr bwMode="auto">
            <a:xfrm>
              <a:off x="8518525" y="2017712"/>
              <a:ext cx="652463" cy="615950"/>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1" name="Freeform 218"/>
            <p:cNvSpPr>
              <a:spLocks/>
            </p:cNvSpPr>
            <p:nvPr userDrawn="1"/>
          </p:nvSpPr>
          <p:spPr bwMode="auto">
            <a:xfrm>
              <a:off x="8518525" y="1944687"/>
              <a:ext cx="652463" cy="73025"/>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2" name="Freeform 219"/>
            <p:cNvSpPr>
              <a:spLocks/>
            </p:cNvSpPr>
            <p:nvPr userDrawn="1"/>
          </p:nvSpPr>
          <p:spPr bwMode="auto">
            <a:xfrm>
              <a:off x="8704263" y="2220912"/>
              <a:ext cx="436563" cy="239713"/>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3" name="Rectangle 220"/>
            <p:cNvSpPr>
              <a:spLocks noChangeArrowheads="1"/>
            </p:cNvSpPr>
            <p:nvPr userDrawn="1"/>
          </p:nvSpPr>
          <p:spPr bwMode="auto">
            <a:xfrm>
              <a:off x="8704263" y="305117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4" name="Rectangle 221"/>
            <p:cNvSpPr>
              <a:spLocks noChangeArrowheads="1"/>
            </p:cNvSpPr>
            <p:nvPr userDrawn="1"/>
          </p:nvSpPr>
          <p:spPr bwMode="auto">
            <a:xfrm>
              <a:off x="8704263" y="305117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5" name="Rectangle 222"/>
            <p:cNvSpPr>
              <a:spLocks noChangeArrowheads="1"/>
            </p:cNvSpPr>
            <p:nvPr userDrawn="1"/>
          </p:nvSpPr>
          <p:spPr bwMode="auto">
            <a:xfrm>
              <a:off x="8518525" y="3549650"/>
              <a:ext cx="1846263" cy="2344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6" name="Rectangle 223"/>
            <p:cNvSpPr>
              <a:spLocks noChangeArrowheads="1"/>
            </p:cNvSpPr>
            <p:nvPr userDrawn="1"/>
          </p:nvSpPr>
          <p:spPr bwMode="auto">
            <a:xfrm>
              <a:off x="8518525" y="3549650"/>
              <a:ext cx="1846263"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7" name="Rectangle 224"/>
            <p:cNvSpPr>
              <a:spLocks noChangeArrowheads="1"/>
            </p:cNvSpPr>
            <p:nvPr userDrawn="1"/>
          </p:nvSpPr>
          <p:spPr bwMode="auto">
            <a:xfrm>
              <a:off x="8426450" y="351313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8" name="Rectangle 225"/>
            <p:cNvSpPr>
              <a:spLocks noChangeArrowheads="1"/>
            </p:cNvSpPr>
            <p:nvPr userDrawn="1"/>
          </p:nvSpPr>
          <p:spPr bwMode="auto">
            <a:xfrm>
              <a:off x="8426450" y="351313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9" name="Rectangle 226"/>
            <p:cNvSpPr>
              <a:spLocks noChangeArrowheads="1"/>
            </p:cNvSpPr>
            <p:nvPr userDrawn="1"/>
          </p:nvSpPr>
          <p:spPr bwMode="auto">
            <a:xfrm>
              <a:off x="9534525" y="5426075"/>
              <a:ext cx="239713"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0" name="Rectangle 227"/>
            <p:cNvSpPr>
              <a:spLocks noChangeArrowheads="1"/>
            </p:cNvSpPr>
            <p:nvPr userDrawn="1"/>
          </p:nvSpPr>
          <p:spPr bwMode="auto">
            <a:xfrm>
              <a:off x="9115425" y="5426075"/>
              <a:ext cx="241300"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1" name="Rectangle 228"/>
            <p:cNvSpPr>
              <a:spLocks noChangeArrowheads="1"/>
            </p:cNvSpPr>
            <p:nvPr userDrawn="1"/>
          </p:nvSpPr>
          <p:spPr bwMode="auto">
            <a:xfrm>
              <a:off x="9115425" y="5426075"/>
              <a:ext cx="24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2" name="Rectangle 229"/>
            <p:cNvSpPr>
              <a:spLocks noChangeArrowheads="1"/>
            </p:cNvSpPr>
            <p:nvPr userDrawn="1"/>
          </p:nvSpPr>
          <p:spPr bwMode="auto">
            <a:xfrm>
              <a:off x="8704263" y="37957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3" name="Rectangle 230"/>
            <p:cNvSpPr>
              <a:spLocks noChangeArrowheads="1"/>
            </p:cNvSpPr>
            <p:nvPr userDrawn="1"/>
          </p:nvSpPr>
          <p:spPr bwMode="auto">
            <a:xfrm>
              <a:off x="8704263" y="37957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4" name="Rectangle 231"/>
            <p:cNvSpPr>
              <a:spLocks noChangeArrowheads="1"/>
            </p:cNvSpPr>
            <p:nvPr userDrawn="1"/>
          </p:nvSpPr>
          <p:spPr bwMode="auto">
            <a:xfrm>
              <a:off x="8704263" y="420846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5" name="Rectangle 232"/>
            <p:cNvSpPr>
              <a:spLocks noChangeArrowheads="1"/>
            </p:cNvSpPr>
            <p:nvPr userDrawn="1"/>
          </p:nvSpPr>
          <p:spPr bwMode="auto">
            <a:xfrm>
              <a:off x="8704263" y="420846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6" name="Rectangle 233"/>
            <p:cNvSpPr>
              <a:spLocks noChangeArrowheads="1"/>
            </p:cNvSpPr>
            <p:nvPr userDrawn="1"/>
          </p:nvSpPr>
          <p:spPr bwMode="auto">
            <a:xfrm>
              <a:off x="8704263" y="46212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7" name="Rectangle 234"/>
            <p:cNvSpPr>
              <a:spLocks noChangeArrowheads="1"/>
            </p:cNvSpPr>
            <p:nvPr userDrawn="1"/>
          </p:nvSpPr>
          <p:spPr bwMode="auto">
            <a:xfrm>
              <a:off x="8704263" y="46212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8" name="Rectangle 235"/>
            <p:cNvSpPr>
              <a:spLocks noChangeArrowheads="1"/>
            </p:cNvSpPr>
            <p:nvPr userDrawn="1"/>
          </p:nvSpPr>
          <p:spPr bwMode="auto">
            <a:xfrm>
              <a:off x="8704263" y="503872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9" name="Rectangle 236"/>
            <p:cNvSpPr>
              <a:spLocks noChangeArrowheads="1"/>
            </p:cNvSpPr>
            <p:nvPr userDrawn="1"/>
          </p:nvSpPr>
          <p:spPr bwMode="auto">
            <a:xfrm>
              <a:off x="8704263" y="503872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0" name="Rectangle 237"/>
            <p:cNvSpPr>
              <a:spLocks noChangeArrowheads="1"/>
            </p:cNvSpPr>
            <p:nvPr userDrawn="1"/>
          </p:nvSpPr>
          <p:spPr bwMode="auto">
            <a:xfrm>
              <a:off x="81137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1" name="Oval 238"/>
            <p:cNvSpPr>
              <a:spLocks noChangeArrowheads="1"/>
            </p:cNvSpPr>
            <p:nvPr userDrawn="1"/>
          </p:nvSpPr>
          <p:spPr bwMode="auto">
            <a:xfrm>
              <a:off x="79168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2" name="Oval 239"/>
            <p:cNvSpPr>
              <a:spLocks noChangeArrowheads="1"/>
            </p:cNvSpPr>
            <p:nvPr userDrawn="1"/>
          </p:nvSpPr>
          <p:spPr bwMode="auto">
            <a:xfrm>
              <a:off x="79771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3" name="Rectangle 240"/>
            <p:cNvSpPr>
              <a:spLocks noChangeArrowheads="1"/>
            </p:cNvSpPr>
            <p:nvPr userDrawn="1"/>
          </p:nvSpPr>
          <p:spPr bwMode="auto">
            <a:xfrm>
              <a:off x="75168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4" name="Oval 241"/>
            <p:cNvSpPr>
              <a:spLocks noChangeArrowheads="1"/>
            </p:cNvSpPr>
            <p:nvPr userDrawn="1"/>
          </p:nvSpPr>
          <p:spPr bwMode="auto">
            <a:xfrm>
              <a:off x="73199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5" name="Oval 242"/>
            <p:cNvSpPr>
              <a:spLocks noChangeArrowheads="1"/>
            </p:cNvSpPr>
            <p:nvPr userDrawn="1"/>
          </p:nvSpPr>
          <p:spPr bwMode="auto">
            <a:xfrm>
              <a:off x="73802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6" name="Freeform 243"/>
            <p:cNvSpPr>
              <a:spLocks noEditPoints="1"/>
            </p:cNvSpPr>
            <p:nvPr userDrawn="1"/>
          </p:nvSpPr>
          <p:spPr bwMode="auto">
            <a:xfrm>
              <a:off x="8267700" y="1771650"/>
              <a:ext cx="601663" cy="511175"/>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7" name="Oval 244"/>
            <p:cNvSpPr>
              <a:spLocks noChangeArrowheads="1"/>
            </p:cNvSpPr>
            <p:nvPr userDrawn="1"/>
          </p:nvSpPr>
          <p:spPr bwMode="auto">
            <a:xfrm>
              <a:off x="7861300" y="1322387"/>
              <a:ext cx="1204913" cy="120015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9" name="Freeform 246"/>
            <p:cNvSpPr>
              <a:spLocks noEditPoints="1"/>
            </p:cNvSpPr>
            <p:nvPr userDrawn="1"/>
          </p:nvSpPr>
          <p:spPr bwMode="auto">
            <a:xfrm>
              <a:off x="8802688" y="3586162"/>
              <a:ext cx="781050" cy="622300"/>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0" name="Freeform 247"/>
            <p:cNvSpPr>
              <a:spLocks/>
            </p:cNvSpPr>
            <p:nvPr userDrawn="1"/>
          </p:nvSpPr>
          <p:spPr bwMode="auto">
            <a:xfrm>
              <a:off x="9005888" y="3536950"/>
              <a:ext cx="381000" cy="49213"/>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1" name="Freeform 248"/>
            <p:cNvSpPr>
              <a:spLocks/>
            </p:cNvSpPr>
            <p:nvPr userDrawn="1"/>
          </p:nvSpPr>
          <p:spPr bwMode="auto">
            <a:xfrm>
              <a:off x="8796338" y="3795712"/>
              <a:ext cx="800100" cy="239713"/>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2" name="Freeform 249"/>
            <p:cNvSpPr>
              <a:spLocks/>
            </p:cNvSpPr>
            <p:nvPr userDrawn="1"/>
          </p:nvSpPr>
          <p:spPr bwMode="auto">
            <a:xfrm>
              <a:off x="8901113" y="4208462"/>
              <a:ext cx="590550" cy="128588"/>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3" name="Oval 250"/>
            <p:cNvSpPr>
              <a:spLocks noChangeArrowheads="1"/>
            </p:cNvSpPr>
            <p:nvPr userDrawn="1"/>
          </p:nvSpPr>
          <p:spPr bwMode="auto">
            <a:xfrm>
              <a:off x="8747125" y="3487737"/>
              <a:ext cx="800100" cy="800100"/>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5" name="Oval 252"/>
            <p:cNvSpPr>
              <a:spLocks noChangeArrowheads="1"/>
            </p:cNvSpPr>
            <p:nvPr userDrawn="1"/>
          </p:nvSpPr>
          <p:spPr bwMode="auto">
            <a:xfrm>
              <a:off x="10063163" y="2251075"/>
              <a:ext cx="855663" cy="8556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7" name="Freeform 254"/>
            <p:cNvSpPr>
              <a:spLocks/>
            </p:cNvSpPr>
            <p:nvPr userDrawn="1"/>
          </p:nvSpPr>
          <p:spPr bwMode="auto">
            <a:xfrm>
              <a:off x="9767888" y="4264025"/>
              <a:ext cx="523875" cy="417513"/>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8" name="Freeform 255"/>
            <p:cNvSpPr>
              <a:spLocks/>
            </p:cNvSpPr>
            <p:nvPr userDrawn="1"/>
          </p:nvSpPr>
          <p:spPr bwMode="auto">
            <a:xfrm>
              <a:off x="9774238" y="4208462"/>
              <a:ext cx="419100" cy="239713"/>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9" name="Freeform 256"/>
            <p:cNvSpPr>
              <a:spLocks/>
            </p:cNvSpPr>
            <p:nvPr userDrawn="1"/>
          </p:nvSpPr>
          <p:spPr bwMode="auto">
            <a:xfrm>
              <a:off x="9817100" y="4621212"/>
              <a:ext cx="376238" cy="109538"/>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0" name="Oval 257"/>
            <p:cNvSpPr>
              <a:spLocks noChangeArrowheads="1"/>
            </p:cNvSpPr>
            <p:nvPr userDrawn="1"/>
          </p:nvSpPr>
          <p:spPr bwMode="auto">
            <a:xfrm>
              <a:off x="9718675" y="4159250"/>
              <a:ext cx="523875" cy="52228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2" name="Freeform 259"/>
            <p:cNvSpPr>
              <a:spLocks noEditPoints="1"/>
            </p:cNvSpPr>
            <p:nvPr userDrawn="1"/>
          </p:nvSpPr>
          <p:spPr bwMode="auto">
            <a:xfrm>
              <a:off x="9190038" y="2879725"/>
              <a:ext cx="522288" cy="42386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3" name="Freeform 260"/>
            <p:cNvSpPr>
              <a:spLocks/>
            </p:cNvSpPr>
            <p:nvPr userDrawn="1"/>
          </p:nvSpPr>
          <p:spPr bwMode="auto">
            <a:xfrm>
              <a:off x="9245600" y="2774950"/>
              <a:ext cx="411163" cy="104775"/>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4" name="Freeform 261"/>
            <p:cNvSpPr>
              <a:spLocks/>
            </p:cNvSpPr>
            <p:nvPr userDrawn="1"/>
          </p:nvSpPr>
          <p:spPr bwMode="auto">
            <a:xfrm>
              <a:off x="9190038" y="3051175"/>
              <a:ext cx="522288" cy="239713"/>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5" name="Oval 262"/>
            <p:cNvSpPr>
              <a:spLocks noChangeArrowheads="1"/>
            </p:cNvSpPr>
            <p:nvPr userDrawn="1"/>
          </p:nvSpPr>
          <p:spPr bwMode="auto">
            <a:xfrm>
              <a:off x="9091613" y="2682875"/>
              <a:ext cx="522288" cy="5222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7" name="Freeform 264"/>
            <p:cNvSpPr>
              <a:spLocks/>
            </p:cNvSpPr>
            <p:nvPr userDrawn="1"/>
          </p:nvSpPr>
          <p:spPr bwMode="auto">
            <a:xfrm>
              <a:off x="8943975" y="4860925"/>
              <a:ext cx="603250" cy="177800"/>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8" name="Freeform 265"/>
            <p:cNvSpPr>
              <a:spLocks/>
            </p:cNvSpPr>
            <p:nvPr userDrawn="1"/>
          </p:nvSpPr>
          <p:spPr bwMode="auto">
            <a:xfrm>
              <a:off x="9164638" y="4854575"/>
              <a:ext cx="160338" cy="6350"/>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9" name="Freeform 266"/>
            <p:cNvSpPr>
              <a:spLocks/>
            </p:cNvSpPr>
            <p:nvPr userDrawn="1"/>
          </p:nvSpPr>
          <p:spPr bwMode="auto">
            <a:xfrm>
              <a:off x="8918575" y="5278437"/>
              <a:ext cx="652463" cy="228600"/>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80" name="Freeform 267"/>
            <p:cNvSpPr>
              <a:spLocks/>
            </p:cNvSpPr>
            <p:nvPr userDrawn="1"/>
          </p:nvSpPr>
          <p:spPr bwMode="auto">
            <a:xfrm>
              <a:off x="9115425" y="5426075"/>
              <a:ext cx="241300" cy="98425"/>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81" name="Freeform 268"/>
            <p:cNvSpPr>
              <a:spLocks/>
            </p:cNvSpPr>
            <p:nvPr userDrawn="1"/>
          </p:nvSpPr>
          <p:spPr bwMode="auto">
            <a:xfrm>
              <a:off x="8907463" y="5038725"/>
              <a:ext cx="676275" cy="239713"/>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82" name="Oval 269"/>
            <p:cNvSpPr>
              <a:spLocks noChangeArrowheads="1"/>
            </p:cNvSpPr>
            <p:nvPr userDrawn="1"/>
          </p:nvSpPr>
          <p:spPr bwMode="auto">
            <a:xfrm>
              <a:off x="8783638" y="4724400"/>
              <a:ext cx="671513" cy="67786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2" name="Freeform 9"/>
            <p:cNvSpPr>
              <a:spLocks noChangeAspect="1" noEditPoints="1"/>
            </p:cNvSpPr>
            <p:nvPr userDrawn="1"/>
          </p:nvSpPr>
          <p:spPr bwMode="auto">
            <a:xfrm>
              <a:off x="8210826" y="1526687"/>
              <a:ext cx="521239" cy="681315"/>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3" name="Freeform 164"/>
            <p:cNvSpPr>
              <a:spLocks noEditPoints="1"/>
            </p:cNvSpPr>
            <p:nvPr userDrawn="1"/>
          </p:nvSpPr>
          <p:spPr bwMode="black">
            <a:xfrm>
              <a:off x="8921038" y="3609462"/>
              <a:ext cx="423322" cy="56486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5" name="Freeform 52"/>
            <p:cNvSpPr>
              <a:spLocks noEditPoints="1"/>
            </p:cNvSpPr>
            <p:nvPr userDrawn="1"/>
          </p:nvSpPr>
          <p:spPr bwMode="auto">
            <a:xfrm>
              <a:off x="10227238" y="2429322"/>
              <a:ext cx="516399" cy="517322"/>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chemeClr val="bg1"/>
            </a:solidFill>
            <a:ln w="0">
              <a:noFill/>
              <a:prstDash val="solid"/>
              <a:round/>
              <a:headEnd/>
              <a:tailEnd/>
            </a:ln>
          </p:spPr>
          <p:txBody>
            <a:bodyPr vert="horz" wrap="square" lIns="91440" tIns="91440" rIns="91440" bIns="274320" numCol="1" anchor="b" anchorCtr="0" compatLnSpc="1">
              <a:prstTxWarp prst="textNoShape">
                <a:avLst/>
              </a:prstTxWarp>
            </a:bodyPr>
            <a:lstStyle/>
            <a:p>
              <a:pPr defTabSz="914192"/>
              <a:endParaRPr lang="en-US" sz="1765">
                <a:solidFill>
                  <a:srgbClr val="000000"/>
                </a:solidFill>
              </a:endParaRPr>
            </a:p>
          </p:txBody>
        </p:sp>
        <p:sp>
          <p:nvSpPr>
            <p:cNvPr id="84" name="Freeform 9"/>
            <p:cNvSpPr>
              <a:spLocks noChangeAspect="1" noEditPoints="1"/>
            </p:cNvSpPr>
            <p:nvPr userDrawn="1"/>
          </p:nvSpPr>
          <p:spPr bwMode="auto">
            <a:xfrm>
              <a:off x="9861272" y="4240611"/>
              <a:ext cx="242613" cy="317121"/>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86" name="Freeform 8"/>
            <p:cNvSpPr>
              <a:spLocks noEditPoints="1"/>
            </p:cNvSpPr>
            <p:nvPr userDrawn="1"/>
          </p:nvSpPr>
          <p:spPr bwMode="auto">
            <a:xfrm rot="145679">
              <a:off x="8916494" y="4904931"/>
              <a:ext cx="464307" cy="297206"/>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4192"/>
              <a:endParaRPr lang="en-US" sz="1765">
                <a:solidFill>
                  <a:srgbClr val="3F3F3F"/>
                </a:solidFill>
              </a:endParaRPr>
            </a:p>
          </p:txBody>
        </p:sp>
        <p:sp>
          <p:nvSpPr>
            <p:cNvPr id="87" name="Freeform 8"/>
            <p:cNvSpPr>
              <a:spLocks noEditPoints="1"/>
            </p:cNvSpPr>
            <p:nvPr userDrawn="1"/>
          </p:nvSpPr>
          <p:spPr bwMode="auto">
            <a:xfrm rot="145679">
              <a:off x="9189941" y="2824301"/>
              <a:ext cx="356864" cy="237253"/>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4192"/>
              <a:endParaRPr lang="en-US" sz="1765">
                <a:solidFill>
                  <a:srgbClr val="3F3F3F"/>
                </a:solidFill>
              </a:endParaRPr>
            </a:p>
          </p:txBody>
        </p:sp>
        <p:sp>
          <p:nvSpPr>
            <p:cNvPr id="16" name="AutoShape 202"/>
            <p:cNvSpPr>
              <a:spLocks noChangeAspect="1" noChangeArrowheads="1" noTextEdit="1"/>
            </p:cNvSpPr>
            <p:nvPr userDrawn="1"/>
          </p:nvSpPr>
          <p:spPr bwMode="auto">
            <a:xfrm>
              <a:off x="5565775" y="-357188"/>
              <a:ext cx="7088188" cy="70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spTree>
    <p:extLst>
      <p:ext uri="{BB962C8B-B14F-4D97-AF65-F5344CB8AC3E}">
        <p14:creationId xmlns:p14="http://schemas.microsoft.com/office/powerpoint/2010/main" val="3036593090"/>
      </p:ext>
    </p:extLst>
  </p:cSld>
  <p:clrMapOvr>
    <a:masterClrMapping/>
  </p:clrMapOvr>
  <p:transitio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209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591641" y="3877277"/>
            <a:ext cx="10989732" cy="51661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71112439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12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8086519"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8073349" cy="51661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2" y="1315053"/>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14192">
                <a:lnSpc>
                  <a:spcPct val="90000"/>
                </a:lnSpc>
                <a:spcAft>
                  <a:spcPts val="588"/>
                </a:spcAft>
              </a:pPr>
              <a:endParaRPr lang="en-US" sz="1371" b="1">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14192">
                <a:lnSpc>
                  <a:spcPct val="90000"/>
                </a:lnSpc>
                <a:spcAft>
                  <a:spcPts val="588"/>
                </a:spcAft>
              </a:pPr>
              <a:endParaRPr lang="en-US" sz="1371" b="1">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14192">
                <a:lnSpc>
                  <a:spcPct val="90000"/>
                </a:lnSpc>
                <a:spcAft>
                  <a:spcPts val="588"/>
                </a:spcAft>
              </a:pPr>
              <a:endParaRPr lang="en-US" sz="1765" b="1">
                <a:solidFill>
                  <a:srgbClr val="FFFFFF">
                    <a:lumMod val="65000"/>
                  </a:srgbClr>
                </a:solidFill>
              </a:endParaRPr>
            </a:p>
          </p:txBody>
        </p:sp>
      </p:grpSp>
    </p:spTree>
    <p:extLst>
      <p:ext uri="{BB962C8B-B14F-4D97-AF65-F5344CB8AC3E}">
        <p14:creationId xmlns:p14="http://schemas.microsoft.com/office/powerpoint/2010/main" val="118983236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25426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14"/>
            </a:lvl1pPr>
          </a:lstStyle>
          <a:p>
            <a:r>
              <a:rPr lang="en-US"/>
              <a:t>Click to edit Master title style</a:t>
            </a:r>
          </a:p>
        </p:txBody>
      </p:sp>
      <p:sp>
        <p:nvSpPr>
          <p:cNvPr id="6" name="Text Placeholder 5"/>
          <p:cNvSpPr>
            <a:spLocks noGrp="1"/>
          </p:cNvSpPr>
          <p:nvPr>
            <p:ph type="body" sz="quarter" idx="10"/>
          </p:nvPr>
        </p:nvSpPr>
        <p:spPr>
          <a:xfrm>
            <a:off x="269240" y="1118023"/>
            <a:ext cx="11653523" cy="1961500"/>
          </a:xfrm>
        </p:spPr>
        <p:txBody>
          <a:bodyPr/>
          <a:lstStyle>
            <a:lvl1pPr marL="0" indent="0">
              <a:lnSpc>
                <a:spcPct val="100000"/>
              </a:lnSpc>
              <a:spcBef>
                <a:spcPts val="588"/>
              </a:spcBef>
              <a:buNone/>
              <a:defRPr sz="3136">
                <a:gradFill>
                  <a:gsLst>
                    <a:gs pos="1250">
                      <a:schemeClr val="tx1"/>
                    </a:gs>
                    <a:gs pos="99000">
                      <a:schemeClr val="tx1"/>
                    </a:gs>
                  </a:gsLst>
                  <a:lin ang="5400000" scaled="0"/>
                </a:gradFill>
              </a:defRPr>
            </a:lvl1pPr>
            <a:lvl2pPr marL="0" indent="0">
              <a:lnSpc>
                <a:spcPct val="100000"/>
              </a:lnSpc>
              <a:spcBef>
                <a:spcPts val="588"/>
              </a:spcBef>
              <a:buFontTx/>
              <a:buNone/>
              <a:defRPr sz="1567"/>
            </a:lvl2pPr>
            <a:lvl3pPr marL="224054" indent="0">
              <a:lnSpc>
                <a:spcPct val="100000"/>
              </a:lnSpc>
              <a:spcBef>
                <a:spcPts val="588"/>
              </a:spcBef>
              <a:buNone/>
              <a:defRPr sz="1765"/>
            </a:lvl3pPr>
            <a:lvl4pPr marL="448107" indent="0">
              <a:lnSpc>
                <a:spcPct val="100000"/>
              </a:lnSpc>
              <a:spcBef>
                <a:spcPts val="588"/>
              </a:spcBef>
              <a:buNone/>
              <a:defRPr sz="1567"/>
            </a:lvl4pPr>
            <a:lvl5pPr marL="672161" indent="0">
              <a:lnSpc>
                <a:spcPct val="100000"/>
              </a:lnSpc>
              <a:spcBef>
                <a:spcPts val="588"/>
              </a:spcBef>
              <a:buNone/>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42828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8"/>
              </a:spcBef>
              <a:defRPr sz="3136"/>
            </a:lvl1pPr>
            <a:lvl2pPr>
              <a:lnSpc>
                <a:spcPct val="100000"/>
              </a:lnSpc>
              <a:spcBef>
                <a:spcPts val="588"/>
              </a:spcBef>
              <a:defRPr sz="1765"/>
            </a:lvl2pPr>
            <a:lvl3pPr>
              <a:lnSpc>
                <a:spcPct val="100000"/>
              </a:lnSpc>
              <a:spcBef>
                <a:spcPts val="588"/>
              </a:spcBef>
              <a:defRPr sz="1567"/>
            </a:lvl3pPr>
            <a:lvl4pPr>
              <a:lnSpc>
                <a:spcPct val="100000"/>
              </a:lnSpc>
              <a:spcBef>
                <a:spcPts val="588"/>
              </a:spcBef>
              <a:defRPr sz="1371"/>
            </a:lvl4pPr>
            <a:lvl5pPr>
              <a:lnSpc>
                <a:spcPct val="100000"/>
              </a:lnSpc>
              <a:spcBef>
                <a:spcPts val="588"/>
              </a:spcBef>
              <a:defRPr sz="13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312"/>
            </a:lvl1pPr>
          </a:lstStyle>
          <a:p>
            <a:r>
              <a:rPr lang="en-US"/>
              <a:t>Click to edit Master title style</a:t>
            </a:r>
          </a:p>
        </p:txBody>
      </p:sp>
    </p:spTree>
    <p:extLst>
      <p:ext uri="{BB962C8B-B14F-4D97-AF65-F5344CB8AC3E}">
        <p14:creationId xmlns:p14="http://schemas.microsoft.com/office/powerpoint/2010/main" val="308961800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8"/>
              </a:spcBef>
              <a:spcAft>
                <a:spcPts val="0"/>
              </a:spcAft>
              <a:defRPr sz="3136">
                <a:solidFill>
                  <a:schemeClr val="accent1"/>
                </a:solidFill>
                <a:latin typeface="+mj-lt"/>
              </a:defRPr>
            </a:lvl1pPr>
            <a:lvl2pPr>
              <a:lnSpc>
                <a:spcPct val="100000"/>
              </a:lnSpc>
              <a:spcBef>
                <a:spcPts val="588"/>
              </a:spcBef>
              <a:spcAft>
                <a:spcPts val="0"/>
              </a:spcAft>
              <a:defRPr sz="1765">
                <a:latin typeface="+mn-lt"/>
              </a:defRPr>
            </a:lvl2pPr>
            <a:lvl3pPr>
              <a:lnSpc>
                <a:spcPct val="100000"/>
              </a:lnSpc>
              <a:spcBef>
                <a:spcPts val="588"/>
              </a:spcBef>
              <a:spcAft>
                <a:spcPts val="0"/>
              </a:spcAft>
              <a:defRPr sz="1567">
                <a:latin typeface="+mn-lt"/>
              </a:defRPr>
            </a:lvl3pPr>
            <a:lvl4pPr>
              <a:lnSpc>
                <a:spcPct val="100000"/>
              </a:lnSpc>
              <a:spcBef>
                <a:spcPts val="588"/>
              </a:spcBef>
              <a:spcAft>
                <a:spcPts val="0"/>
              </a:spcAft>
              <a:defRPr sz="1371">
                <a:latin typeface="+mn-lt"/>
              </a:defRPr>
            </a:lvl4pPr>
            <a:lvl5pPr>
              <a:lnSpc>
                <a:spcPct val="100000"/>
              </a:lnSpc>
              <a:spcBef>
                <a:spcPts val="588"/>
              </a:spcBef>
              <a:spcAft>
                <a:spcPts val="0"/>
              </a:spcAft>
              <a:defRPr sz="1371">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312"/>
            </a:lvl1pPr>
          </a:lstStyle>
          <a:p>
            <a:r>
              <a:rPr lang="en-US"/>
              <a:t>Click to edit Master title style</a:t>
            </a:r>
          </a:p>
        </p:txBody>
      </p:sp>
    </p:spTree>
    <p:extLst>
      <p:ext uri="{BB962C8B-B14F-4D97-AF65-F5344CB8AC3E}">
        <p14:creationId xmlns:p14="http://schemas.microsoft.com/office/powerpoint/2010/main" val="123077779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18022"/>
            <a:ext cx="5593094" cy="1901145"/>
          </a:xfrm>
        </p:spPr>
        <p:txBody>
          <a:bodyPr wrap="square">
            <a:spAutoFit/>
          </a:bodyPr>
          <a:lstStyle>
            <a:lvl1pPr marL="0" indent="0">
              <a:spcBef>
                <a:spcPts val="1200"/>
              </a:spcBef>
              <a:buClr>
                <a:schemeClr val="tx1"/>
              </a:buClr>
              <a:buFont typeface="Wingdings" pitchFamily="2" charset="2"/>
              <a:buNone/>
              <a:defRPr sz="3136">
                <a:solidFill>
                  <a:schemeClr val="accent1"/>
                </a:solidFill>
              </a:defRPr>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200"/>
              </a:spcBef>
              <a:buClr>
                <a:schemeClr val="tx1"/>
              </a:buClr>
              <a:buFont typeface="Wingdings" pitchFamily="2" charset="2"/>
              <a:buNone/>
              <a:defRPr sz="3136">
                <a:solidFill>
                  <a:schemeClr val="accent1"/>
                </a:solidFill>
              </a:defRPr>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85815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18022"/>
            <a:ext cx="5650010" cy="19011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8367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a:t>Topic Description</a:t>
            </a:r>
          </a:p>
          <a:p>
            <a:endParaRPr lang="en-US"/>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494654"/>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err="1"/>
              <a:t>WiFi</a:t>
            </a:r>
            <a:r>
              <a:rPr lang="en-US"/>
              <a:t>: </a:t>
            </a:r>
            <a:r>
              <a:rPr lang="en-US" err="1"/>
              <a:t>msftguest</a:t>
            </a:r>
            <a:r>
              <a:rPr lang="en-US"/>
              <a:t> =&gt; event code: msevent11lz</a:t>
            </a:r>
          </a:p>
          <a:p>
            <a:pPr lvl="0"/>
            <a:r>
              <a:rPr lang="en-US"/>
              <a:t>Content &amp; Labs: http://github.com/guruskill/70-535</a:t>
            </a:r>
          </a:p>
          <a:p>
            <a:pPr lvl="0"/>
            <a:endParaRPr lang="en-US"/>
          </a:p>
        </p:txBody>
      </p:sp>
    </p:spTree>
    <p:extLst>
      <p:ext uri="{BB962C8B-B14F-4D97-AF65-F5344CB8AC3E}">
        <p14:creationId xmlns:p14="http://schemas.microsoft.com/office/powerpoint/2010/main" val="385396983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18024"/>
            <a:ext cx="5607323" cy="1810614"/>
          </a:xfrm>
        </p:spPr>
        <p:txBody>
          <a:bodyPr wrap="square">
            <a:spAutoFit/>
          </a:bodyPr>
          <a:lstStyle>
            <a:lvl1pPr marL="281623" indent="-281623">
              <a:spcBef>
                <a:spcPts val="1200"/>
              </a:spcBef>
              <a:buClr>
                <a:schemeClr val="tx1"/>
              </a:buClr>
              <a:buFont typeface="Arial" pitchFamily="34" charset="0"/>
              <a:buChar char="•"/>
              <a:defRPr sz="2745"/>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96003" y="1118024"/>
            <a:ext cx="5826761" cy="1810614"/>
          </a:xfrm>
        </p:spPr>
        <p:txBody>
          <a:bodyPr wrap="square">
            <a:spAutoFit/>
          </a:bodyPr>
          <a:lstStyle>
            <a:lvl1pPr marL="281623" indent="-281623">
              <a:spcBef>
                <a:spcPts val="1200"/>
              </a:spcBef>
              <a:buClr>
                <a:schemeClr val="tx1"/>
              </a:buClr>
              <a:buFont typeface="Arial" pitchFamily="34" charset="0"/>
              <a:buChar char="•"/>
              <a:defRPr sz="2745"/>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17862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18024"/>
            <a:ext cx="5635781" cy="1765349"/>
          </a:xfrm>
        </p:spPr>
        <p:txBody>
          <a:bodyPr wrap="square">
            <a:spAutoFit/>
          </a:bodyPr>
          <a:lstStyle>
            <a:lvl1pPr marL="281623" indent="-281623">
              <a:spcBef>
                <a:spcPts val="1200"/>
              </a:spcBef>
              <a:buClr>
                <a:schemeClr val="accent1"/>
              </a:buClr>
              <a:buFont typeface="Arial" pitchFamily="34" charset="0"/>
              <a:buChar char="•"/>
              <a:defRPr sz="2745">
                <a:solidFill>
                  <a:schemeClr val="accent1"/>
                </a:solidFill>
              </a:defRPr>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96003" y="1118024"/>
            <a:ext cx="5826761" cy="1765349"/>
          </a:xfrm>
        </p:spPr>
        <p:txBody>
          <a:bodyPr wrap="square">
            <a:spAutoFit/>
          </a:bodyPr>
          <a:lstStyle>
            <a:lvl1pPr marL="281623" indent="-281623">
              <a:spcBef>
                <a:spcPts val="1200"/>
              </a:spcBef>
              <a:buClr>
                <a:schemeClr val="accent1"/>
              </a:buClr>
              <a:buFont typeface="Arial" pitchFamily="34" charset="0"/>
              <a:buChar char="•"/>
              <a:defRPr sz="2745">
                <a:solidFill>
                  <a:schemeClr val="accent1"/>
                </a:solidFill>
              </a:defRPr>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107131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81690" y="1125138"/>
            <a:ext cx="11665973" cy="1668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924186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572969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19312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16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643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591641" y="3877277"/>
            <a:ext cx="10989732" cy="513007"/>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79079368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745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8086519"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8073349" cy="513007"/>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2" y="1315053"/>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14192">
                <a:lnSpc>
                  <a:spcPct val="90000"/>
                </a:lnSpc>
                <a:spcAft>
                  <a:spcPts val="588"/>
                </a:spcAft>
              </a:pPr>
              <a:endParaRPr lang="en-US" sz="1371" b="1">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14192">
                <a:lnSpc>
                  <a:spcPct val="90000"/>
                </a:lnSpc>
                <a:spcAft>
                  <a:spcPts val="588"/>
                </a:spcAft>
              </a:pPr>
              <a:endParaRPr lang="en-US" sz="1371" b="1">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14192">
                <a:lnSpc>
                  <a:spcPct val="90000"/>
                </a:lnSpc>
                <a:spcAft>
                  <a:spcPts val="588"/>
                </a:spcAft>
              </a:pPr>
              <a:endParaRPr lang="en-US" sz="1765" b="1">
                <a:solidFill>
                  <a:srgbClr val="FFFFFF">
                    <a:lumMod val="65000"/>
                  </a:srgbClr>
                </a:solidFill>
              </a:endParaRPr>
            </a:p>
          </p:txBody>
        </p:sp>
      </p:grpSp>
    </p:spTree>
    <p:extLst>
      <p:ext uri="{BB962C8B-B14F-4D97-AF65-F5344CB8AC3E}">
        <p14:creationId xmlns:p14="http://schemas.microsoft.com/office/powerpoint/2010/main" val="287798926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848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269240" y="6437243"/>
            <a:ext cx="3859607" cy="134483"/>
          </a:xfrm>
          <a:prstGeom prst="rect">
            <a:avLst/>
          </a:prstGeom>
        </p:spPr>
        <p:txBody>
          <a:bodyPr/>
          <a:lstStyle/>
          <a:p>
            <a:pPr defTabSz="914225"/>
            <a:endParaRPr lang="en-US">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a:solidFill>
                <a:srgbClr val="505050"/>
              </a:solidFill>
            </a:endParaRPr>
          </a:p>
        </p:txBody>
      </p:sp>
      <p:sp>
        <p:nvSpPr>
          <p:cNvPr id="8" name="Text Placeholder 7"/>
          <p:cNvSpPr>
            <a:spLocks noGrp="1"/>
          </p:cNvSpPr>
          <p:nvPr>
            <p:ph type="body" sz="quarter" idx="13" hasCustomPrompt="1"/>
          </p:nvPr>
        </p:nvSpPr>
        <p:spPr>
          <a:xfrm>
            <a:off x="591640" y="1515300"/>
            <a:ext cx="11005513" cy="2443827"/>
          </a:xfrm>
        </p:spPr>
        <p:txBody>
          <a:bodyPr lIns="0" tIns="0"/>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896333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950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pPr defTabSz="914225"/>
            <a:endParaRPr lang="en-US">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err="1"/>
              <a:t>Lorem</a:t>
            </a:r>
            <a:r>
              <a:rPr lang="en-US"/>
              <a:t> </a:t>
            </a:r>
            <a:r>
              <a:rPr lang="en-US" err="1"/>
              <a:t>ipsum</a:t>
            </a:r>
            <a:r>
              <a:rPr lang="en-US"/>
              <a:t> dolor sit.</a:t>
            </a:r>
          </a:p>
        </p:txBody>
      </p:sp>
    </p:spTree>
    <p:extLst>
      <p:ext uri="{BB962C8B-B14F-4D97-AF65-F5344CB8AC3E}">
        <p14:creationId xmlns:p14="http://schemas.microsoft.com/office/powerpoint/2010/main" val="97008329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a:t>Topic Description</a:t>
            </a:r>
          </a:p>
          <a:p>
            <a:endParaRPr lang="en-US"/>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a:t>#70-535 @ITProGuru</a:t>
            </a:r>
          </a:p>
        </p:txBody>
      </p:sp>
    </p:spTree>
    <p:extLst>
      <p:ext uri="{BB962C8B-B14F-4D97-AF65-F5344CB8AC3E}">
        <p14:creationId xmlns:p14="http://schemas.microsoft.com/office/powerpoint/2010/main" val="290643556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052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75922949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76922"/>
            <a:ext cx="11653523" cy="1158793"/>
          </a:xfrm>
          <a:noFill/>
        </p:spPr>
        <p:txBody>
          <a:bodyPr anchorCtr="0">
            <a:spAutoFit/>
          </a:bodyPr>
          <a:lstStyle>
            <a:lvl1pPr>
              <a:defRPr sz="7056" spc="-98" baseline="0">
                <a:gradFill>
                  <a:gsLst>
                    <a:gs pos="100000">
                      <a:schemeClr val="tx1"/>
                    </a:gs>
                    <a:gs pos="0">
                      <a:schemeClr val="tx1"/>
                    </a:gs>
                  </a:gsLst>
                  <a:lin ang="5400000" scaled="0"/>
                </a:gradFill>
              </a:defRPr>
            </a:lvl1pPr>
          </a:lstStyle>
          <a:p>
            <a:r>
              <a:rPr lang="en-US"/>
              <a:t>Demo</a:t>
            </a:r>
          </a:p>
        </p:txBody>
      </p:sp>
    </p:spTree>
    <p:extLst>
      <p:ext uri="{BB962C8B-B14F-4D97-AF65-F5344CB8AC3E}">
        <p14:creationId xmlns:p14="http://schemas.microsoft.com/office/powerpoint/2010/main" val="426658293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5" y="1117577"/>
            <a:ext cx="10816237" cy="60353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4" name="Footer Placeholder 2"/>
          <p:cNvSpPr>
            <a:spLocks noGrp="1"/>
          </p:cNvSpPr>
          <p:nvPr>
            <p:ph type="ftr" sz="quarter" idx="14"/>
          </p:nvPr>
        </p:nvSpPr>
        <p:spPr>
          <a:xfrm>
            <a:off x="448212" y="6437747"/>
            <a:ext cx="3859607" cy="133860"/>
          </a:xfrm>
          <a:prstGeom prst="rect">
            <a:avLst/>
          </a:prstGeom>
        </p:spPr>
        <p:txBody>
          <a:bodyPr/>
          <a:lstStyle>
            <a:lvl1pPr fontAlgn="base">
              <a:spcBef>
                <a:spcPct val="0"/>
              </a:spcBef>
              <a:spcAft>
                <a:spcPct val="0"/>
              </a:spcAft>
              <a:defRPr>
                <a:solidFill>
                  <a:srgbClr val="505050"/>
                </a:solidFill>
              </a:defRPr>
            </a:lvl1pPr>
          </a:lstStyle>
          <a:p>
            <a:pPr defTabSz="914225">
              <a:defRPr/>
            </a:pPr>
            <a:r>
              <a:rPr lang="en-US"/>
              <a:t>Microsoft Confidential</a:t>
            </a:r>
          </a:p>
        </p:txBody>
      </p:sp>
      <p:sp>
        <p:nvSpPr>
          <p:cNvPr id="5" name="Slide Number Placeholder 3"/>
          <p:cNvSpPr>
            <a:spLocks noGrp="1"/>
          </p:cNvSpPr>
          <p:nvPr>
            <p:ph type="sldNum" sz="quarter" idx="15"/>
          </p:nvPr>
        </p:nvSpPr>
        <p:spPr>
          <a:xfrm>
            <a:off x="11367170" y="6437747"/>
            <a:ext cx="555597" cy="133860"/>
          </a:xfrm>
          <a:prstGeom prst="rect">
            <a:avLst/>
          </a:prstGeom>
        </p:spPr>
        <p:txBody>
          <a:bodyPr/>
          <a:lstStyle>
            <a:lvl1pPr>
              <a:defRPr/>
            </a:lvl1pPr>
          </a:lstStyle>
          <a:p>
            <a:pPr defTabSz="914225"/>
            <a:fld id="{6052FC3A-E1BD-E54F-9A48-71EBDEF00552}" type="slidenum">
              <a:rPr lang="en-US" smtClean="0">
                <a:solidFill>
                  <a:srgbClr val="505050"/>
                </a:solidFill>
              </a:rPr>
              <a:pPr defTabSz="914225"/>
              <a:t>‹#›</a:t>
            </a:fld>
            <a:endParaRPr lang="en-US">
              <a:solidFill>
                <a:srgbClr val="505050"/>
              </a:solidFill>
            </a:endParaRPr>
          </a:p>
        </p:txBody>
      </p:sp>
    </p:spTree>
    <p:extLst>
      <p:ext uri="{BB962C8B-B14F-4D97-AF65-F5344CB8AC3E}">
        <p14:creationId xmlns:p14="http://schemas.microsoft.com/office/powerpoint/2010/main" val="337656848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Tree>
    <p:extLst>
      <p:ext uri="{BB962C8B-B14F-4D97-AF65-F5344CB8AC3E}">
        <p14:creationId xmlns:p14="http://schemas.microsoft.com/office/powerpoint/2010/main" val="775293956"/>
      </p:ext>
    </p:extLst>
  </p:cSld>
  <p:clrMapOvr>
    <a:masterClrMapping/>
  </p:clrMapOvr>
  <p:transition spd="med">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a:xfrm>
            <a:off x="269239" y="6558796"/>
            <a:ext cx="3859607" cy="134483"/>
          </a:xfrm>
          <a:prstGeom prst="rect">
            <a:avLst/>
          </a:prstGeom>
        </p:spPr>
        <p:txBody>
          <a:bodyPr/>
          <a:lstStyle/>
          <a:p>
            <a:pPr defTabSz="914225"/>
            <a:r>
              <a:rPr lang="en-US">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a:xfrm>
            <a:off x="11367166" y="6558796"/>
            <a:ext cx="555596" cy="134483"/>
          </a:xfrm>
          <a:prstGeom prst="rect">
            <a:avLst/>
          </a:prstGeom>
        </p:spPr>
        <p:txBody>
          <a:bodyPr/>
          <a:lstStyle/>
          <a:p>
            <a:pPr defTabSz="914225"/>
            <a:fld id="{27258FFF-F925-446B-8502-81C933981705}" type="slidenum">
              <a:rPr lang="en-US" smtClean="0">
                <a:gradFill>
                  <a:gsLst>
                    <a:gs pos="2239">
                      <a:srgbClr val="FFFFFF"/>
                    </a:gs>
                    <a:gs pos="11940">
                      <a:srgbClr val="FFFFFF"/>
                    </a:gs>
                  </a:gsLst>
                  <a:lin ang="5400000" scaled="0"/>
                </a:gradFill>
              </a:rPr>
              <a:pPr defTabSz="914225"/>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953115809"/>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564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5" y="2100817"/>
            <a:ext cx="11007660" cy="1686801"/>
          </a:xfrm>
        </p:spPr>
        <p:txBody>
          <a:bodyPr/>
          <a:lstStyle>
            <a:lvl1pPr>
              <a:defRPr sz="5880">
                <a:solidFill>
                  <a:schemeClr val="bg1"/>
                </a:solidFill>
              </a:defRPr>
            </a:lvl1pPr>
          </a:lstStyle>
          <a:p>
            <a:r>
              <a:rPr lang="en-US"/>
              <a:t>Title</a:t>
            </a:r>
          </a:p>
        </p:txBody>
      </p:sp>
      <p:sp>
        <p:nvSpPr>
          <p:cNvPr id="8" name="Subtitle 2"/>
          <p:cNvSpPr>
            <a:spLocks noGrp="1"/>
          </p:cNvSpPr>
          <p:nvPr>
            <p:ph type="subTitle" idx="1" hasCustomPrompt="1"/>
          </p:nvPr>
        </p:nvSpPr>
        <p:spPr>
          <a:xfrm>
            <a:off x="591642" y="3877277"/>
            <a:ext cx="10989732" cy="516616"/>
          </a:xfrm>
        </p:spPr>
        <p:txBody>
          <a:bodyPr/>
          <a:lstStyle>
            <a:lvl1pPr marL="0" indent="0" algn="l">
              <a:buNone/>
              <a:defRPr sz="2157">
                <a:solidFill>
                  <a:schemeClr val="bg1"/>
                </a:solidFill>
                <a:latin typeface="+mn-lt"/>
              </a:defRPr>
            </a:lvl1pPr>
            <a:lvl2pPr marL="448021" indent="0" algn="ctr">
              <a:buNone/>
              <a:defRPr>
                <a:solidFill>
                  <a:schemeClr val="tx1">
                    <a:tint val="75000"/>
                  </a:schemeClr>
                </a:solidFill>
              </a:defRPr>
            </a:lvl2pPr>
            <a:lvl3pPr marL="896042" indent="0" algn="ctr">
              <a:buNone/>
              <a:defRPr>
                <a:solidFill>
                  <a:schemeClr val="tx1">
                    <a:tint val="75000"/>
                  </a:schemeClr>
                </a:solidFill>
              </a:defRPr>
            </a:lvl3pPr>
            <a:lvl4pPr marL="1344063" indent="0" algn="ctr">
              <a:buNone/>
              <a:defRPr>
                <a:solidFill>
                  <a:schemeClr val="tx1">
                    <a:tint val="75000"/>
                  </a:schemeClr>
                </a:solidFill>
              </a:defRPr>
            </a:lvl4pPr>
            <a:lvl5pPr marL="1792084" indent="0" algn="ctr">
              <a:buNone/>
              <a:defRPr>
                <a:solidFill>
                  <a:schemeClr val="tx1">
                    <a:tint val="75000"/>
                  </a:schemeClr>
                </a:solidFill>
              </a:defRPr>
            </a:lvl5pPr>
            <a:lvl6pPr marL="2240105" indent="0" algn="ctr">
              <a:buNone/>
              <a:defRPr>
                <a:solidFill>
                  <a:schemeClr val="tx1">
                    <a:tint val="75000"/>
                  </a:schemeClr>
                </a:solidFill>
              </a:defRPr>
            </a:lvl6pPr>
            <a:lvl7pPr marL="2688126" indent="0" algn="ctr">
              <a:buNone/>
              <a:defRPr>
                <a:solidFill>
                  <a:schemeClr val="tx1">
                    <a:tint val="75000"/>
                  </a:schemeClr>
                </a:solidFill>
              </a:defRPr>
            </a:lvl7pPr>
            <a:lvl8pPr marL="3136146"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50564523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3358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12987"/>
          </a:xfrm>
        </p:spPr>
        <p:txBody>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94810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4035990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2_Interior4">
    <p:bg>
      <p:bgPr>
        <a:solidFill>
          <a:schemeClr val="bg1"/>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1" y="0"/>
            <a:ext cx="4676660" cy="68580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endParaRPr lang="en-US" sz="2400">
              <a:solidFill>
                <a:prstClr val="white"/>
              </a:solidFill>
            </a:endParaRPr>
          </a:p>
        </p:txBody>
      </p:sp>
      <p:sp>
        <p:nvSpPr>
          <p:cNvPr id="9" name="Title 1"/>
          <p:cNvSpPr>
            <a:spLocks noGrp="1" noChangeAspect="1"/>
          </p:cNvSpPr>
          <p:nvPr>
            <p:ph type="title"/>
          </p:nvPr>
        </p:nvSpPr>
        <p:spPr>
          <a:xfrm>
            <a:off x="269239" y="560344"/>
            <a:ext cx="3660400" cy="5670382"/>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791330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7570" y="-3"/>
            <a:ext cx="11893593" cy="896817"/>
          </a:xfrm>
        </p:spPr>
        <p:txBody>
          <a:bodyPr/>
          <a:lstStyle>
            <a:lvl1pPr>
              <a:defRPr/>
            </a:lvl1pPr>
          </a:lstStyle>
          <a:p>
            <a:r>
              <a:rPr lang="en-US"/>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a:t>Edit Content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78085897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6063" y="1187644"/>
            <a:ext cx="6278150"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2000">
                      <a:schemeClr val="tx1"/>
                    </a:gs>
                    <a:gs pos="98000">
                      <a:schemeClr val="tx1"/>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69302" y="2084192"/>
            <a:ext cx="6274911" cy="1793104"/>
          </a:xfrm>
          <a:noFill/>
        </p:spPr>
        <p:txBody>
          <a:bodyPr lIns="146304" tIns="91440" rIns="146304" bIns="91440" anchor="t" anchorCtr="0"/>
          <a:lstStyle>
            <a:lvl1pPr>
              <a:defRPr sz="5294" spc="-98" baseline="0">
                <a:gradFill>
                  <a:gsLst>
                    <a:gs pos="2000">
                      <a:schemeClr val="tx1"/>
                    </a:gs>
                    <a:gs pos="98000">
                      <a:schemeClr val="tx1"/>
                    </a:gs>
                  </a:gsLst>
                  <a:lin ang="5400000" scaled="1"/>
                </a:gradFill>
              </a:defRPr>
            </a:lvl1pPr>
          </a:lstStyle>
          <a:p>
            <a:r>
              <a:rPr lang="en-US"/>
              <a:t>Presentation title</a:t>
            </a:r>
          </a:p>
        </p:txBody>
      </p:sp>
      <p:sp>
        <p:nvSpPr>
          <p:cNvPr id="3" name="Text Placeholder 2"/>
          <p:cNvSpPr>
            <a:spLocks noGrp="1"/>
          </p:cNvSpPr>
          <p:nvPr userDrawn="1">
            <p:ph type="body" sz="quarter" idx="14" hasCustomPrompt="1"/>
          </p:nvPr>
        </p:nvSpPr>
        <p:spPr bwMode="auto">
          <a:xfrm>
            <a:off x="267682" y="3877276"/>
            <a:ext cx="5380106" cy="1793104"/>
          </a:xfrm>
          <a:noFill/>
        </p:spPr>
        <p:txBody>
          <a:bodyPr tIns="109728" bIns="109728">
            <a:noAutofit/>
          </a:bodyPr>
          <a:lstStyle>
            <a:lvl1pPr marL="0" indent="0">
              <a:spcBef>
                <a:spcPts val="0"/>
              </a:spcBef>
              <a:buNone/>
              <a:defRPr sz="3137">
                <a:gradFill>
                  <a:gsLst>
                    <a:gs pos="2000">
                      <a:schemeClr val="tx1"/>
                    </a:gs>
                    <a:gs pos="98000">
                      <a:schemeClr val="tx1"/>
                    </a:gs>
                  </a:gsLst>
                  <a:lin ang="5400000" scaled="1"/>
                </a:gradFill>
              </a:defRPr>
            </a:lvl1pPr>
          </a:lstStyle>
          <a:p>
            <a:pPr lvl="0"/>
            <a:r>
              <a:rPr lang="en-US"/>
              <a:t>Speaker Name</a:t>
            </a:r>
          </a:p>
        </p:txBody>
      </p:sp>
      <p:pic>
        <p:nvPicPr>
          <p:cNvPr id="229" name="Picture 22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
        <p:nvSpPr>
          <p:cNvPr id="230" name="Freeform 229"/>
          <p:cNvSpPr>
            <a:spLocks/>
          </p:cNvSpPr>
          <p:nvPr userDrawn="1"/>
        </p:nvSpPr>
        <p:spPr bwMode="auto">
          <a:xfrm>
            <a:off x="10424274" y="2491274"/>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231" name="Group 230"/>
          <p:cNvGrpSpPr/>
          <p:nvPr userDrawn="1"/>
        </p:nvGrpSpPr>
        <p:grpSpPr bwMode="auto">
          <a:xfrm>
            <a:off x="6237651" y="3558671"/>
            <a:ext cx="5290650" cy="20896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37" name="Freeform 42"/>
          <p:cNvSpPr>
            <a:spLocks/>
          </p:cNvSpPr>
          <p:nvPr userDrawn="1"/>
        </p:nvSpPr>
        <p:spPr bwMode="auto">
          <a:xfrm>
            <a:off x="8545302" y="1456607"/>
            <a:ext cx="1376370" cy="823852"/>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Freeform 237"/>
          <p:cNvSpPr>
            <a:spLocks/>
          </p:cNvSpPr>
          <p:nvPr userDrawn="1"/>
        </p:nvSpPr>
        <p:spPr bwMode="auto">
          <a:xfrm flipH="1">
            <a:off x="7394551" y="2280459"/>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018650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extLst>
      <p:ext uri="{BB962C8B-B14F-4D97-AF65-F5344CB8AC3E}">
        <p14:creationId xmlns:p14="http://schemas.microsoft.com/office/powerpoint/2010/main" val="211256616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085687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328694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251102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815260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546043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09220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625292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415791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http://URL..</a:t>
            </a:r>
          </a:p>
        </p:txBody>
      </p:sp>
    </p:spTree>
    <p:extLst>
      <p:ext uri="{BB962C8B-B14F-4D97-AF65-F5344CB8AC3E}">
        <p14:creationId xmlns:p14="http://schemas.microsoft.com/office/powerpoint/2010/main" val="287018339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109959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669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29582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86089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374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24899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41491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480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0070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9804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425727262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74927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66881116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4896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3"/>
            <a:ext cx="11653834" cy="896518"/>
          </a:xfrm>
        </p:spPr>
        <p:txBody>
          <a:bodyPr/>
          <a:lstStyle>
            <a:lvl1pPr>
              <a:defRPr sz="5683">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4934"/>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636117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9"/>
            <a:ext cx="11231365" cy="1403205"/>
          </a:xfrm>
        </p:spPr>
        <p:txBody>
          <a:bodyPr/>
          <a:lstStyle>
            <a:lvl1pPr marL="0" indent="0">
              <a:buNone/>
              <a:defRPr lang="en-US" sz="8798"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074" rtl="0" eaLnBrk="1" latinLnBrk="0" hangingPunct="1">
              <a:lnSpc>
                <a:spcPct val="90000"/>
              </a:lnSpc>
              <a:spcBef>
                <a:spcPct val="20000"/>
              </a:spcBef>
              <a:buSzPct val="90000"/>
              <a:buFont typeface="Arial" pitchFamily="34" charset="0"/>
              <a:buNone/>
            </a:pPr>
            <a:r>
              <a:rPr lang="en-US"/>
              <a:t>Click to edit title style</a:t>
            </a:r>
          </a:p>
        </p:txBody>
      </p:sp>
      <p:sp>
        <p:nvSpPr>
          <p:cNvPr id="4" name="Text Placeholder 8"/>
          <p:cNvSpPr>
            <a:spLocks noGrp="1"/>
          </p:cNvSpPr>
          <p:nvPr>
            <p:ph type="body" sz="quarter" idx="11" hasCustomPrompt="1"/>
          </p:nvPr>
        </p:nvSpPr>
        <p:spPr>
          <a:xfrm>
            <a:off x="512899" y="3219171"/>
            <a:ext cx="7515594" cy="627864"/>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074"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36282779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a:t>Edit Source URL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92258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a:t>Edit Scenario Case Study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http://URL..</a:t>
            </a:r>
          </a:p>
        </p:txBody>
      </p:sp>
    </p:spTree>
    <p:extLst>
      <p:ext uri="{BB962C8B-B14F-4D97-AF65-F5344CB8AC3E}">
        <p14:creationId xmlns:p14="http://schemas.microsoft.com/office/powerpoint/2010/main" val="3317398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63701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a:t>Edit Question</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2611943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a:t>Paste Answers from Question Slide</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27019404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a:t>Enter Description(s)</a:t>
            </a:r>
          </a:p>
          <a:p>
            <a:endParaRPr lang="en-US"/>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a:t>#70-533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a:solidFill>
                  <a:srgbClr val="00B0F0"/>
                </a:solidFill>
              </a:rPr>
              <a:t>DEMO</a:t>
            </a:r>
          </a:p>
        </p:txBody>
      </p:sp>
    </p:spTree>
    <p:extLst>
      <p:ext uri="{BB962C8B-B14F-4D97-AF65-F5344CB8AC3E}">
        <p14:creationId xmlns:p14="http://schemas.microsoft.com/office/powerpoint/2010/main" val="40728005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800100" indent="-457200">
              <a:buFont typeface="+mj-lt"/>
              <a:buAutoNum type="alphaUcPeriod"/>
              <a:defRPr sz="2400"/>
            </a:lvl2pPr>
            <a:lvl3pPr marL="1200150" indent="-514350">
              <a:buFont typeface="Segoe UI" panose="020B0502040204020203" pitchFamily="34" charset="0"/>
              <a:buChar char="•"/>
              <a:defRPr sz="2100"/>
            </a:lvl3pPr>
            <a:lvl4pPr marL="1028700" indent="0">
              <a:buFontTx/>
              <a:buNone/>
              <a:defRPr sz="1800"/>
            </a:lvl4pPr>
            <a:lvl5pPr marL="1371600" indent="0">
              <a:buFontTx/>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http://URL..</a:t>
            </a:r>
          </a:p>
        </p:txBody>
      </p:sp>
    </p:spTree>
    <p:extLst>
      <p:ext uri="{BB962C8B-B14F-4D97-AF65-F5344CB8AC3E}">
        <p14:creationId xmlns:p14="http://schemas.microsoft.com/office/powerpoint/2010/main" val="23866688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a:t>Content &amp; Code</a:t>
            </a:r>
          </a:p>
        </p:txBody>
      </p:sp>
      <p:sp>
        <p:nvSpPr>
          <p:cNvPr id="3" name="Content Placeholder 2"/>
          <p:cNvSpPr>
            <a:spLocks noGrp="1"/>
          </p:cNvSpPr>
          <p:nvPr>
            <p:ph idx="1"/>
          </p:nvPr>
        </p:nvSpPr>
        <p:spPr>
          <a:xfrm>
            <a:off x="201592" y="1098893"/>
            <a:ext cx="11778205" cy="2554215"/>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a:t>Click to Edit/Paste/Insert Code or Paste/Insert Screenshot</a:t>
            </a:r>
          </a:p>
          <a:p>
            <a:pPr lvl="1"/>
            <a:r>
              <a:rPr lang="en-US"/>
              <a:t>	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3EA49070-3FD9-4B27-9810-341ACA436456}"/>
              </a:ext>
            </a:extLst>
          </p:cNvPr>
          <p:cNvSpPr>
            <a:spLocks noGrp="1"/>
          </p:cNvSpPr>
          <p:nvPr>
            <p:ph type="body" sz="quarter" idx="11" hasCustomPrompt="1"/>
          </p:nvPr>
        </p:nvSpPr>
        <p:spPr>
          <a:xfrm>
            <a:off x="1055716" y="798022"/>
            <a:ext cx="10924081" cy="179531"/>
          </a:xfrm>
        </p:spPr>
        <p:txBody>
          <a:bodyPr/>
          <a:lstStyle>
            <a:lvl1pPr marL="0" indent="0" algn="r">
              <a:buFont typeface="Arial" panose="020B0604020202020204" pitchFamily="34" charset="0"/>
              <a:buNone/>
              <a:defRPr sz="1050">
                <a:solidFill>
                  <a:schemeClr val="bg1">
                    <a:lumMod val="95000"/>
                  </a:schemeClr>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29772027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470413"/>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a:t>Edit Code</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4DEA64-361A-459F-AC62-F5ABFB0B7096}"/>
              </a:ext>
            </a:extLst>
          </p:cNvPr>
          <p:cNvSpPr>
            <a:spLocks noGrp="1"/>
          </p:cNvSpPr>
          <p:nvPr>
            <p:ph type="body" sz="quarter" idx="11" hasCustomPrompt="1"/>
          </p:nvPr>
        </p:nvSpPr>
        <p:spPr>
          <a:xfrm>
            <a:off x="273436" y="6550072"/>
            <a:ext cx="11433116" cy="267365"/>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8364640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Title</a:t>
            </a:r>
          </a:p>
        </p:txBody>
      </p:sp>
    </p:spTree>
    <p:extLst>
      <p:ext uri="{BB962C8B-B14F-4D97-AF65-F5344CB8AC3E}">
        <p14:creationId xmlns:p14="http://schemas.microsoft.com/office/powerpoint/2010/main" val="781420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0"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Step 1</a:t>
            </a:r>
          </a:p>
          <a:p>
            <a:pPr lvl="1"/>
            <a:r>
              <a:rPr lang="en-US"/>
              <a:t>Second level</a:t>
            </a:r>
          </a:p>
          <a:p>
            <a:pPr lvl="2"/>
            <a:r>
              <a:rPr lang="en-US"/>
              <a:t>Third level</a:t>
            </a:r>
          </a:p>
          <a:p>
            <a:pPr lvl="3"/>
            <a:r>
              <a:rPr lang="en-US"/>
              <a:t>Fourth level</a:t>
            </a:r>
          </a:p>
          <a:p>
            <a:pPr lvl="4"/>
            <a:r>
              <a:rPr lang="en-US"/>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Step 2</a:t>
            </a:r>
          </a:p>
          <a:p>
            <a:pPr lvl="1"/>
            <a:r>
              <a:rPr lang="en-US"/>
              <a:t>Second level</a:t>
            </a:r>
          </a:p>
          <a:p>
            <a:pPr lvl="2"/>
            <a:r>
              <a:rPr lang="en-US"/>
              <a:t>Third level</a:t>
            </a:r>
          </a:p>
          <a:p>
            <a:pPr lvl="3"/>
            <a:r>
              <a:rPr lang="en-US"/>
              <a:t>Fourth level</a:t>
            </a:r>
          </a:p>
          <a:p>
            <a:pPr lvl="4"/>
            <a:r>
              <a:rPr lang="en-US"/>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Step 3</a:t>
            </a:r>
          </a:p>
          <a:p>
            <a:pPr lvl="1"/>
            <a:r>
              <a:rPr lang="en-US"/>
              <a:t>Second level</a:t>
            </a:r>
          </a:p>
          <a:p>
            <a:pPr lvl="2"/>
            <a:r>
              <a:rPr lang="en-US"/>
              <a:t>Third level</a:t>
            </a:r>
          </a:p>
          <a:p>
            <a:pPr lvl="3"/>
            <a:r>
              <a:rPr lang="en-US"/>
              <a:t>Fourth level</a:t>
            </a:r>
          </a:p>
          <a:p>
            <a:pPr lvl="4"/>
            <a:r>
              <a:rPr lang="en-US"/>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Resources</a:t>
            </a:r>
          </a:p>
          <a:p>
            <a:pPr lvl="1"/>
            <a:r>
              <a:rPr lang="en-US"/>
              <a:t>Second level</a:t>
            </a:r>
          </a:p>
          <a:p>
            <a:pPr lvl="2"/>
            <a:r>
              <a:rPr lang="en-US"/>
              <a:t>Third level</a:t>
            </a:r>
          </a:p>
          <a:p>
            <a:pPr lvl="3"/>
            <a:r>
              <a:rPr lang="en-US"/>
              <a:t>Fourth level</a:t>
            </a:r>
          </a:p>
          <a:p>
            <a:pPr lvl="4"/>
            <a:r>
              <a:rPr lang="en-US"/>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Results</a:t>
            </a:r>
          </a:p>
          <a:p>
            <a:pPr lvl="1"/>
            <a:r>
              <a:rPr lang="en-US"/>
              <a:t>Second level</a:t>
            </a:r>
          </a:p>
          <a:p>
            <a:pPr lvl="2"/>
            <a:r>
              <a:rPr lang="en-US"/>
              <a:t>Third level</a:t>
            </a:r>
          </a:p>
          <a:p>
            <a:pPr lvl="3"/>
            <a:r>
              <a:rPr lang="en-US"/>
              <a:t>Fourth level</a:t>
            </a:r>
          </a:p>
          <a:p>
            <a:pPr lvl="4"/>
            <a:r>
              <a:rPr lang="en-US"/>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Observations</a:t>
            </a:r>
          </a:p>
          <a:p>
            <a:pPr lvl="1"/>
            <a:r>
              <a:rPr lang="en-US"/>
              <a:t>Second level</a:t>
            </a:r>
          </a:p>
          <a:p>
            <a:pPr lvl="2"/>
            <a:r>
              <a:rPr lang="en-US"/>
              <a:t>Third level</a:t>
            </a:r>
          </a:p>
          <a:p>
            <a:pPr lvl="3"/>
            <a:r>
              <a:rPr lang="en-US"/>
              <a:t>Fourth level</a:t>
            </a:r>
          </a:p>
          <a:p>
            <a:pPr lvl="4"/>
            <a:r>
              <a:rPr lang="en-US"/>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743382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6388805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11718" y="1018563"/>
            <a:ext cx="5065183" cy="50996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80101" y="1018564"/>
            <a:ext cx="5067300" cy="50996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1552283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40274810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chemeClr val="accent6"/>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22985604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26697311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33532630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20605156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2647">
                <a:solidFill>
                  <a:srgbClr val="0070C0"/>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380749253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41" y="1197323"/>
            <a:ext cx="11653521" cy="5109815"/>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315314126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97169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40308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0"/>
            <a:ext cx="12191999" cy="1011115"/>
          </a:xfrm>
          <a:prstGeom prst="rect">
            <a:avLst/>
          </a:prstGeom>
          <a:solidFill>
            <a:srgbClr val="8DACD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71103" y="2617668"/>
            <a:ext cx="9649074" cy="2889997"/>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endParaRPr lang="en-US"/>
          </a:p>
        </p:txBody>
      </p:sp>
      <p:sp>
        <p:nvSpPr>
          <p:cNvPr id="9" name="Title 1"/>
          <p:cNvSpPr>
            <a:spLocks noGrp="1"/>
          </p:cNvSpPr>
          <p:nvPr>
            <p:ph type="title"/>
          </p:nvPr>
        </p:nvSpPr>
        <p:spPr>
          <a:xfrm>
            <a:off x="271103" y="893135"/>
            <a:ext cx="11371547" cy="1552353"/>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endParaRPr lang="en-US"/>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1658154"/>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305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01743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a:p>
        </p:txBody>
      </p:sp>
      <p:sp>
        <p:nvSpPr>
          <p:cNvPr id="3" name="Rectangle 2"/>
          <p:cNvSpPr/>
          <p:nvPr userDrawn="1"/>
        </p:nvSpPr>
        <p:spPr>
          <a:xfrm>
            <a:off x="268080" y="286311"/>
            <a:ext cx="3127779" cy="92333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241314626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36"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grpSp>
        <p:nvGrpSpPr>
          <p:cNvPr id="6" name="Group 5"/>
          <p:cNvGrpSpPr/>
          <p:nvPr userDrawn="1"/>
        </p:nvGrpSpPr>
        <p:grpSpPr>
          <a:xfrm>
            <a:off x="7350981"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9182333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5" name="Title 6"/>
          <p:cNvSpPr>
            <a:spLocks noGrp="1"/>
          </p:cNvSpPr>
          <p:nvPr>
            <p:ph type="title"/>
          </p:nvPr>
        </p:nvSpPr>
        <p:spPr>
          <a:xfrm>
            <a:off x="284238" y="295275"/>
            <a:ext cx="11623527" cy="780588"/>
          </a:xfrm>
        </p:spPr>
        <p:txBody>
          <a:bodyPr vert="horz" lIns="93278" tIns="46639" rIns="93278" bIns="46639" rtlCol="0" anchor="t" anchorCtr="0">
            <a:noAutofit/>
          </a:bodyPr>
          <a:lstStyle>
            <a:lvl1pPr>
              <a:defRPr lang="en-US" sz="3529" dirty="0">
                <a:solidFill>
                  <a:schemeClr val="accent1"/>
                </a:solidFill>
              </a:defRPr>
            </a:lvl1pPr>
          </a:lstStyle>
          <a:p>
            <a:pPr marL="0" lvl="0" indent="0">
              <a:lnSpc>
                <a:spcPct val="80000"/>
              </a:lnSpc>
              <a:buFont typeface="Arial" pitchFamily="34" charset="0"/>
            </a:pPr>
            <a:r>
              <a:rPr lang="en-US"/>
              <a:t>Click to edit Master title style</a:t>
            </a:r>
          </a:p>
        </p:txBody>
      </p:sp>
    </p:spTree>
    <p:extLst>
      <p:ext uri="{BB962C8B-B14F-4D97-AF65-F5344CB8AC3E}">
        <p14:creationId xmlns:p14="http://schemas.microsoft.com/office/powerpoint/2010/main" val="35787312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8903"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26019" name="Rectangle 3"/>
          <p:cNvSpPr>
            <a:spLocks noGrp="1" noChangeArrowheads="1"/>
          </p:cNvSpPr>
          <p:nvPr>
            <p:ph type="ctrTitle" sz="quarter" hasCustomPrompt="1"/>
          </p:nvPr>
        </p:nvSpPr>
        <p:spPr>
          <a:xfrm>
            <a:off x="4267201" y="1828800"/>
            <a:ext cx="7643223"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a:t>Course #</a:t>
            </a:r>
          </a:p>
        </p:txBody>
      </p:sp>
      <p:sp>
        <p:nvSpPr>
          <p:cNvPr id="726020" name="Rectangle 4"/>
          <p:cNvSpPr>
            <a:spLocks noGrp="1" noChangeArrowheads="1"/>
          </p:cNvSpPr>
          <p:nvPr>
            <p:ph type="subTitle" sz="quarter" idx="1" hasCustomPrompt="1"/>
          </p:nvPr>
        </p:nvSpPr>
        <p:spPr>
          <a:xfrm>
            <a:off x="4267200" y="2895600"/>
            <a:ext cx="770128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a:t>Click to edit Course title</a:t>
            </a:r>
          </a:p>
        </p:txBody>
      </p:sp>
    </p:spTree>
    <p:extLst>
      <p:ext uri="{BB962C8B-B14F-4D97-AF65-F5344CB8AC3E}">
        <p14:creationId xmlns:p14="http://schemas.microsoft.com/office/powerpoint/2010/main" val="34441757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2895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35687764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2933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5262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45585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964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84509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7618635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8155852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5432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73744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C3F4-551D-4E25-A329-904090982ED1}"/>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1C284A93-B398-4B93-9DB2-06C82F612B9B}"/>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166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6"/>
            <a:ext cx="1522404" cy="326167"/>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327177397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6381651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983253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t="-2262"/>
          <a:stretch/>
        </p:blipFill>
        <p:spPr>
          <a:xfrm>
            <a:off x="311" y="-312"/>
            <a:ext cx="12191377" cy="6858623"/>
          </a:xfrm>
          <a:prstGeom prst="rect">
            <a:avLst/>
          </a:prstGeom>
        </p:spPr>
      </p:pic>
    </p:spTree>
    <p:extLst>
      <p:ext uri="{BB962C8B-B14F-4D97-AF65-F5344CB8AC3E}">
        <p14:creationId xmlns:p14="http://schemas.microsoft.com/office/powerpoint/2010/main" val="85752089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8" name="Rectangle 7"/>
          <p:cNvSpPr/>
          <p:nvPr/>
        </p:nvSpPr>
        <p:spPr bwMode="auto">
          <a:xfrm>
            <a:off x="269302" y="1187644"/>
            <a:ext cx="9860610" cy="26896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22926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07901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7" y="3015596"/>
            <a:ext cx="12192434" cy="3227867"/>
          </a:xfrm>
          <a:prstGeom prst="rect">
            <a:avLst/>
          </a:prstGeom>
        </p:spPr>
      </p:pic>
      <p:sp>
        <p:nvSpPr>
          <p:cNvPr id="6" name="Rectangle 5"/>
          <p:cNvSpPr/>
          <p:nvPr/>
        </p:nvSpPr>
        <p:spPr bwMode="auto">
          <a:xfrm>
            <a:off x="269302" y="1187644"/>
            <a:ext cx="9860610" cy="268963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2246981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5369498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4"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318433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72515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6"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064189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621941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7"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41170900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7"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9273929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128967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065464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8633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3398505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20024349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a:t>Author Name</a:t>
            </a:r>
          </a:p>
          <a:p>
            <a:pPr lvl="0"/>
            <a:r>
              <a:rPr lang="en-US"/>
              <a:t>Title</a:t>
            </a:r>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1222309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a:t>Author’s Name</a:t>
            </a:r>
          </a:p>
          <a:p>
            <a:pPr lvl="0"/>
            <a:r>
              <a:rPr lang="en-US"/>
              <a:t>Title</a:t>
            </a:r>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40519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0482381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44224326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0435308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3"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6068724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3"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2150990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3"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74745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1023809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7662555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91299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985880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9"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6" name="Text Placeholder 5"/>
          <p:cNvSpPr>
            <a:spLocks noGrp="1"/>
          </p:cNvSpPr>
          <p:nvPr>
            <p:ph type="body" sz="quarter" idx="13" hasCustomPrompt="1"/>
          </p:nvPr>
        </p:nvSpPr>
        <p:spPr>
          <a:xfrm>
            <a:off x="269239" y="470411"/>
            <a:ext cx="3047874" cy="452654"/>
          </a:xfrm>
        </p:spPr>
        <p:txBody>
          <a:bodyPr/>
          <a:lstStyle>
            <a:lvl1pPr marL="0" indent="0">
              <a:buNone/>
              <a:defRPr sz="1961"/>
            </a:lvl1pPr>
          </a:lstStyle>
          <a:p>
            <a:pPr lvl="0"/>
            <a:r>
              <a:rPr lang="en-US"/>
              <a:t>Session Code Here</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10207200" y="470410"/>
            <a:ext cx="1522404" cy="326167"/>
          </a:xfrm>
          <a:prstGeom prst="rect">
            <a:avLst/>
          </a:prstGeom>
        </p:spPr>
      </p:pic>
    </p:spTree>
    <p:extLst>
      <p:ext uri="{BB962C8B-B14F-4D97-AF65-F5344CB8AC3E}">
        <p14:creationId xmlns:p14="http://schemas.microsoft.com/office/powerpoint/2010/main" val="126308739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1pPr>
              <a:defRPr>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168907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6075455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214E044-D81A-4BC8-8B44-D5B6E72EA6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473457" y="0"/>
            <a:ext cx="7718545" cy="6862028"/>
          </a:xfrm>
          <a:prstGeom prst="rect">
            <a:avLst/>
          </a:prstGeom>
        </p:spPr>
      </p:pic>
      <p:sp>
        <p:nvSpPr>
          <p:cNvPr id="8" name="Rectangle 7">
            <a:extLst>
              <a:ext uri="{FF2B5EF4-FFF2-40B4-BE49-F238E27FC236}">
                <a16:creationId xmlns:a16="http://schemas.microsoft.com/office/drawing/2014/main" id="{CA6A04B4-1456-490B-8B52-A08A4AF91494}"/>
              </a:ext>
            </a:extLst>
          </p:cNvPr>
          <p:cNvSpPr/>
          <p:nvPr userDrawn="1"/>
        </p:nvSpPr>
        <p:spPr bwMode="auto">
          <a:xfrm>
            <a:off x="0" y="-13453"/>
            <a:ext cx="4572093" cy="6871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white">
          <a:xfrm>
            <a:off x="451634" y="470067"/>
            <a:ext cx="1423303" cy="304828"/>
          </a:xfrm>
          <a:prstGeom prst="rect">
            <a:avLst/>
          </a:prstGeom>
        </p:spPr>
      </p:pic>
      <p:sp>
        <p:nvSpPr>
          <p:cNvPr id="7" name="TextBox 6"/>
          <p:cNvSpPr txBox="1"/>
          <p:nvPr userDrawn="1"/>
        </p:nvSpPr>
        <p:spPr bwMode="white">
          <a:xfrm>
            <a:off x="269240" y="5588535"/>
            <a:ext cx="3137515" cy="757391"/>
          </a:xfrm>
          <a:prstGeom prst="rect">
            <a:avLst/>
          </a:prstGeom>
          <a:noFill/>
        </p:spPr>
        <p:txBody>
          <a:bodyPr wrap="square" lIns="134464" tIns="107571" rIns="134464" bIns="107571" rtlCol="0">
            <a:spAutoFit/>
          </a:bodyPr>
          <a:lstStyle/>
          <a:p>
            <a:pPr>
              <a:lnSpc>
                <a:spcPct val="90000"/>
              </a:lnSpc>
              <a:spcAft>
                <a:spcPts val="441"/>
              </a:spcAft>
            </a:pPr>
            <a:r>
              <a:rPr lang="en-US" sz="1765">
                <a:gradFill>
                  <a:gsLst>
                    <a:gs pos="2917">
                      <a:schemeClr val="tx1"/>
                    </a:gs>
                    <a:gs pos="30000">
                      <a:schemeClr val="tx1"/>
                    </a:gs>
                  </a:gsLst>
                  <a:lin ang="5400000" scaled="0"/>
                </a:gradFill>
              </a:rPr>
              <a:t>Las Vegas, Nevada</a:t>
            </a:r>
          </a:p>
          <a:p>
            <a:pPr>
              <a:lnSpc>
                <a:spcPct val="90000"/>
              </a:lnSpc>
              <a:spcAft>
                <a:spcPts val="441"/>
              </a:spcAft>
            </a:pPr>
            <a:r>
              <a:rPr lang="en-US" sz="1765">
                <a:gradFill>
                  <a:gsLst>
                    <a:gs pos="2917">
                      <a:schemeClr val="tx1"/>
                    </a:gs>
                    <a:gs pos="30000">
                      <a:schemeClr val="tx1"/>
                    </a:gs>
                  </a:gsLst>
                  <a:lin ang="5400000" scaled="0"/>
                </a:gradFill>
              </a:rPr>
              <a:t>October 23–26, 2017</a:t>
            </a:r>
          </a:p>
        </p:txBody>
      </p:sp>
      <p:sp>
        <p:nvSpPr>
          <p:cNvPr id="2" name="TextBox 1">
            <a:extLst>
              <a:ext uri="{FF2B5EF4-FFF2-40B4-BE49-F238E27FC236}">
                <a16:creationId xmlns:a16="http://schemas.microsoft.com/office/drawing/2014/main" id="{056C9DEE-6F0F-4952-B2B1-A47AFA7F3DE1}"/>
              </a:ext>
            </a:extLst>
          </p:cNvPr>
          <p:cNvSpPr txBox="1"/>
          <p:nvPr userDrawn="1"/>
        </p:nvSpPr>
        <p:spPr bwMode="white">
          <a:xfrm>
            <a:off x="269239" y="1707465"/>
            <a:ext cx="4204216" cy="1683606"/>
          </a:xfrm>
          <a:prstGeom prst="rect">
            <a:avLst/>
          </a:prstGeom>
          <a:noFill/>
        </p:spPr>
        <p:txBody>
          <a:bodyPr wrap="square" lIns="134464" tIns="107571" rIns="134464" bIns="107571" rtlCol="0">
            <a:spAutoFit/>
          </a:bodyPr>
          <a:lstStyle/>
          <a:p>
            <a:pPr>
              <a:lnSpc>
                <a:spcPct val="90000"/>
              </a:lnSpc>
              <a:spcBef>
                <a:spcPts val="1324"/>
              </a:spcBef>
              <a:spcAft>
                <a:spcPts val="441"/>
              </a:spcAft>
            </a:pPr>
            <a:r>
              <a:rPr lang="en-US" sz="3529">
                <a:gradFill>
                  <a:gsLst>
                    <a:gs pos="2917">
                      <a:schemeClr val="tx1"/>
                    </a:gs>
                    <a:gs pos="30000">
                      <a:schemeClr val="tx1"/>
                    </a:gs>
                  </a:gsLst>
                  <a:lin ang="5400000" scaled="0"/>
                </a:gradFill>
                <a:latin typeface="+mj-lt"/>
              </a:rPr>
              <a:t>Digital</a:t>
            </a:r>
            <a:br>
              <a:rPr lang="en-US" sz="3529">
                <a:gradFill>
                  <a:gsLst>
                    <a:gs pos="2917">
                      <a:schemeClr val="tx1"/>
                    </a:gs>
                    <a:gs pos="30000">
                      <a:schemeClr val="tx1"/>
                    </a:gs>
                  </a:gsLst>
                  <a:lin ang="5400000" scaled="0"/>
                </a:gradFill>
                <a:latin typeface="+mj-lt"/>
              </a:rPr>
            </a:br>
            <a:r>
              <a:rPr lang="en-US" sz="3529">
                <a:gradFill>
                  <a:gsLst>
                    <a:gs pos="2917">
                      <a:schemeClr val="tx1"/>
                    </a:gs>
                    <a:gs pos="30000">
                      <a:schemeClr val="tx1"/>
                    </a:gs>
                  </a:gsLst>
                  <a:lin ang="5400000" scaled="0"/>
                </a:gradFill>
                <a:latin typeface="+mj-lt"/>
              </a:rPr>
              <a:t>Transformation</a:t>
            </a:r>
            <a:br>
              <a:rPr lang="en-US" sz="3529">
                <a:gradFill>
                  <a:gsLst>
                    <a:gs pos="2917">
                      <a:schemeClr val="tx1"/>
                    </a:gs>
                    <a:gs pos="30000">
                      <a:schemeClr val="tx1"/>
                    </a:gs>
                  </a:gsLst>
                  <a:lin ang="5400000" scaled="0"/>
                </a:gradFill>
                <a:latin typeface="+mj-lt"/>
              </a:rPr>
            </a:br>
            <a:r>
              <a:rPr lang="en-US" sz="3529">
                <a:gradFill>
                  <a:gsLst>
                    <a:gs pos="2917">
                      <a:schemeClr val="tx1"/>
                    </a:gs>
                    <a:gs pos="30000">
                      <a:schemeClr val="tx1"/>
                    </a:gs>
                  </a:gsLst>
                  <a:lin ang="5400000" scaled="0"/>
                </a:gradFill>
                <a:latin typeface="+mj-lt"/>
              </a:rPr>
              <a:t>Academy</a:t>
            </a:r>
          </a:p>
        </p:txBody>
      </p:sp>
    </p:spTree>
    <p:extLst>
      <p:ext uri="{BB962C8B-B14F-4D97-AF65-F5344CB8AC3E}">
        <p14:creationId xmlns:p14="http://schemas.microsoft.com/office/powerpoint/2010/main" val="14686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sp>
        <p:nvSpPr>
          <p:cNvPr id="7" name="Text Placeholder 16"/>
          <p:cNvSpPr>
            <a:spLocks noGrp="1"/>
          </p:cNvSpPr>
          <p:nvPr>
            <p:ph type="body" sz="quarter" idx="13" hasCustomPrompt="1"/>
          </p:nvPr>
        </p:nvSpPr>
        <p:spPr>
          <a:xfrm>
            <a:off x="8339677" y="288561"/>
            <a:ext cx="3585699" cy="499176"/>
          </a:xfrm>
        </p:spPr>
        <p:txBody>
          <a:bodyPr lIns="182880" tIns="146304" rIns="182880" bIns="146304"/>
          <a:lstStyle>
            <a:lvl1pPr marL="0" indent="0" algn="r">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a:t>Session Code</a:t>
            </a:r>
          </a:p>
        </p:txBody>
      </p:sp>
    </p:spTree>
    <p:extLst>
      <p:ext uri="{BB962C8B-B14F-4D97-AF65-F5344CB8AC3E}">
        <p14:creationId xmlns:p14="http://schemas.microsoft.com/office/powerpoint/2010/main" val="1091070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174644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07405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2414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5"/>
            <a:ext cx="5378548"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15" indent="0">
              <a:buFont typeface="Wingdings" panose="05000000000000000000" pitchFamily="2" charset="2"/>
              <a:buNone/>
              <a:defRPr sz="1765" b="0"/>
            </a:lvl2pPr>
            <a:lvl3pPr marL="331476" indent="0">
              <a:buFont typeface="Wingdings" panose="05000000000000000000" pitchFamily="2" charset="2"/>
              <a:buNone/>
              <a:tabLst/>
              <a:defRPr sz="1618" b="0"/>
            </a:lvl3pPr>
            <a:lvl4pPr marL="479706" indent="0">
              <a:buFont typeface="Wingdings" panose="05000000000000000000" pitchFamily="2" charset="2"/>
              <a:buNone/>
              <a:defRPr sz="1618" b="0"/>
            </a:lvl4pPr>
            <a:lvl5pPr marL="627938"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4"/>
            <a:ext cx="5378548"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15"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476"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06"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7938"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163" marR="0" lvl="0" indent="-378163" algn="l" defTabSz="685775" rtl="0" eaLnBrk="1" fontAlgn="auto" latinLnBrk="0" hangingPunct="1">
              <a:lnSpc>
                <a:spcPct val="90000"/>
              </a:lnSpc>
              <a:spcBef>
                <a:spcPts val="900"/>
              </a:spcBef>
              <a:spcAft>
                <a:spcPts val="0"/>
              </a:spcAft>
              <a:buClr>
                <a:schemeClr val="tx1"/>
              </a:buClr>
              <a:buSzPct val="90000"/>
              <a:tabLst/>
            </a:pPr>
            <a:r>
              <a:rPr lang="en-US"/>
              <a:t>Edit Master text styles</a:t>
            </a:r>
          </a:p>
          <a:p>
            <a:pPr marL="378163" marR="0" lvl="1" indent="-378163" algn="l" defTabSz="685775" rtl="0" eaLnBrk="1" fontAlgn="auto" latinLnBrk="0" hangingPunct="1">
              <a:lnSpc>
                <a:spcPct val="90000"/>
              </a:lnSpc>
              <a:spcBef>
                <a:spcPts val="900"/>
              </a:spcBef>
              <a:spcAft>
                <a:spcPts val="0"/>
              </a:spcAft>
              <a:buClr>
                <a:schemeClr val="tx1"/>
              </a:buClr>
              <a:buSzPct val="90000"/>
              <a:tabLst/>
            </a:pPr>
            <a:r>
              <a:rPr lang="en-US"/>
              <a:t>Second level</a:t>
            </a:r>
          </a:p>
          <a:p>
            <a:pPr marL="378163" marR="0" lvl="2" indent="-378163" algn="l" defTabSz="685775" rtl="0" eaLnBrk="1" fontAlgn="auto" latinLnBrk="0" hangingPunct="1">
              <a:lnSpc>
                <a:spcPct val="90000"/>
              </a:lnSpc>
              <a:spcBef>
                <a:spcPts val="900"/>
              </a:spcBef>
              <a:spcAft>
                <a:spcPts val="0"/>
              </a:spcAft>
              <a:buClr>
                <a:schemeClr val="tx1"/>
              </a:buClr>
              <a:buSzPct val="90000"/>
              <a:tabLst/>
            </a:pPr>
            <a:r>
              <a:rPr lang="en-US"/>
              <a:t>Third level</a:t>
            </a:r>
          </a:p>
          <a:p>
            <a:pPr marL="378163" marR="0" lvl="3" indent="-378163" algn="l" defTabSz="685775" rtl="0" eaLnBrk="1" fontAlgn="auto" latinLnBrk="0" hangingPunct="1">
              <a:lnSpc>
                <a:spcPct val="90000"/>
              </a:lnSpc>
              <a:spcBef>
                <a:spcPts val="900"/>
              </a:spcBef>
              <a:spcAft>
                <a:spcPts val="0"/>
              </a:spcAft>
              <a:buClr>
                <a:schemeClr val="tx1"/>
              </a:buClr>
              <a:buSzPct val="90000"/>
              <a:tabLst/>
            </a:pPr>
            <a:r>
              <a:rPr lang="en-US"/>
              <a:t>Fourth level</a:t>
            </a:r>
          </a:p>
          <a:p>
            <a:pPr marL="378163" marR="0" lvl="4" indent="-378163" algn="l" defTabSz="685775" rtl="0" eaLnBrk="1" fontAlgn="auto" latinLnBrk="0" hangingPunct="1">
              <a:lnSpc>
                <a:spcPct val="90000"/>
              </a:lnSpc>
              <a:spcBef>
                <a:spcPts val="9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505191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194985369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5"/>
            <a:ext cx="5378548" cy="1610697"/>
          </a:xfrm>
        </p:spPr>
        <p:txBody>
          <a:bodyPr wrap="square">
            <a:spAutoFit/>
          </a:bodyPr>
          <a:lstStyle>
            <a:lvl1pPr marL="170407" indent="-170407">
              <a:spcBef>
                <a:spcPts val="900"/>
              </a:spcBef>
              <a:buClr>
                <a:schemeClr val="tx1"/>
              </a:buClr>
              <a:buFont typeface="Wingdings" panose="05000000000000000000" pitchFamily="2" charset="2"/>
              <a:buChar char=""/>
              <a:defRPr sz="2206" b="0">
                <a:latin typeface="+mn-lt"/>
              </a:defRPr>
            </a:lvl1pPr>
            <a:lvl2pPr marL="313969" indent="-126054">
              <a:buFont typeface="Wingdings" panose="05000000000000000000" pitchFamily="2" charset="2"/>
              <a:buChar char=""/>
              <a:defRPr sz="1765" b="0"/>
            </a:lvl2pPr>
            <a:lvl3pPr marL="470370" indent="-138893">
              <a:buFont typeface="Wingdings" panose="05000000000000000000" pitchFamily="2" charset="2"/>
              <a:buChar char=""/>
              <a:tabLst/>
              <a:defRPr sz="1618" b="0"/>
            </a:lvl3pPr>
            <a:lvl4pPr marL="609263" indent="-129557">
              <a:buFont typeface="Wingdings" panose="05000000000000000000" pitchFamily="2" charset="2"/>
              <a:buChar char=""/>
              <a:defRPr sz="1618" b="0"/>
            </a:lvl4pPr>
            <a:lvl5pPr marL="752825" indent="-124888">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4"/>
            <a:ext cx="5378548" cy="1868588"/>
          </a:xfrm>
        </p:spPr>
        <p:txBody>
          <a:bodyPr wrap="square">
            <a:spAutoFit/>
          </a:bodyPr>
          <a:lstStyle>
            <a:lvl1pPr marL="211258" indent="-211258">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24" indent="-252109">
              <a:defRPr lang="en-US" sz="1765" b="0" kern="1200" spc="0" baseline="0" dirty="0">
                <a:gradFill>
                  <a:gsLst>
                    <a:gs pos="1250">
                      <a:schemeClr val="tx1"/>
                    </a:gs>
                    <a:gs pos="100000">
                      <a:schemeClr val="tx1"/>
                    </a:gs>
                  </a:gsLst>
                  <a:lin ang="5400000" scaled="0"/>
                </a:gradFill>
                <a:latin typeface="+mn-lt"/>
                <a:ea typeface="+mn-ea"/>
                <a:cs typeface="+mn-cs"/>
              </a:defRPr>
            </a:lvl2pPr>
            <a:lvl3pPr marL="583585" indent="-252109">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15" indent="-252109">
              <a:defRPr lang="en-US" sz="1618" b="0" kern="1200" spc="0" baseline="0" dirty="0">
                <a:gradFill>
                  <a:gsLst>
                    <a:gs pos="1250">
                      <a:schemeClr val="tx1"/>
                    </a:gs>
                    <a:gs pos="100000">
                      <a:schemeClr val="tx1"/>
                    </a:gs>
                  </a:gsLst>
                  <a:lin ang="5400000" scaled="0"/>
                </a:gradFill>
                <a:latin typeface="+mn-lt"/>
                <a:ea typeface="+mn-ea"/>
                <a:cs typeface="+mn-cs"/>
              </a:defRPr>
            </a:lvl4pPr>
            <a:lvl5pPr marL="880046" indent="-252109">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07" marR="0" lvl="0"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07" marR="0" lvl="1"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07" marR="0" lvl="2"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07" marR="0" lvl="3"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07" marR="0" lvl="4"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4303173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05179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546" y="1594041"/>
          <a:ext cx="11731964" cy="915686"/>
        </p:xfrm>
        <a:graphic>
          <a:graphicData uri="http://schemas.openxmlformats.org/drawingml/2006/table">
            <a:tbl>
              <a:tblPr firstRow="1" bandRow="1">
                <a:tableStyleId>{5C22544A-7EE6-4342-B048-85BDC9FD1C3A}</a:tableStyleId>
              </a:tblPr>
              <a:tblGrid>
                <a:gridCol w="330325">
                  <a:extLst>
                    <a:ext uri="{9D8B030D-6E8A-4147-A177-3AD203B41FA5}">
                      <a16:colId xmlns:a16="http://schemas.microsoft.com/office/drawing/2014/main" val="612254498"/>
                    </a:ext>
                  </a:extLst>
                </a:gridCol>
                <a:gridCol w="3594927">
                  <a:extLst>
                    <a:ext uri="{9D8B030D-6E8A-4147-A177-3AD203B41FA5}">
                      <a16:colId xmlns:a16="http://schemas.microsoft.com/office/drawing/2014/main" val="1261049811"/>
                    </a:ext>
                  </a:extLst>
                </a:gridCol>
                <a:gridCol w="321397">
                  <a:extLst>
                    <a:ext uri="{9D8B030D-6E8A-4147-A177-3AD203B41FA5}">
                      <a16:colId xmlns:a16="http://schemas.microsoft.com/office/drawing/2014/main" val="2638922956"/>
                    </a:ext>
                  </a:extLst>
                </a:gridCol>
                <a:gridCol w="3594927">
                  <a:extLst>
                    <a:ext uri="{9D8B030D-6E8A-4147-A177-3AD203B41FA5}">
                      <a16:colId xmlns:a16="http://schemas.microsoft.com/office/drawing/2014/main" val="1530065899"/>
                    </a:ext>
                  </a:extLst>
                </a:gridCol>
                <a:gridCol w="295461">
                  <a:extLst>
                    <a:ext uri="{9D8B030D-6E8A-4147-A177-3AD203B41FA5}">
                      <a16:colId xmlns:a16="http://schemas.microsoft.com/office/drawing/2014/main" val="1628348927"/>
                    </a:ext>
                  </a:extLst>
                </a:gridCol>
                <a:gridCol w="3594927">
                  <a:extLst>
                    <a:ext uri="{9D8B030D-6E8A-4147-A177-3AD203B41FA5}">
                      <a16:colId xmlns:a16="http://schemas.microsoft.com/office/drawing/2014/main" val="3564049150"/>
                    </a:ext>
                  </a:extLst>
                </a:gridCol>
              </a:tblGrid>
              <a:tr h="915686">
                <a:tc>
                  <a:txBody>
                    <a:bodyPr/>
                    <a:lstStyle/>
                    <a:p>
                      <a:pPr algn="ctr"/>
                      <a:r>
                        <a:rPr lang="en-US" sz="180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4" name="Rectangle 3">
            <a:extLst>
              <a:ext uri="{FF2B5EF4-FFF2-40B4-BE49-F238E27FC236}">
                <a16:creationId xmlns:a16="http://schemas.microsoft.com/office/drawing/2014/main" id="{E0AD6D0A-0B93-4FDA-8794-74E05AF3986D}"/>
              </a:ext>
            </a:extLst>
          </p:cNvPr>
          <p:cNvSpPr/>
          <p:nvPr userDrawn="1"/>
        </p:nvSpPr>
        <p:spPr>
          <a:xfrm>
            <a:off x="6227164"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137141" rIns="68570" bIns="34285" numCol="1" spcCol="0" rtlCol="0" fromWordArt="0" anchor="t" anchorCtr="0" forceAA="0" compatLnSpc="1">
            <a:prstTxWarp prst="textNoShape">
              <a:avLst/>
            </a:prstTxWarp>
            <a:noAutofit/>
          </a:bodyPr>
          <a:lstStyle/>
          <a:p>
            <a:pPr marL="214271" indent="-214271">
              <a:buFont typeface="+mj-lt"/>
              <a:buAutoNum type="arabicPeriod"/>
            </a:pPr>
            <a:endParaRPr lang="en-US" sz="900">
              <a:solidFill>
                <a:schemeClr val="tx1"/>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AE569D99-EA10-4A5E-A210-0C0CFB1784DA}"/>
              </a:ext>
            </a:extLst>
          </p:cNvPr>
          <p:cNvSpPr/>
          <p:nvPr userDrawn="1"/>
        </p:nvSpPr>
        <p:spPr>
          <a:xfrm>
            <a:off x="226539" y="5453548"/>
            <a:ext cx="11731967" cy="1158475"/>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137141" rIns="68570" bIns="34285" numCol="1" spcCol="0" rtlCol="0" fromWordArt="0" anchor="t" anchorCtr="0" forceAA="0" compatLnSpc="1">
            <a:prstTxWarp prst="textNoShape">
              <a:avLst/>
            </a:prstTxWarp>
            <a:noAutofit/>
          </a:bodyPr>
          <a:lstStyle/>
          <a:p>
            <a:pPr marL="214271" indent="-214271">
              <a:buFont typeface="+mj-lt"/>
              <a:buAutoNum type="arabicPeriod"/>
            </a:pPr>
            <a:endParaRPr lang="en-US" sz="900">
              <a:solidFill>
                <a:schemeClr val="tx1"/>
              </a:soli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25343C9A-BA04-485B-85B2-7C39B7490E88}"/>
              </a:ext>
            </a:extLst>
          </p:cNvPr>
          <p:cNvSpPr/>
          <p:nvPr userDrawn="1"/>
        </p:nvSpPr>
        <p:spPr>
          <a:xfrm>
            <a:off x="226541"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tIns="137141" rtlCol="0" anchor="t"/>
          <a:lstStyle/>
          <a:p>
            <a:pPr marL="214271" indent="-214271">
              <a:buFont typeface="+mj-lt"/>
              <a:buAutoNum type="arabicPeriod"/>
            </a:pPr>
            <a:endParaRPr lang="en-US" sz="900">
              <a:solidFill>
                <a:schemeClr val="tx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92028F83-BC57-46B6-AE4F-F363D917BFB5}"/>
              </a:ext>
            </a:extLst>
          </p:cNvPr>
          <p:cNvSpPr txBox="1"/>
          <p:nvPr userDrawn="1"/>
        </p:nvSpPr>
        <p:spPr>
          <a:xfrm>
            <a:off x="6226435" y="270789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accent1"/>
                </a:solidFill>
                <a:latin typeface="Segoe UI Light"/>
              </a:rPr>
              <a:t>Actions to Take</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308480"/>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accent1"/>
                </a:solidFill>
                <a:latin typeface="Segoe UI Light"/>
              </a:rPr>
              <a:t>Resources</a:t>
            </a:r>
          </a:p>
        </p:txBody>
      </p:sp>
      <p:sp>
        <p:nvSpPr>
          <p:cNvPr id="9" name="TextBox 8">
            <a:extLst>
              <a:ext uri="{FF2B5EF4-FFF2-40B4-BE49-F238E27FC236}">
                <a16:creationId xmlns:a16="http://schemas.microsoft.com/office/drawing/2014/main" id="{CCF24501-8757-48AA-B9DD-ED5BECE78DDC}"/>
              </a:ext>
            </a:extLst>
          </p:cNvPr>
          <p:cNvSpPr txBox="1"/>
          <p:nvPr userDrawn="1"/>
        </p:nvSpPr>
        <p:spPr>
          <a:xfrm>
            <a:off x="226542" y="270789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accent1"/>
                </a:solidFill>
                <a:latin typeface="Segoe UI Light"/>
              </a:rPr>
              <a:t>Questions to Ask</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1456607"/>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accent1"/>
                </a:solidFill>
                <a:latin typeface="Segoe UI Light"/>
              </a:rPr>
              <a:t>Goals</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935490"/>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41868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82464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56511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76467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2761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92273"/>
            <a:ext cx="4795873" cy="673454"/>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49" y="0"/>
            <a:ext cx="6857651"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95664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90303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8654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image" Target="../media/image1.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3.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image" Target="../media/image4.png"/><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theme" Target="../theme/theme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image" Target="../media/image14.emf"/><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theme" Target="../theme/theme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tags" Target="../tags/tag1.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vmlDrawing" Target="../drawings/vmlDrawing1.v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image" Target="../media/image14.emf"/><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image" Target="../media/image18.emf"/><Relationship Id="rId10" Type="http://schemas.openxmlformats.org/officeDocument/2006/relationships/slideLayout" Target="../slideLayouts/slideLayout112.xml"/><Relationship Id="rId19" Type="http://schemas.openxmlformats.org/officeDocument/2006/relationships/theme" Target="../theme/theme6.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oleObject" Target="../embeddings/oleObject1.bin"/></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34" Type="http://schemas.openxmlformats.org/officeDocument/2006/relationships/image" Target="../media/image19.emf"/><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oleObject" Target="../embeddings/oleObject3.bin"/><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tags" Target="../tags/tag3.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vmlDrawing" Target="../drawings/vmlDrawing3.v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theme" Target="../theme/theme7.xml"/><Relationship Id="rId8" Type="http://schemas.openxmlformats.org/officeDocument/2006/relationships/slideLayout" Target="../slideLayouts/slideLayout12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theme" Target="../theme/theme8.xml"/><Relationship Id="rId3" Type="http://schemas.openxmlformats.org/officeDocument/2006/relationships/slideLayout" Target="../slideLayouts/slideLayout152.xml"/><Relationship Id="rId21" Type="http://schemas.openxmlformats.org/officeDocument/2006/relationships/slideLayout" Target="../slideLayouts/slideLayout170.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a:t>Slide Title</a:t>
            </a:r>
          </a:p>
        </p:txBody>
      </p:sp>
      <p:sp>
        <p:nvSpPr>
          <p:cNvPr id="1030" name="Rectangle 5"/>
          <p:cNvSpPr>
            <a:spLocks noGrp="1" noChangeArrowheads="1"/>
          </p:cNvSpPr>
          <p:nvPr>
            <p:ph type="body" idx="1"/>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F7D06EC3-092C-49F8-9354-4D830D62D188}"/>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360239" y="90907"/>
            <a:ext cx="1742983" cy="641145"/>
          </a:xfrm>
          <a:prstGeom prst="rect">
            <a:avLst/>
          </a:prstGeom>
        </p:spPr>
      </p:pic>
    </p:spTree>
    <p:extLst>
      <p:ext uri="{BB962C8B-B14F-4D97-AF65-F5344CB8AC3E}">
        <p14:creationId xmlns:p14="http://schemas.microsoft.com/office/powerpoint/2010/main" val="22485639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a:solidFill>
                  <a:schemeClr val="bg2">
                    <a:lumMod val="75000"/>
                  </a:schemeClr>
                </a:solidFill>
              </a:rPr>
              <a:t>#70-535 @ITProGuru</a:t>
            </a:r>
          </a:p>
        </p:txBody>
      </p:sp>
      <p:pic>
        <p:nvPicPr>
          <p:cNvPr id="9" name="Picture 8">
            <a:extLst>
              <a:ext uri="{FF2B5EF4-FFF2-40B4-BE49-F238E27FC236}">
                <a16:creationId xmlns:a16="http://schemas.microsoft.com/office/drawing/2014/main" id="{3CEEB17F-7955-4F52-831A-3E8DFD3C837F}"/>
              </a:ext>
            </a:extLst>
          </p:cNvPr>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10360239" y="90907"/>
            <a:ext cx="1742983" cy="641145"/>
          </a:xfrm>
          <a:prstGeom prst="rect">
            <a:avLst/>
          </a:prstGeom>
        </p:spPr>
      </p:pic>
    </p:spTree>
    <p:extLst>
      <p:ext uri="{BB962C8B-B14F-4D97-AF65-F5344CB8AC3E}">
        <p14:creationId xmlns:p14="http://schemas.microsoft.com/office/powerpoint/2010/main" val="206604935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a:t>Slide Title</a:t>
            </a:r>
          </a:p>
        </p:txBody>
      </p:sp>
      <p:sp>
        <p:nvSpPr>
          <p:cNvPr id="1030" name="Rectangle 5"/>
          <p:cNvSpPr>
            <a:spLocks noGrp="1" noChangeArrowheads="1"/>
          </p:cNvSpPr>
          <p:nvPr>
            <p:ph type="body" idx="1"/>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03C54F98-6F09-433E-AB4E-208DE0F64155}"/>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360239" y="90907"/>
            <a:ext cx="1742983" cy="641145"/>
          </a:xfrm>
          <a:prstGeom prst="rect">
            <a:avLst/>
          </a:prstGeom>
        </p:spPr>
      </p:pic>
    </p:spTree>
    <p:extLst>
      <p:ext uri="{BB962C8B-B14F-4D97-AF65-F5344CB8AC3E}">
        <p14:creationId xmlns:p14="http://schemas.microsoft.com/office/powerpoint/2010/main" val="3759667072"/>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111283673"/>
      </p:ext>
    </p:extLst>
  </p:cSld>
  <p:clrMap bg1="dk1" tx1="lt1" bg2="dk2" tx2="lt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5966821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Lst>
  <p:transition>
    <p:fade/>
  </p:transition>
  <p:hf sldNum="0" hdr="0" ftr="0" dt="0"/>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9F1C562-CCDF-45B5-93C6-6EE70794052A}"/>
              </a:ext>
            </a:extLst>
          </p:cNvPr>
          <p:cNvGraphicFramePr>
            <a:graphicFrameLocks noChangeAspect="1"/>
          </p:cNvGraphicFramePr>
          <p:nvPr userDrawn="1">
            <p:custDataLst>
              <p:tags r:id="rId21"/>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10593" name="think-cell Slide" r:id="rId22" imgW="425" imgH="424" progId="TCLayout.ActiveDocument.1">
                  <p:embed/>
                </p:oleObj>
              </mc:Choice>
              <mc:Fallback>
                <p:oleObj name="think-cell Slide" r:id="rId22" imgW="425" imgH="424" progId="TCLayout.ActiveDocument.1">
                  <p:embed/>
                  <p:pic>
                    <p:nvPicPr>
                      <p:cNvPr id="3" name="Object 2" hidden="1">
                        <a:extLst>
                          <a:ext uri="{FF2B5EF4-FFF2-40B4-BE49-F238E27FC236}">
                            <a16:creationId xmlns:a16="http://schemas.microsoft.com/office/drawing/2014/main" id="{69F1C562-CCDF-45B5-93C6-6EE70794052A}"/>
                          </a:ext>
                        </a:extLst>
                      </p:cNvPr>
                      <p:cNvPicPr/>
                      <p:nvPr/>
                    </p:nvPicPr>
                    <p:blipFill>
                      <a:blip r:embed="rId23"/>
                      <a:stretch>
                        <a:fillRect/>
                      </a:stretch>
                    </p:blipFill>
                    <p:spPr>
                      <a:xfrm>
                        <a:off x="1558"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51218673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Lst>
  <p:transition>
    <p:fade/>
  </p:transition>
  <p:hf sldNum="0" hdr="0" ftr="0" dt="0"/>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3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0049" name="think-cell Slide" r:id="rId33" imgW="377" imgH="377" progId="TCLayout.ActiveDocument.1">
                  <p:embed/>
                </p:oleObj>
              </mc:Choice>
              <mc:Fallback>
                <p:oleObj name="think-cell Slide" r:id="rId33" imgW="377" imgH="377" progId="TCLayout.ActiveDocument.1">
                  <p:embed/>
                  <p:pic>
                    <p:nvPicPr>
                      <p:cNvPr id="9" name="Object 8" hidden="1"/>
                      <p:cNvPicPr/>
                      <p:nvPr/>
                    </p:nvPicPr>
                    <p:blipFill>
                      <a:blip r:embed="rId34"/>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5614"/>
            <a:ext cx="11655840" cy="899665"/>
          </a:xfrm>
          <a:prstGeom prst="rect">
            <a:avLst/>
          </a:prstGeom>
        </p:spPr>
        <p:txBody>
          <a:bodyPr vert="horz" wrap="square" lIns="146304" tIns="91440" rIns="146304" bIns="91440" rtlCol="0" anchor="ctr">
            <a:noAutofit/>
          </a:bodyPr>
          <a:lstStyle/>
          <a:p>
            <a:r>
              <a:rPr lang="en-US"/>
              <a:t>Click to edit Master title style</a:t>
            </a:r>
          </a:p>
        </p:txBody>
      </p:sp>
      <p:sp>
        <p:nvSpPr>
          <p:cNvPr id="4" name="Text Placeholder 3"/>
          <p:cNvSpPr>
            <a:spLocks noGrp="1"/>
          </p:cNvSpPr>
          <p:nvPr>
            <p:ph type="body" idx="1"/>
          </p:nvPr>
        </p:nvSpPr>
        <p:spPr>
          <a:xfrm>
            <a:off x="269242" y="1124471"/>
            <a:ext cx="11653521" cy="168990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9276195"/>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Lst>
  <p:transition>
    <p:fade/>
  </p:transition>
  <p:hf sldNum="0" hdr="0" ftr="0" dt="0"/>
  <p:txStyles>
    <p:titleStyle>
      <a:lvl1pPr algn="l" defTabSz="914192" rtl="0" eaLnBrk="1" latinLnBrk="0" hangingPunct="1">
        <a:lnSpc>
          <a:spcPct val="90000"/>
        </a:lnSpc>
        <a:spcBef>
          <a:spcPct val="0"/>
        </a:spcBef>
        <a:buNone/>
        <a:defRPr lang="en-US" sz="3528" b="0" kern="1200" cap="none" spc="-100" baseline="0" dirty="0" smtClean="0">
          <a:ln w="3175">
            <a:noFill/>
          </a:ln>
          <a:solidFill>
            <a:schemeClr val="bg1"/>
          </a:solidFill>
          <a:effectLst/>
          <a:latin typeface="+mj-lt"/>
          <a:ea typeface="+mn-ea"/>
          <a:cs typeface="Segoe UI" pitchFamily="34" charset="0"/>
        </a:defRPr>
      </a:lvl1pPr>
    </p:titleStyle>
    <p:bodyStyle>
      <a:lvl1pPr marL="336080" marR="0" indent="-336080" algn="l" defTabSz="914192" rtl="0" eaLnBrk="1" fontAlgn="auto" latinLnBrk="0" hangingPunct="1">
        <a:lnSpc>
          <a:spcPct val="100000"/>
        </a:lnSpc>
        <a:spcBef>
          <a:spcPts val="588"/>
        </a:spcBef>
        <a:spcAft>
          <a:spcPts val="0"/>
        </a:spcAft>
        <a:buClrTx/>
        <a:buSzPct val="90000"/>
        <a:buFont typeface="Arial" pitchFamily="34" charset="0"/>
        <a:buChar char="•"/>
        <a:tabLst/>
        <a:defRPr sz="1371" kern="1200" spc="0" baseline="0">
          <a:gradFill>
            <a:gsLst>
              <a:gs pos="1250">
                <a:schemeClr val="tx1"/>
              </a:gs>
              <a:gs pos="100000">
                <a:schemeClr val="tx1"/>
              </a:gs>
            </a:gsLst>
            <a:lin ang="5400000" scaled="0"/>
          </a:gradFill>
          <a:latin typeface="+mn-lt"/>
          <a:ea typeface="+mn-ea"/>
          <a:cs typeface="+mn-cs"/>
        </a:defRPr>
      </a:lvl1pPr>
      <a:lvl2pPr marL="572581" marR="0" indent="-236500"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orient="horz" pos="187">
          <p15:clr>
            <a:srgbClr val="F26B43"/>
          </p15:clr>
        </p15:guide>
        <p15:guide id="3" pos="749">
          <p15:clr>
            <a:srgbClr val="F26B43"/>
          </p15:clr>
        </p15:guide>
        <p15:guide id="4" pos="7661">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781">
          <p15:clr>
            <a:srgbClr val="F26B43"/>
          </p15:clr>
        </p15:guide>
        <p15:guide id="11" pos="4205">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cstate="email">
            <a:extLst>
              <a:ext uri="{28A0092B-C50C-407E-A947-70E740481C1C}">
                <a14:useLocalDpi xmlns:a14="http://schemas.microsoft.com/office/drawing/2010/main" val="0"/>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1790123"/>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50.xml"/><Relationship Id="rId4" Type="http://schemas.openxmlformats.org/officeDocument/2006/relationships/hyperlink" Target="https://github.com/MSTecs/Azure-DevDay"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4.xml"/></Relationships>
</file>

<file path=ppt/slides/_rels/slide1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4.xml"/><Relationship Id="rId1" Type="http://schemas.openxmlformats.org/officeDocument/2006/relationships/slideLayout" Target="../slideLayouts/slideLayout48.xml"/></Relationships>
</file>

<file path=ppt/slides/_rels/slide1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5.xml"/><Relationship Id="rId1" Type="http://schemas.openxmlformats.org/officeDocument/2006/relationships/slideLayout" Target="../slideLayouts/slideLayout4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4.xml"/></Relationships>
</file>

<file path=ppt/slides/_rels/slide108.xml.rels><?xml version="1.0" encoding="UTF-8" standalone="yes"?>
<Relationships xmlns="http://schemas.openxmlformats.org/package/2006/relationships"><Relationship Id="rId3" Type="http://schemas.openxmlformats.org/officeDocument/2006/relationships/hyperlink" Target="https://aka.ms/CDtoCD" TargetMode="External"/><Relationship Id="rId2" Type="http://schemas.openxmlformats.org/officeDocument/2006/relationships/notesSlide" Target="../notesSlides/notesSlide108.xml"/><Relationship Id="rId1" Type="http://schemas.openxmlformats.org/officeDocument/2006/relationships/slideLayout" Target="../slideLayouts/slideLayout48.xml"/></Relationships>
</file>

<file path=ppt/slides/_rels/slide10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9.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8.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1.xml"/><Relationship Id="rId1" Type="http://schemas.openxmlformats.org/officeDocument/2006/relationships/slideLayout" Target="../slideLayouts/slideLayout48.xml"/></Relationships>
</file>

<file path=ppt/slides/_rels/slide1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2.xml"/><Relationship Id="rId1" Type="http://schemas.openxmlformats.org/officeDocument/2006/relationships/slideLayout" Target="../slideLayouts/slideLayout4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4.xml"/></Relationships>
</file>

<file path=ppt/slides/_rels/slide1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5.xml"/><Relationship Id="rId1" Type="http://schemas.openxmlformats.org/officeDocument/2006/relationships/slideLayout" Target="../slideLayouts/slideLayout48.xml"/><Relationship Id="rId4" Type="http://schemas.openxmlformats.org/officeDocument/2006/relationships/image" Target="../media/image77.png"/></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6.xml"/><Relationship Id="rId1" Type="http://schemas.openxmlformats.org/officeDocument/2006/relationships/slideLayout" Target="../slideLayouts/slideLayout48.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7.xml"/><Relationship Id="rId1" Type="http://schemas.openxmlformats.org/officeDocument/2006/relationships/slideLayout" Target="../slideLayouts/slideLayout48.xml"/></Relationships>
</file>

<file path=ppt/slides/_rels/slide1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8.xml"/><Relationship Id="rId1" Type="http://schemas.openxmlformats.org/officeDocument/2006/relationships/slideLayout" Target="../slideLayouts/slideLayout4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8.xml"/></Relationships>
</file>

<file path=ppt/slides/_rels/slide12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23.xml"/><Relationship Id="rId1" Type="http://schemas.openxmlformats.org/officeDocument/2006/relationships/slideLayout" Target="../slideLayouts/slideLayout4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8.xml"/></Relationships>
</file>

<file path=ppt/slides/_rels/slide126.xml.rels><?xml version="1.0" encoding="UTF-8" standalone="yes"?>
<Relationships xmlns="http://schemas.openxmlformats.org/package/2006/relationships"><Relationship Id="rId3" Type="http://schemas.openxmlformats.org/officeDocument/2006/relationships/hyperlink" Target="https://aka.ms/ShimsDemo" TargetMode="External"/><Relationship Id="rId2" Type="http://schemas.openxmlformats.org/officeDocument/2006/relationships/notesSlide" Target="../notesSlides/notesSlide126.xml"/><Relationship Id="rId1" Type="http://schemas.openxmlformats.org/officeDocument/2006/relationships/slideLayout" Target="../slideLayouts/slideLayout4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5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8.xml"/></Relationships>
</file>

<file path=ppt/slides/_rels/slide136.xml.rels><?xml version="1.0" encoding="UTF-8" standalone="yes"?>
<Relationships xmlns="http://schemas.openxmlformats.org/package/2006/relationships"><Relationship Id="rId3" Type="http://schemas.openxmlformats.org/officeDocument/2006/relationships/hyperlink" Target="https://aka.ms/CodedUITesting" TargetMode="External"/><Relationship Id="rId2" Type="http://schemas.openxmlformats.org/officeDocument/2006/relationships/notesSlide" Target="../notesSlides/notesSlide136.xml"/><Relationship Id="rId1" Type="http://schemas.openxmlformats.org/officeDocument/2006/relationships/slideLayout" Target="../slideLayouts/slideLayout4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5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3" Type="http://schemas.openxmlformats.org/officeDocument/2006/relationships/hyperlink" Target="https://[account].blob.core.windows.net/%5bcontainer%5d/%5bblob"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hyperlink" Target="https://[account].blob.core.windows.net/%5bcontainer%5d?restype=container" TargetMode="Externa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8.xml"/></Relationships>
</file>

<file path=ppt/slides/_rels/slide1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1.xml"/><Relationship Id="rId1" Type="http://schemas.openxmlformats.org/officeDocument/2006/relationships/slideLayout" Target="../slideLayouts/slideLayout4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54.xml"/></Relationships>
</file>

<file path=ppt/slides/_rels/slide1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5.xml"/><Relationship Id="rId1" Type="http://schemas.openxmlformats.org/officeDocument/2006/relationships/slideLayout" Target="../slideLayouts/slideLayout4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8.xml"/></Relationships>
</file>

<file path=ppt/slides/_rels/slide1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8.xml"/><Relationship Id="rId1" Type="http://schemas.openxmlformats.org/officeDocument/2006/relationships/slideLayout" Target="../slideLayouts/slideLayout4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0.xml"/><Relationship Id="rId1" Type="http://schemas.openxmlformats.org/officeDocument/2006/relationships/slideLayout" Target="../slideLayouts/slideLayout48.xml"/><Relationship Id="rId5" Type="http://schemas.openxmlformats.org/officeDocument/2006/relationships/image" Target="../media/image87.png"/><Relationship Id="rId4" Type="http://schemas.openxmlformats.org/officeDocument/2006/relationships/image" Target="../media/image86.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54.xml"/></Relationships>
</file>

<file path=ppt/slides/_rels/slide1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2.xml"/><Relationship Id="rId1" Type="http://schemas.openxmlformats.org/officeDocument/2006/relationships/slideLayout" Target="../slideLayouts/slideLayout48.xml"/></Relationships>
</file>

<file path=ppt/slides/_rels/slide1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3.xml"/><Relationship Id="rId1" Type="http://schemas.openxmlformats.org/officeDocument/2006/relationships/slideLayout" Target="../slideLayouts/slideLayout4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8.xml"/></Relationships>
</file>

<file path=ppt/slides/_rels/slide158.xml.rels><?xml version="1.0" encoding="UTF-8" standalone="yes"?>
<Relationships xmlns="http://schemas.openxmlformats.org/package/2006/relationships"><Relationship Id="rId3" Type="http://schemas.openxmlformats.org/officeDocument/2006/relationships/hyperlink" Target="https://tinyurl.com/514MA18" TargetMode="External"/><Relationship Id="rId2" Type="http://schemas.openxmlformats.org/officeDocument/2006/relationships/notesSlide" Target="../notesSlides/notesSlide156.xml"/><Relationship Id="rId1" Type="http://schemas.openxmlformats.org/officeDocument/2006/relationships/slideLayout" Target="../slideLayouts/slideLayout39.xml"/></Relationships>
</file>

<file path=ppt/slides/_rels/slide159.xml.rels><?xml version="1.0" encoding="UTF-8" standalone="yes"?>
<Relationships xmlns="http://schemas.openxmlformats.org/package/2006/relationships"><Relationship Id="rId8" Type="http://schemas.openxmlformats.org/officeDocument/2006/relationships/hyperlink" Target="http://www.measureup.com/" TargetMode="External"/><Relationship Id="rId3" Type="http://schemas.openxmlformats.org/officeDocument/2006/relationships/hyperlink" Target="https://www.microsoft.com/en-us/learning/default.aspx" TargetMode="External"/><Relationship Id="rId7" Type="http://schemas.openxmlformats.org/officeDocument/2006/relationships/hyperlink" Target="https://www.edx.org/" TargetMode="External"/><Relationship Id="rId2" Type="http://schemas.openxmlformats.org/officeDocument/2006/relationships/notesSlide" Target="../notesSlides/notesSlide157.xml"/><Relationship Id="rId1" Type="http://schemas.openxmlformats.org/officeDocument/2006/relationships/slideLayout" Target="../slideLayouts/slideLayout65.xml"/><Relationship Id="rId6" Type="http://schemas.openxmlformats.org/officeDocument/2006/relationships/hyperlink" Target="https://mva.microsoft.com/" TargetMode="External"/><Relationship Id="rId5" Type="http://schemas.openxmlformats.org/officeDocument/2006/relationships/hyperlink" Target="https://technet.microsoft.com/en-us/learning/bb291022.aspx" TargetMode="External"/><Relationship Id="rId4" Type="http://schemas.openxmlformats.org/officeDocument/2006/relationships/hyperlink" Target="http://borntolearn.mslearn.net/"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myaccount.blob.core.windows.net/mycontainer/myblob"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hyperlink" Target="http://myaccount.file.core.windows.net/myshare/m" TargetMode="External"/><Relationship Id="rId4" Type="http://schemas.openxmlformats.org/officeDocument/2006/relationships/hyperlink" Target="file:///\\myaccount.file.core.windows.net\myshare\myfile" TargetMode="Externa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6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8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4.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8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85.xml"/><Relationship Id="rId1" Type="http://schemas.openxmlformats.org/officeDocument/2006/relationships/slideLayout" Target="../slideLayouts/slideLayout1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8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6.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7.xml"/><Relationship Id="rId1" Type="http://schemas.openxmlformats.org/officeDocument/2006/relationships/slideLayout" Target="../slideLayouts/slideLayout1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8.xml"/><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54.emf"/></Relationships>
</file>

<file path=ppt/slides/_rels/slide8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89.xml"/><Relationship Id="rId1" Type="http://schemas.openxmlformats.org/officeDocument/2006/relationships/slideLayout" Target="../slideLayouts/slideLayout1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4.xml"/></Relationships>
</file>

<file path=ppt/slides/_rels/slide9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3.xml"/><Relationship Id="rId1" Type="http://schemas.openxmlformats.org/officeDocument/2006/relationships/slideLayout" Target="../slideLayouts/slideLayout5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4.xml"/></Relationships>
</file>

<file path=ppt/slides/_rels/slide9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95.xml"/><Relationship Id="rId1" Type="http://schemas.openxmlformats.org/officeDocument/2006/relationships/slideLayout" Target="../slideLayouts/slideLayout54.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6.xml"/><Relationship Id="rId1" Type="http://schemas.openxmlformats.org/officeDocument/2006/relationships/slideLayout" Target="../slideLayouts/slideLayout54.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7.xml"/><Relationship Id="rId1" Type="http://schemas.openxmlformats.org/officeDocument/2006/relationships/slideLayout" Target="../slideLayouts/slideLayout54.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8.xml"/><Relationship Id="rId1" Type="http://schemas.openxmlformats.org/officeDocument/2006/relationships/slideLayout" Target="../slideLayouts/slideLayout5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569D192-E67A-429C-AD51-3ABB663A099E}"/>
              </a:ext>
            </a:extLst>
          </p:cNvPr>
          <p:cNvSpPr>
            <a:spLocks noGrp="1"/>
          </p:cNvSpPr>
          <p:nvPr>
            <p:ph type="title"/>
          </p:nvPr>
        </p:nvSpPr>
        <p:spPr>
          <a:xfrm>
            <a:off x="0" y="1827412"/>
            <a:ext cx="7457490" cy="1792850"/>
          </a:xfrm>
        </p:spPr>
        <p:txBody>
          <a:bodyPr/>
          <a:lstStyle/>
          <a:p>
            <a:r>
              <a:rPr lang="en-US" sz="4700" b="1"/>
              <a:t>Developing Microsoft Azure Solutions</a:t>
            </a:r>
          </a:p>
        </p:txBody>
      </p:sp>
      <p:sp>
        <p:nvSpPr>
          <p:cNvPr id="6" name="Text Placeholder 5">
            <a:extLst>
              <a:ext uri="{FF2B5EF4-FFF2-40B4-BE49-F238E27FC236}">
                <a16:creationId xmlns:a16="http://schemas.microsoft.com/office/drawing/2014/main" id="{A88989AD-CB8F-4FCE-8D24-2EDF96F7DA4F}"/>
              </a:ext>
            </a:extLst>
          </p:cNvPr>
          <p:cNvSpPr>
            <a:spLocks noGrp="1"/>
          </p:cNvSpPr>
          <p:nvPr>
            <p:ph type="body" sz="quarter" idx="14"/>
          </p:nvPr>
        </p:nvSpPr>
        <p:spPr>
          <a:xfrm>
            <a:off x="0" y="199382"/>
            <a:ext cx="5380106" cy="1114129"/>
          </a:xfrm>
        </p:spPr>
        <p:txBody>
          <a:bodyPr/>
          <a:lstStyle/>
          <a:p>
            <a:r>
              <a:rPr lang="en-US"/>
              <a:t>Azure Skills Developers Days </a:t>
            </a:r>
          </a:p>
        </p:txBody>
      </p:sp>
      <p:sp>
        <p:nvSpPr>
          <p:cNvPr id="7" name="TextBox 6">
            <a:extLst>
              <a:ext uri="{FF2B5EF4-FFF2-40B4-BE49-F238E27FC236}">
                <a16:creationId xmlns:a16="http://schemas.microsoft.com/office/drawing/2014/main" id="{A1E88187-2926-43B6-87BD-367242B18BEC}"/>
              </a:ext>
            </a:extLst>
          </p:cNvPr>
          <p:cNvSpPr txBox="1"/>
          <p:nvPr/>
        </p:nvSpPr>
        <p:spPr>
          <a:xfrm>
            <a:off x="487643" y="4134163"/>
            <a:ext cx="7544279" cy="105604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FFFFFF"/>
                </a:solidFill>
                <a:effectLst/>
                <a:uLnTx/>
                <a:uFillTx/>
                <a:latin typeface="Segoe UI"/>
                <a:ea typeface="+mn-ea"/>
                <a:cs typeface="+mn-cs"/>
              </a:rPr>
              <a:t>        WiFi: </a:t>
            </a:r>
            <a:r>
              <a:rPr kumimoji="0" lang="en-US" sz="3137" b="1" i="0" u="none" strike="noStrike" kern="1200" cap="none" spc="0" normalizeH="0" baseline="0" noProof="0">
                <a:ln>
                  <a:noFill/>
                </a:ln>
                <a:solidFill>
                  <a:srgbClr val="FFFFFF"/>
                </a:solidFill>
                <a:effectLst/>
                <a:uLnTx/>
                <a:uFillTx/>
                <a:latin typeface="Segoe UI"/>
                <a:ea typeface="+mn-ea"/>
                <a:cs typeface="+mn-cs"/>
              </a:rPr>
              <a:t>MSFTGUEST</a:t>
            </a:r>
            <a:r>
              <a:rPr kumimoji="0" lang="en-US" sz="3137"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FFFFFF"/>
                </a:solidFill>
                <a:effectLst/>
                <a:uLnTx/>
                <a:uFillTx/>
                <a:latin typeface="Segoe UI"/>
                <a:ea typeface="+mn-ea"/>
                <a:cs typeface="+mn-cs"/>
              </a:rPr>
              <a:t>Password: </a:t>
            </a:r>
            <a:r>
              <a:rPr kumimoji="0" lang="en-US" sz="3137" b="1" i="0" u="none" strike="noStrike" kern="1200" cap="none" spc="0" normalizeH="0" baseline="0" noProof="0">
                <a:ln>
                  <a:noFill/>
                </a:ln>
                <a:solidFill>
                  <a:srgbClr val="FFFFFF"/>
                </a:solidFill>
                <a:effectLst/>
                <a:uLnTx/>
                <a:uFillTx/>
                <a:latin typeface="Segoe UI"/>
                <a:ea typeface="+mn-ea"/>
                <a:cs typeface="+mn-cs"/>
              </a:rPr>
              <a:t>msevent</a:t>
            </a:r>
            <a:r>
              <a:rPr kumimoji="0" lang="en-US" sz="3137" b="1" i="0" u="none" strike="noStrike" kern="1200" cap="none" spc="0" normalizeH="0" baseline="0" noProof="0">
                <a:ln>
                  <a:noFill/>
                </a:ln>
                <a:solidFill>
                  <a:srgbClr val="FFFFFF"/>
                </a:solidFill>
                <a:effectLst/>
                <a:highlight>
                  <a:srgbClr val="FF0000"/>
                </a:highlight>
                <a:uLnTx/>
                <a:uFillTx/>
                <a:latin typeface="Segoe UI"/>
                <a:ea typeface="+mn-ea"/>
                <a:cs typeface="+mn-cs"/>
              </a:rPr>
              <a:t>00xx</a:t>
            </a:r>
            <a:r>
              <a:rPr kumimoji="0" lang="en-US" sz="3137" b="0" i="0" u="none" strike="noStrike" kern="1200" cap="none" spc="0" normalizeH="0" baseline="0" noProof="0">
                <a:ln>
                  <a:noFill/>
                </a:ln>
                <a:solidFill>
                  <a:srgbClr val="FFFFFF"/>
                </a:solidFill>
                <a:effectLst/>
                <a:uLnTx/>
                <a:uFillTx/>
                <a:latin typeface="Segoe UI"/>
                <a:ea typeface="+mn-ea"/>
                <a:cs typeface="+mn-cs"/>
              </a:rPr>
              <a:t> </a:t>
            </a:r>
          </a:p>
        </p:txBody>
      </p:sp>
      <p:pic>
        <p:nvPicPr>
          <p:cNvPr id="9" name="Picture 6" descr="http://www.aionsolution.com/wp-content/uploads/2017/10/microsoft-azure-640x401.png">
            <a:extLst>
              <a:ext uri="{FF2B5EF4-FFF2-40B4-BE49-F238E27FC236}">
                <a16:creationId xmlns:a16="http://schemas.microsoft.com/office/drawing/2014/main" id="{D26820CD-2F4E-4954-A721-D51FB9FC0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9414" y="4556976"/>
            <a:ext cx="1397691" cy="8757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8F64577-808F-473B-8823-86F90DCCD8B1}"/>
              </a:ext>
            </a:extLst>
          </p:cNvPr>
          <p:cNvSpPr txBox="1"/>
          <p:nvPr/>
        </p:nvSpPr>
        <p:spPr>
          <a:xfrm>
            <a:off x="5484073" y="5996613"/>
            <a:ext cx="6297511" cy="830997"/>
          </a:xfrm>
          <a:prstGeom prst="rect">
            <a:avLst/>
          </a:prstGeom>
          <a:solidFill>
            <a:schemeClr val="tx1"/>
          </a:solidFill>
        </p:spPr>
        <p:txBody>
          <a:bodyPr wrap="square"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a:ea typeface="+mn-ea"/>
                <a:cs typeface="+mn-cs"/>
              </a:rPr>
              <a:t>Content Location: </a:t>
            </a:r>
            <a:r>
              <a:rPr kumimoji="0" lang="en-US" sz="2400" b="0" i="0" strike="noStrike" kern="1200" cap="none" spc="0" normalizeH="0" baseline="0" noProof="0">
                <a:ln>
                  <a:noFill/>
                </a:ln>
                <a:solidFill>
                  <a:srgbClr val="505050"/>
                </a:solidFill>
                <a:effectLst/>
                <a:uLnTx/>
                <a:uFillTx/>
                <a:latin typeface="Segoe UI"/>
                <a:ea typeface="+mn-ea"/>
                <a:cs typeface="+mn-cs"/>
                <a:hlinkClick r:id="rId4"/>
              </a:rPr>
              <a:t>https://github.com/</a:t>
            </a:r>
            <a:r>
              <a:rPr lang="en-US" sz="2400">
                <a:solidFill>
                  <a:srgbClr val="505050"/>
                </a:solidFill>
                <a:latin typeface="Segoe UI"/>
                <a:hlinkClick r:id="rId4"/>
              </a:rPr>
              <a:t>MSTecs</a:t>
            </a:r>
            <a:r>
              <a:rPr kumimoji="0" lang="en-US" sz="2400" b="0" i="0" strike="noStrike" kern="1200" cap="none" spc="0" normalizeH="0" baseline="0" noProof="0">
                <a:ln>
                  <a:noFill/>
                </a:ln>
                <a:solidFill>
                  <a:srgbClr val="505050"/>
                </a:solidFill>
                <a:effectLst/>
                <a:uLnTx/>
                <a:uFillTx/>
                <a:latin typeface="Segoe UI"/>
                <a:ea typeface="+mn-ea"/>
                <a:cs typeface="+mn-cs"/>
                <a:hlinkClick r:id="rId4"/>
              </a:rPr>
              <a:t>/</a:t>
            </a:r>
            <a:r>
              <a:rPr lang="en-US" sz="2400">
                <a:solidFill>
                  <a:srgbClr val="505050"/>
                </a:solidFill>
                <a:latin typeface="Segoe UI"/>
                <a:hlinkClick r:id="rId4"/>
              </a:rPr>
              <a:t>Azure-DevDay</a:t>
            </a:r>
            <a:endParaRPr kumimoji="0" lang="en-US" sz="1800" b="0" i="0" u="sng" strike="noStrike" kern="1200" cap="none" spc="0" normalizeH="0" baseline="0" noProof="0">
              <a:ln>
                <a:noFill/>
              </a:ln>
              <a:solidFill>
                <a:srgbClr val="FFFFFF"/>
              </a:solidFill>
              <a:effectLst/>
              <a:uLnTx/>
              <a:uFillTx/>
              <a:latin typeface="Segoe UI"/>
              <a:ea typeface="+mn-ea"/>
              <a:cs typeface="+mn-cs"/>
              <a:hlinkClick r:id="rId4"/>
            </a:endParaRPr>
          </a:p>
        </p:txBody>
      </p:sp>
    </p:spTree>
    <p:extLst>
      <p:ext uri="{BB962C8B-B14F-4D97-AF65-F5344CB8AC3E}">
        <p14:creationId xmlns:p14="http://schemas.microsoft.com/office/powerpoint/2010/main" val="2677462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5FE2C-CF23-40ED-8878-304D3859D156}"/>
              </a:ext>
            </a:extLst>
          </p:cNvPr>
          <p:cNvSpPr>
            <a:spLocks noGrp="1"/>
          </p:cNvSpPr>
          <p:nvPr>
            <p:ph type="title"/>
          </p:nvPr>
        </p:nvSpPr>
        <p:spPr/>
        <p:txBody>
          <a:bodyPr/>
          <a:lstStyle/>
          <a:p>
            <a:r>
              <a:rPr lang="en-US"/>
              <a:t>Page Blob</a:t>
            </a:r>
          </a:p>
        </p:txBody>
      </p:sp>
      <p:sp>
        <p:nvSpPr>
          <p:cNvPr id="3" name="Text Placeholder 2">
            <a:extLst>
              <a:ext uri="{FF2B5EF4-FFF2-40B4-BE49-F238E27FC236}">
                <a16:creationId xmlns:a16="http://schemas.microsoft.com/office/drawing/2014/main" id="{E225CE58-41A2-44B4-871D-6BBA21C38B95}"/>
              </a:ext>
            </a:extLst>
          </p:cNvPr>
          <p:cNvSpPr txBox="1">
            <a:spLocks/>
          </p:cNvSpPr>
          <p:nvPr/>
        </p:nvSpPr>
        <p:spPr>
          <a:xfrm>
            <a:off x="613834" y="1021215"/>
            <a:ext cx="8574837"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t>Used to store IaaS disks </a:t>
            </a:r>
          </a:p>
          <a:p>
            <a:r>
              <a:rPr lang="en-US" kern="0"/>
              <a:t>Support random writes </a:t>
            </a:r>
          </a:p>
          <a:p>
            <a:r>
              <a:rPr lang="en-US" kern="0"/>
              <a:t>Azure IaaS VM VHD is stored in a page blob</a:t>
            </a:r>
          </a:p>
        </p:txBody>
      </p:sp>
    </p:spTree>
    <p:extLst>
      <p:ext uri="{BB962C8B-B14F-4D97-AF65-F5344CB8AC3E}">
        <p14:creationId xmlns:p14="http://schemas.microsoft.com/office/powerpoint/2010/main" val="8960372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3640-B1E6-46F4-B5E2-7AF51561DD3C}"/>
              </a:ext>
            </a:extLst>
          </p:cNvPr>
          <p:cNvSpPr>
            <a:spLocks noGrp="1"/>
          </p:cNvSpPr>
          <p:nvPr>
            <p:ph type="title"/>
          </p:nvPr>
        </p:nvSpPr>
        <p:spPr/>
        <p:txBody>
          <a:bodyPr/>
          <a:lstStyle/>
          <a:p>
            <a:r>
              <a:rPr lang="en-US"/>
              <a:t>Lab: Integrating Azure Active Directory with the Events Administration Portal</a:t>
            </a:r>
          </a:p>
        </p:txBody>
      </p:sp>
      <p:sp>
        <p:nvSpPr>
          <p:cNvPr id="3" name="Text Placeholder 2">
            <a:extLst>
              <a:ext uri="{FF2B5EF4-FFF2-40B4-BE49-F238E27FC236}">
                <a16:creationId xmlns:a16="http://schemas.microsoft.com/office/drawing/2014/main" id="{28144273-3430-4996-A168-D3F6E631BD17}"/>
              </a:ext>
            </a:extLst>
          </p:cNvPr>
          <p:cNvSpPr>
            <a:spLocks noGrp="1"/>
          </p:cNvSpPr>
          <p:nvPr>
            <p:ph type="body" idx="1"/>
          </p:nvPr>
        </p:nvSpPr>
        <p:spPr/>
        <p:txBody>
          <a:bodyPr>
            <a:spAutoFit/>
          </a:bodyPr>
          <a:lstStyle/>
          <a:p>
            <a:r>
              <a:rPr lang="en-US"/>
              <a:t>Exercise 1: Creating an Azure AD Directory
Exercise 2: Securing an Existing ASP.NET Web Application
Exercise 3: Integrating Azure AD with ASP.NET Identity</a:t>
            </a:r>
          </a:p>
          <a:p>
            <a:endParaRPr lang="en-US"/>
          </a:p>
        </p:txBody>
      </p:sp>
    </p:spTree>
    <p:extLst>
      <p:ext uri="{BB962C8B-B14F-4D97-AF65-F5344CB8AC3E}">
        <p14:creationId xmlns:p14="http://schemas.microsoft.com/office/powerpoint/2010/main" val="41173736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9D20-1430-42AA-98CA-7C1625807EE9}"/>
              </a:ext>
            </a:extLst>
          </p:cNvPr>
          <p:cNvSpPr>
            <a:spLocks noGrp="1"/>
          </p:cNvSpPr>
          <p:nvPr>
            <p:ph type="ctrTitle" sz="quarter"/>
          </p:nvPr>
        </p:nvSpPr>
        <p:spPr>
          <a:xfrm>
            <a:off x="4724401" y="2022868"/>
            <a:ext cx="5732417" cy="627864"/>
          </a:xfrm>
        </p:spPr>
        <p:txBody>
          <a:bodyPr/>
          <a:lstStyle/>
          <a:p>
            <a:r>
              <a:rPr lang="en-US"/>
              <a:t>Module 9</a:t>
            </a:r>
          </a:p>
        </p:txBody>
      </p:sp>
      <p:sp>
        <p:nvSpPr>
          <p:cNvPr id="3" name="Subtitle 2">
            <a:extLst>
              <a:ext uri="{FF2B5EF4-FFF2-40B4-BE49-F238E27FC236}">
                <a16:creationId xmlns:a16="http://schemas.microsoft.com/office/drawing/2014/main" id="{4284CE45-54CC-4A84-A666-C4F33C3F3793}"/>
              </a:ext>
            </a:extLst>
          </p:cNvPr>
          <p:cNvSpPr>
            <a:spLocks noGrp="1"/>
          </p:cNvSpPr>
          <p:nvPr>
            <p:ph type="subTitle" sz="quarter" idx="1"/>
          </p:nvPr>
        </p:nvSpPr>
        <p:spPr/>
        <p:txBody>
          <a:bodyPr/>
          <a:lstStyle/>
          <a:p>
            <a:r>
              <a:rPr lang="en-US"/>
              <a:t>Continuous Integration and Continuous Deployment
</a:t>
            </a:r>
          </a:p>
        </p:txBody>
      </p:sp>
    </p:spTree>
    <p:extLst>
      <p:ext uri="{BB962C8B-B14F-4D97-AF65-F5344CB8AC3E}">
        <p14:creationId xmlns:p14="http://schemas.microsoft.com/office/powerpoint/2010/main" val="40707409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DD7C2-3C9B-4A03-84D3-EB11DC550111}"/>
              </a:ext>
            </a:extLst>
          </p:cNvPr>
          <p:cNvSpPr>
            <a:spLocks noGrp="1"/>
          </p:cNvSpPr>
          <p:nvPr>
            <p:ph type="title"/>
          </p:nvPr>
        </p:nvSpPr>
        <p:spPr/>
        <p:txBody>
          <a:bodyPr/>
          <a:lstStyle/>
          <a:p>
            <a:r>
              <a:rPr lang="en-US"/>
              <a:t>Module Overview</a:t>
            </a:r>
          </a:p>
        </p:txBody>
      </p:sp>
      <p:sp>
        <p:nvSpPr>
          <p:cNvPr id="3" name="Text Placeholder 2">
            <a:extLst>
              <a:ext uri="{FF2B5EF4-FFF2-40B4-BE49-F238E27FC236}">
                <a16:creationId xmlns:a16="http://schemas.microsoft.com/office/drawing/2014/main" id="{26568D0E-1D95-4760-A2AA-6FFCB9237E38}"/>
              </a:ext>
            </a:extLst>
          </p:cNvPr>
          <p:cNvSpPr>
            <a:spLocks noGrp="1"/>
          </p:cNvSpPr>
          <p:nvPr>
            <p:ph type="body" idx="1"/>
          </p:nvPr>
        </p:nvSpPr>
        <p:spPr/>
        <p:txBody>
          <a:bodyPr/>
          <a:lstStyle/>
          <a:p>
            <a:r>
              <a:rPr lang="en-US"/>
              <a:t>Continuous Integration
Continuous Delivery
Continuous Deployment</a:t>
            </a:r>
          </a:p>
        </p:txBody>
      </p:sp>
    </p:spTree>
    <p:extLst>
      <p:ext uri="{BB962C8B-B14F-4D97-AF65-F5344CB8AC3E}">
        <p14:creationId xmlns:p14="http://schemas.microsoft.com/office/powerpoint/2010/main" val="14229213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09ABF-9837-43AC-9BE8-52C9D742F7A9}"/>
              </a:ext>
            </a:extLst>
          </p:cNvPr>
          <p:cNvSpPr>
            <a:spLocks noGrp="1"/>
          </p:cNvSpPr>
          <p:nvPr>
            <p:ph type="title"/>
          </p:nvPr>
        </p:nvSpPr>
        <p:spPr/>
        <p:txBody>
          <a:bodyPr/>
          <a:lstStyle/>
          <a:p>
            <a:r>
              <a:rPr lang="en-US"/>
              <a:t>Lesson 1: Continuous Integration</a:t>
            </a:r>
          </a:p>
        </p:txBody>
      </p:sp>
      <p:sp>
        <p:nvSpPr>
          <p:cNvPr id="3" name="Text Placeholder 2">
            <a:extLst>
              <a:ext uri="{FF2B5EF4-FFF2-40B4-BE49-F238E27FC236}">
                <a16:creationId xmlns:a16="http://schemas.microsoft.com/office/drawing/2014/main" id="{90B90EDE-5947-4709-99C9-734FE5E3854D}"/>
              </a:ext>
            </a:extLst>
          </p:cNvPr>
          <p:cNvSpPr>
            <a:spLocks noGrp="1"/>
          </p:cNvSpPr>
          <p:nvPr>
            <p:ph type="body" idx="1"/>
          </p:nvPr>
        </p:nvSpPr>
        <p:spPr/>
        <p:txBody>
          <a:bodyPr/>
          <a:lstStyle/>
          <a:p>
            <a:r>
              <a:rPr lang="en-US"/>
              <a:t>What is Continuous Integration?
Three Pillars of Continuous Integration
Benefits of Continuous Integration</a:t>
            </a:r>
          </a:p>
        </p:txBody>
      </p:sp>
    </p:spTree>
    <p:extLst>
      <p:ext uri="{BB962C8B-B14F-4D97-AF65-F5344CB8AC3E}">
        <p14:creationId xmlns:p14="http://schemas.microsoft.com/office/powerpoint/2010/main" val="28984549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918F5-0E95-491A-A610-7BC10F78D0EE}"/>
              </a:ext>
            </a:extLst>
          </p:cNvPr>
          <p:cNvSpPr>
            <a:spLocks noGrp="1"/>
          </p:cNvSpPr>
          <p:nvPr>
            <p:ph type="title"/>
          </p:nvPr>
        </p:nvSpPr>
        <p:spPr/>
        <p:txBody>
          <a:bodyPr/>
          <a:lstStyle/>
          <a:p>
            <a:r>
              <a:rPr lang="en-US"/>
              <a:t>What is Continuous Integration?</a:t>
            </a:r>
          </a:p>
        </p:txBody>
      </p:sp>
      <p:pic>
        <p:nvPicPr>
          <p:cNvPr id="4" name="Content Placeholder 3">
            <a:extLst>
              <a:ext uri="{FF2B5EF4-FFF2-40B4-BE49-F238E27FC236}">
                <a16:creationId xmlns:a16="http://schemas.microsoft.com/office/drawing/2014/main" id="{9D47B5F1-991C-457B-AB63-F413E9FAF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789" y="1763287"/>
            <a:ext cx="8118475" cy="3663214"/>
          </a:xfrm>
          <a:prstGeom prst="rect">
            <a:avLst/>
          </a:prstGeom>
        </p:spPr>
      </p:pic>
    </p:spTree>
    <p:extLst>
      <p:ext uri="{BB962C8B-B14F-4D97-AF65-F5344CB8AC3E}">
        <p14:creationId xmlns:p14="http://schemas.microsoft.com/office/powerpoint/2010/main" val="32043808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76CB8-7406-4FB0-B55C-578947C2CD4A}"/>
              </a:ext>
            </a:extLst>
          </p:cNvPr>
          <p:cNvSpPr>
            <a:spLocks noGrp="1"/>
          </p:cNvSpPr>
          <p:nvPr>
            <p:ph type="title"/>
          </p:nvPr>
        </p:nvSpPr>
        <p:spPr/>
        <p:txBody>
          <a:bodyPr/>
          <a:lstStyle/>
          <a:p>
            <a:r>
              <a:rPr lang="en-US"/>
              <a:t>Three Pillars of Continuous Integration</a:t>
            </a:r>
          </a:p>
        </p:txBody>
      </p:sp>
      <p:pic>
        <p:nvPicPr>
          <p:cNvPr id="4" name="Content Placeholder 3">
            <a:extLst>
              <a:ext uri="{FF2B5EF4-FFF2-40B4-BE49-F238E27FC236}">
                <a16:creationId xmlns:a16="http://schemas.microsoft.com/office/drawing/2014/main" id="{9D1A1AE1-7AFB-4FC1-BF76-BD4107278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789" y="1308044"/>
            <a:ext cx="8118475" cy="4573700"/>
          </a:xfrm>
          <a:prstGeom prst="rect">
            <a:avLst/>
          </a:prstGeom>
        </p:spPr>
      </p:pic>
    </p:spTree>
    <p:extLst>
      <p:ext uri="{BB962C8B-B14F-4D97-AF65-F5344CB8AC3E}">
        <p14:creationId xmlns:p14="http://schemas.microsoft.com/office/powerpoint/2010/main" val="32846925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92CCC-4C5E-44CD-8B20-B13D69861FF2}"/>
              </a:ext>
            </a:extLst>
          </p:cNvPr>
          <p:cNvSpPr>
            <a:spLocks noGrp="1"/>
          </p:cNvSpPr>
          <p:nvPr>
            <p:ph type="title"/>
          </p:nvPr>
        </p:nvSpPr>
        <p:spPr/>
        <p:txBody>
          <a:bodyPr/>
          <a:lstStyle/>
          <a:p>
            <a:r>
              <a:rPr lang="en-US"/>
              <a:t>Benefits of Continuous Integration</a:t>
            </a:r>
          </a:p>
        </p:txBody>
      </p:sp>
      <p:sp>
        <p:nvSpPr>
          <p:cNvPr id="4" name="Content Placeholder 2">
            <a:extLst>
              <a:ext uri="{FF2B5EF4-FFF2-40B4-BE49-F238E27FC236}">
                <a16:creationId xmlns:a16="http://schemas.microsoft.com/office/drawing/2014/main" id="{6EAE5B4F-D0A1-4190-972A-CAD8FC2C3A34}"/>
              </a:ext>
            </a:extLst>
          </p:cNvPr>
          <p:cNvSpPr txBox="1">
            <a:spLocks/>
          </p:cNvSpPr>
          <p:nvPr/>
        </p:nvSpPr>
        <p:spPr>
          <a:xfrm>
            <a:off x="613834" y="945678"/>
            <a:ext cx="8119156" cy="4700379"/>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Benefits:</a:t>
            </a:r>
          </a:p>
          <a:p>
            <a:pPr lvl="1"/>
            <a:r>
              <a:rPr lang="en-US" kern="0">
                <a:solidFill>
                  <a:srgbClr val="000000"/>
                </a:solidFill>
              </a:rPr>
              <a:t>Improving code quality based on rapid feedback</a:t>
            </a:r>
          </a:p>
          <a:p>
            <a:pPr lvl="1"/>
            <a:r>
              <a:rPr lang="en-US" kern="0">
                <a:solidFill>
                  <a:srgbClr val="000000"/>
                </a:solidFill>
              </a:rPr>
              <a:t>Triggering for automated testing for every code change</a:t>
            </a:r>
          </a:p>
          <a:p>
            <a:pPr lvl="1"/>
            <a:r>
              <a:rPr lang="en-US" kern="0">
                <a:solidFill>
                  <a:srgbClr val="000000"/>
                </a:solidFill>
              </a:rPr>
              <a:t>Reducing build times for rapid feedback and early detection of problems</a:t>
            </a:r>
          </a:p>
          <a:p>
            <a:pPr lvl="1"/>
            <a:r>
              <a:rPr lang="en-US" kern="0">
                <a:solidFill>
                  <a:srgbClr val="000000"/>
                </a:solidFill>
              </a:rPr>
              <a:t>Better managing technical debt and conducting code analysis</a:t>
            </a:r>
          </a:p>
          <a:p>
            <a:pPr lvl="1"/>
            <a:r>
              <a:rPr lang="en-US" kern="0">
                <a:solidFill>
                  <a:srgbClr val="000000"/>
                </a:solidFill>
              </a:rPr>
              <a:t>Reducing long, difficult, and bug-inducing merges</a:t>
            </a:r>
          </a:p>
          <a:p>
            <a:pPr lvl="1"/>
            <a:r>
              <a:rPr lang="en-US" kern="0">
                <a:solidFill>
                  <a:srgbClr val="000000"/>
                </a:solidFill>
              </a:rPr>
              <a:t>Increasing confidence in codebase health long before production</a:t>
            </a:r>
          </a:p>
        </p:txBody>
      </p:sp>
    </p:spTree>
    <p:extLst>
      <p:ext uri="{BB962C8B-B14F-4D97-AF65-F5344CB8AC3E}">
        <p14:creationId xmlns:p14="http://schemas.microsoft.com/office/powerpoint/2010/main" val="34355651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1381F-F92A-4656-B4CD-E51DE027FF72}"/>
              </a:ext>
            </a:extLst>
          </p:cNvPr>
          <p:cNvSpPr>
            <a:spLocks noGrp="1"/>
          </p:cNvSpPr>
          <p:nvPr>
            <p:ph type="title"/>
          </p:nvPr>
        </p:nvSpPr>
        <p:spPr/>
        <p:txBody>
          <a:bodyPr/>
          <a:lstStyle/>
          <a:p>
            <a:r>
              <a:rPr lang="en-US"/>
              <a:t>Lesson 2: Continuous Delivery</a:t>
            </a:r>
          </a:p>
        </p:txBody>
      </p:sp>
      <p:sp>
        <p:nvSpPr>
          <p:cNvPr id="3" name="Text Placeholder 2">
            <a:extLst>
              <a:ext uri="{FF2B5EF4-FFF2-40B4-BE49-F238E27FC236}">
                <a16:creationId xmlns:a16="http://schemas.microsoft.com/office/drawing/2014/main" id="{345CBB04-AEF0-4691-9A34-ED4AFC214579}"/>
              </a:ext>
            </a:extLst>
          </p:cNvPr>
          <p:cNvSpPr>
            <a:spLocks noGrp="1"/>
          </p:cNvSpPr>
          <p:nvPr>
            <p:ph type="body" idx="1"/>
          </p:nvPr>
        </p:nvSpPr>
        <p:spPr/>
        <p:txBody>
          <a:bodyPr/>
          <a:lstStyle/>
          <a:p>
            <a:r>
              <a:rPr lang="en-US"/>
              <a:t>Demonstration: Video: Continuous Deployment to Continuous Delivery
Release vs. Deployment
Deployment Strategies
Environments
Environment Deployment Triggers
Release Management Workflow</a:t>
            </a:r>
          </a:p>
        </p:txBody>
      </p:sp>
    </p:spTree>
    <p:extLst>
      <p:ext uri="{BB962C8B-B14F-4D97-AF65-F5344CB8AC3E}">
        <p14:creationId xmlns:p14="http://schemas.microsoft.com/office/powerpoint/2010/main" val="8077878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82B6B-78B2-4BDE-BCAD-D3355C038CB2}"/>
              </a:ext>
            </a:extLst>
          </p:cNvPr>
          <p:cNvSpPr>
            <a:spLocks noGrp="1"/>
          </p:cNvSpPr>
          <p:nvPr>
            <p:ph type="title"/>
          </p:nvPr>
        </p:nvSpPr>
        <p:spPr/>
        <p:txBody>
          <a:bodyPr/>
          <a:lstStyle/>
          <a:p>
            <a:r>
              <a:rPr lang="en-US"/>
              <a:t>Demonstration: Video: Continuous Deployment to Continuous Delivery</a:t>
            </a:r>
          </a:p>
        </p:txBody>
      </p:sp>
      <p:sp>
        <p:nvSpPr>
          <p:cNvPr id="4" name="Content Placeholder 2">
            <a:extLst>
              <a:ext uri="{FF2B5EF4-FFF2-40B4-BE49-F238E27FC236}">
                <a16:creationId xmlns:a16="http://schemas.microsoft.com/office/drawing/2014/main" id="{05488133-B238-4711-B586-C0A6F3624F5D}"/>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This video looks closer at Continuous Delivery and Continuous Deployment and focuses on:</a:t>
            </a:r>
          </a:p>
          <a:p>
            <a:pPr lvl="1"/>
            <a:r>
              <a:rPr lang="en-US" kern="0">
                <a:solidFill>
                  <a:srgbClr val="000000"/>
                </a:solidFill>
              </a:rPr>
              <a:t>Staged deployments</a:t>
            </a:r>
          </a:p>
          <a:p>
            <a:pPr lvl="1"/>
            <a:r>
              <a:rPr lang="en-US" kern="0">
                <a:solidFill>
                  <a:srgbClr val="000000"/>
                </a:solidFill>
              </a:rPr>
              <a:t>Feature Flags</a:t>
            </a:r>
          </a:p>
          <a:p>
            <a:pPr lvl="1"/>
            <a:r>
              <a:rPr lang="en-US" kern="0">
                <a:solidFill>
                  <a:srgbClr val="000000"/>
                </a:solidFill>
              </a:rPr>
              <a:t>App Insights</a:t>
            </a:r>
          </a:p>
          <a:p>
            <a:pPr lvl="0"/>
            <a:r>
              <a:rPr lang="en-US" kern="0">
                <a:solidFill>
                  <a:srgbClr val="000000"/>
                </a:solidFill>
              </a:rPr>
              <a:t> </a:t>
            </a:r>
          </a:p>
          <a:p>
            <a:pPr marL="0" indent="0">
              <a:buNone/>
            </a:pPr>
            <a:r>
              <a:rPr lang="en-US" kern="0">
                <a:solidFill>
                  <a:srgbClr val="000000"/>
                </a:solidFill>
              </a:rPr>
              <a:t>The video is located at </a:t>
            </a:r>
            <a:r>
              <a:rPr lang="en-US" u="sng" kern="0">
                <a:solidFill>
                  <a:srgbClr val="000000"/>
                </a:solidFill>
                <a:hlinkClick r:id="rId3"/>
              </a:rPr>
              <a:t>https://aka.ms/CDtoCD</a:t>
            </a:r>
            <a:endParaRPr lang="en-US" kern="0">
              <a:solidFill>
                <a:srgbClr val="000000"/>
              </a:solidFill>
            </a:endParaRPr>
          </a:p>
          <a:p>
            <a:pPr lvl="0"/>
            <a:endParaRPr lang="en-US" kern="0">
              <a:solidFill>
                <a:srgbClr val="000000"/>
              </a:solidFill>
            </a:endParaRPr>
          </a:p>
        </p:txBody>
      </p:sp>
    </p:spTree>
    <p:extLst>
      <p:ext uri="{BB962C8B-B14F-4D97-AF65-F5344CB8AC3E}">
        <p14:creationId xmlns:p14="http://schemas.microsoft.com/office/powerpoint/2010/main" val="23272557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D434D-0EA4-40E5-9F7E-D6072EFD873C}"/>
              </a:ext>
            </a:extLst>
          </p:cNvPr>
          <p:cNvSpPr>
            <a:spLocks noGrp="1"/>
          </p:cNvSpPr>
          <p:nvPr>
            <p:ph type="title"/>
          </p:nvPr>
        </p:nvSpPr>
        <p:spPr/>
        <p:txBody>
          <a:bodyPr/>
          <a:lstStyle/>
          <a:p>
            <a:r>
              <a:rPr lang="en-US"/>
              <a:t>Release vs. Deployment</a:t>
            </a:r>
          </a:p>
        </p:txBody>
      </p:sp>
      <p:pic>
        <p:nvPicPr>
          <p:cNvPr id="4" name="Content Placeholder 3">
            <a:extLst>
              <a:ext uri="{FF2B5EF4-FFF2-40B4-BE49-F238E27FC236}">
                <a16:creationId xmlns:a16="http://schemas.microsoft.com/office/drawing/2014/main" id="{59203964-E9F4-4FFD-8987-6D3003DBA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718" y="1288603"/>
            <a:ext cx="8034564" cy="4592948"/>
          </a:xfrm>
          <a:prstGeom prst="rect">
            <a:avLst/>
          </a:prstGeom>
        </p:spPr>
      </p:pic>
    </p:spTree>
    <p:extLst>
      <p:ext uri="{BB962C8B-B14F-4D97-AF65-F5344CB8AC3E}">
        <p14:creationId xmlns:p14="http://schemas.microsoft.com/office/powerpoint/2010/main" val="3609677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1F491-63A8-4CC4-9457-08515FC8819C}"/>
              </a:ext>
            </a:extLst>
          </p:cNvPr>
          <p:cNvSpPr>
            <a:spLocks noGrp="1"/>
          </p:cNvSpPr>
          <p:nvPr>
            <p:ph type="title"/>
          </p:nvPr>
        </p:nvSpPr>
        <p:spPr/>
        <p:txBody>
          <a:bodyPr/>
          <a:lstStyle/>
          <a:p>
            <a:r>
              <a:rPr lang="en-US"/>
              <a:t>Page Blobs</a:t>
            </a:r>
          </a:p>
        </p:txBody>
      </p:sp>
      <p:sp>
        <p:nvSpPr>
          <p:cNvPr id="4" name="Content Placeholder 2">
            <a:extLst>
              <a:ext uri="{FF2B5EF4-FFF2-40B4-BE49-F238E27FC236}">
                <a16:creationId xmlns:a16="http://schemas.microsoft.com/office/drawing/2014/main" id="{8B8A4C69-51AA-4255-A001-AD333C25AAB2}"/>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Page Blobs are a collection of 512-byte pages</a:t>
            </a:r>
          </a:p>
          <a:p>
            <a:pPr lvl="1"/>
            <a:r>
              <a:rPr lang="en-US" kern="0">
                <a:solidFill>
                  <a:srgbClr val="000000"/>
                </a:solidFill>
              </a:rPr>
              <a:t>Optimized for Random Access and Frequent Updates</a:t>
            </a:r>
          </a:p>
          <a:p>
            <a:pPr lvl="1"/>
            <a:r>
              <a:rPr lang="en-US" kern="0">
                <a:solidFill>
                  <a:srgbClr val="000000"/>
                </a:solidFill>
              </a:rPr>
              <a:t>Used as persistent disks for VMs in Azure</a:t>
            </a:r>
          </a:p>
          <a:p>
            <a:pPr lvl="1"/>
            <a:r>
              <a:rPr lang="en-US" kern="0">
                <a:solidFill>
                  <a:srgbClr val="000000"/>
                </a:solidFill>
              </a:rPr>
              <a:t>Highly performant, durable, and reliable</a:t>
            </a:r>
          </a:p>
          <a:p>
            <a:pPr lvl="1"/>
            <a:r>
              <a:rPr lang="en-US" kern="0">
                <a:solidFill>
                  <a:srgbClr val="000000"/>
                </a:solidFill>
              </a:rPr>
              <a:t>Can grow and shrink in size by adding or removing pages</a:t>
            </a:r>
          </a:p>
          <a:p>
            <a:r>
              <a:rPr lang="en-US" kern="0">
                <a:solidFill>
                  <a:srgbClr val="000000"/>
                </a:solidFill>
              </a:rPr>
              <a:t>Modifications of a page blob can overwrite one or more pages</a:t>
            </a:r>
          </a:p>
          <a:p>
            <a:pPr lvl="1"/>
            <a:r>
              <a:rPr lang="en-US" kern="0">
                <a:solidFill>
                  <a:srgbClr val="000000"/>
                </a:solidFill>
              </a:rPr>
              <a:t>Changes are in-place and immediately committed</a:t>
            </a:r>
          </a:p>
          <a:p>
            <a:r>
              <a:rPr lang="en-US" kern="0">
                <a:solidFill>
                  <a:srgbClr val="000000"/>
                </a:solidFill>
              </a:rPr>
              <a:t>A page blob can be no larger than 1 TB</a:t>
            </a:r>
          </a:p>
        </p:txBody>
      </p:sp>
    </p:spTree>
    <p:extLst>
      <p:ext uri="{BB962C8B-B14F-4D97-AF65-F5344CB8AC3E}">
        <p14:creationId xmlns:p14="http://schemas.microsoft.com/office/powerpoint/2010/main" val="14976773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FD9DC-B8BA-4E06-8EA1-EA53F417F763}"/>
              </a:ext>
            </a:extLst>
          </p:cNvPr>
          <p:cNvSpPr>
            <a:spLocks noGrp="1"/>
          </p:cNvSpPr>
          <p:nvPr>
            <p:ph type="title"/>
          </p:nvPr>
        </p:nvSpPr>
        <p:spPr/>
        <p:txBody>
          <a:bodyPr/>
          <a:lstStyle/>
          <a:p>
            <a:r>
              <a:rPr lang="en-US"/>
              <a:t>Deployment Strategies</a:t>
            </a:r>
          </a:p>
        </p:txBody>
      </p:sp>
      <p:sp>
        <p:nvSpPr>
          <p:cNvPr id="4" name="Content Placeholder 2">
            <a:extLst>
              <a:ext uri="{FF2B5EF4-FFF2-40B4-BE49-F238E27FC236}">
                <a16:creationId xmlns:a16="http://schemas.microsoft.com/office/drawing/2014/main" id="{88FFFE6C-F631-4255-BBB5-A7E7FE8436B1}"/>
              </a:ext>
            </a:extLst>
          </p:cNvPr>
          <p:cNvSpPr txBox="1">
            <a:spLocks/>
          </p:cNvSpPr>
          <p:nvPr/>
        </p:nvSpPr>
        <p:spPr>
          <a:xfrm>
            <a:off x="613834" y="1087020"/>
            <a:ext cx="8647610" cy="2883000"/>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Deployment Strategies:</a:t>
            </a:r>
          </a:p>
          <a:p>
            <a:pPr lvl="1"/>
            <a:r>
              <a:rPr lang="en-US" kern="0">
                <a:solidFill>
                  <a:srgbClr val="000000"/>
                </a:solidFill>
              </a:rPr>
              <a:t>Blue-green deployment - </a:t>
            </a:r>
            <a:r>
              <a:rPr lang="en-US" sz="2000" kern="0">
                <a:solidFill>
                  <a:srgbClr val="000000"/>
                </a:solidFill>
              </a:rPr>
              <a:t>relies on keeping an existing (blue) version live while a new (green) one is deployed</a:t>
            </a:r>
            <a:endParaRPr lang="en-US" kern="0">
              <a:solidFill>
                <a:srgbClr val="000000"/>
              </a:solidFill>
            </a:endParaRPr>
          </a:p>
          <a:p>
            <a:pPr lvl="1"/>
            <a:r>
              <a:rPr lang="en-US" kern="0">
                <a:solidFill>
                  <a:srgbClr val="000000"/>
                </a:solidFill>
              </a:rPr>
              <a:t>Rolling deployments -</a:t>
            </a:r>
            <a:r>
              <a:rPr lang="en-US" sz="2000" kern="0">
                <a:solidFill>
                  <a:srgbClr val="000000"/>
                </a:solidFill>
              </a:rPr>
              <a:t>slowly rolling out the release to each server, one at a time, to reduce overall downtime</a:t>
            </a:r>
          </a:p>
          <a:p>
            <a:pPr lvl="1"/>
            <a:r>
              <a:rPr lang="en-US" kern="0">
                <a:solidFill>
                  <a:srgbClr val="000000"/>
                </a:solidFill>
              </a:rPr>
              <a:t>Canary testing – </a:t>
            </a:r>
            <a:r>
              <a:rPr lang="en-US" sz="2000" kern="0">
                <a:solidFill>
                  <a:srgbClr val="000000"/>
                </a:solidFill>
              </a:rPr>
              <a:t>deployed to small number to determine how it will run.</a:t>
            </a:r>
          </a:p>
          <a:p>
            <a:pPr lvl="0"/>
            <a:endParaRPr lang="en-US" kern="0">
              <a:solidFill>
                <a:srgbClr val="000000"/>
              </a:solidFill>
            </a:endParaRPr>
          </a:p>
        </p:txBody>
      </p:sp>
      <p:sp>
        <p:nvSpPr>
          <p:cNvPr id="5" name="Rectangle 4">
            <a:extLst>
              <a:ext uri="{FF2B5EF4-FFF2-40B4-BE49-F238E27FC236}">
                <a16:creationId xmlns:a16="http://schemas.microsoft.com/office/drawing/2014/main" id="{BCC5C832-EBEF-4E4B-A26F-A3697104C0F5}"/>
              </a:ext>
            </a:extLst>
          </p:cNvPr>
          <p:cNvSpPr/>
          <p:nvPr/>
        </p:nvSpPr>
        <p:spPr>
          <a:xfrm>
            <a:off x="1891767" y="4455765"/>
            <a:ext cx="7809449"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lvl="0"/>
            <a:r>
              <a:rPr lang="en-US">
                <a:solidFill>
                  <a:srgbClr val="000000"/>
                </a:solidFill>
              </a:rPr>
              <a:t>The strategy you choose should depend on your business and risk management goals such as some deployments can cause temporary performance issues or slowdowns</a:t>
            </a:r>
          </a:p>
        </p:txBody>
      </p:sp>
    </p:spTree>
    <p:extLst>
      <p:ext uri="{BB962C8B-B14F-4D97-AF65-F5344CB8AC3E}">
        <p14:creationId xmlns:p14="http://schemas.microsoft.com/office/powerpoint/2010/main" val="10938264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4ED2F-26A1-449E-9973-430A9CB2E299}"/>
              </a:ext>
            </a:extLst>
          </p:cNvPr>
          <p:cNvSpPr>
            <a:spLocks noGrp="1"/>
          </p:cNvSpPr>
          <p:nvPr>
            <p:ph type="title"/>
          </p:nvPr>
        </p:nvSpPr>
        <p:spPr/>
        <p:txBody>
          <a:bodyPr/>
          <a:lstStyle/>
          <a:p>
            <a:r>
              <a:rPr lang="en-US"/>
              <a:t>Environments</a:t>
            </a:r>
          </a:p>
        </p:txBody>
      </p:sp>
      <p:pic>
        <p:nvPicPr>
          <p:cNvPr id="4" name="Content Placeholder 3">
            <a:extLst>
              <a:ext uri="{FF2B5EF4-FFF2-40B4-BE49-F238E27FC236}">
                <a16:creationId xmlns:a16="http://schemas.microsoft.com/office/drawing/2014/main" id="{1D833C0D-E543-4898-B01C-A775082304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218" y="2477374"/>
            <a:ext cx="9045782" cy="2817115"/>
          </a:xfrm>
          <a:prstGeom prst="rect">
            <a:avLst/>
          </a:prstGeom>
        </p:spPr>
      </p:pic>
    </p:spTree>
    <p:extLst>
      <p:ext uri="{BB962C8B-B14F-4D97-AF65-F5344CB8AC3E}">
        <p14:creationId xmlns:p14="http://schemas.microsoft.com/office/powerpoint/2010/main" val="14957770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F56CE-672C-4F42-B90A-7DBFFFD91105}"/>
              </a:ext>
            </a:extLst>
          </p:cNvPr>
          <p:cNvSpPr>
            <a:spLocks noGrp="1"/>
          </p:cNvSpPr>
          <p:nvPr>
            <p:ph type="title"/>
          </p:nvPr>
        </p:nvSpPr>
        <p:spPr/>
        <p:txBody>
          <a:bodyPr/>
          <a:lstStyle/>
          <a:p>
            <a:r>
              <a:rPr lang="en-US"/>
              <a:t>Environment Deployment Triggers</a:t>
            </a:r>
          </a:p>
        </p:txBody>
      </p:sp>
      <p:pic>
        <p:nvPicPr>
          <p:cNvPr id="4" name="Picture 3" descr="C:\Users\jamesco\AppData\Local\Microsoft\Windows\INetCache\Content.Word\trigger-03.png">
            <a:extLst>
              <a:ext uri="{FF2B5EF4-FFF2-40B4-BE49-F238E27FC236}">
                <a16:creationId xmlns:a16="http://schemas.microsoft.com/office/drawing/2014/main" id="{9593FF0D-20A9-4517-99E6-60746BF3E42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19944" y="1110344"/>
            <a:ext cx="8719457" cy="5600699"/>
          </a:xfrm>
          <a:prstGeom prst="rect">
            <a:avLst/>
          </a:prstGeom>
          <a:noFill/>
          <a:ln>
            <a:noFill/>
          </a:ln>
        </p:spPr>
      </p:pic>
    </p:spTree>
    <p:extLst>
      <p:ext uri="{BB962C8B-B14F-4D97-AF65-F5344CB8AC3E}">
        <p14:creationId xmlns:p14="http://schemas.microsoft.com/office/powerpoint/2010/main" val="16499803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F243-5F98-401B-9437-3634FF9206C1}"/>
              </a:ext>
            </a:extLst>
          </p:cNvPr>
          <p:cNvSpPr>
            <a:spLocks noGrp="1"/>
          </p:cNvSpPr>
          <p:nvPr>
            <p:ph type="title"/>
          </p:nvPr>
        </p:nvSpPr>
        <p:spPr/>
        <p:txBody>
          <a:bodyPr/>
          <a:lstStyle/>
          <a:p>
            <a:r>
              <a:rPr lang="en-US"/>
              <a:t>Release Management Workflow</a:t>
            </a:r>
          </a:p>
        </p:txBody>
      </p:sp>
      <p:sp>
        <p:nvSpPr>
          <p:cNvPr id="4" name="Content Placeholder 2">
            <a:extLst>
              <a:ext uri="{FF2B5EF4-FFF2-40B4-BE49-F238E27FC236}">
                <a16:creationId xmlns:a16="http://schemas.microsoft.com/office/drawing/2014/main" id="{E0E700C3-C61A-46E9-8738-201873616C43}"/>
              </a:ext>
            </a:extLst>
          </p:cNvPr>
          <p:cNvSpPr txBox="1">
            <a:spLocks/>
          </p:cNvSpPr>
          <p:nvPr/>
        </p:nvSpPr>
        <p:spPr>
          <a:xfrm>
            <a:off x="613834" y="1091254"/>
            <a:ext cx="5491251" cy="3284114"/>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514350" indent="-514350">
              <a:buFont typeface="+mj-lt"/>
              <a:buAutoNum type="arabicPeriod"/>
            </a:pPr>
            <a:r>
              <a:rPr lang="en-US" kern="0">
                <a:solidFill>
                  <a:srgbClr val="000000"/>
                </a:solidFill>
              </a:rPr>
              <a:t>Create release definitions: </a:t>
            </a:r>
          </a:p>
          <a:p>
            <a:pPr marL="514350" indent="-514350">
              <a:buFont typeface="+mj-lt"/>
              <a:buAutoNum type="arabicPeriod"/>
            </a:pPr>
            <a:r>
              <a:rPr lang="en-US" kern="0">
                <a:solidFill>
                  <a:srgbClr val="000000"/>
                </a:solidFill>
              </a:rPr>
              <a:t>Add environments:</a:t>
            </a:r>
          </a:p>
          <a:p>
            <a:pPr marL="514350" indent="-514350">
              <a:buFont typeface="+mj-lt"/>
              <a:buAutoNum type="arabicPeriod"/>
            </a:pPr>
            <a:r>
              <a:rPr lang="en-US" kern="0">
                <a:solidFill>
                  <a:srgbClr val="000000"/>
                </a:solidFill>
              </a:rPr>
              <a:t>Add tasks:</a:t>
            </a:r>
          </a:p>
          <a:p>
            <a:pPr marL="514350" indent="-514350">
              <a:buFont typeface="+mj-lt"/>
              <a:buAutoNum type="arabicPeriod"/>
            </a:pPr>
            <a:r>
              <a:rPr lang="en-US" kern="0">
                <a:solidFill>
                  <a:srgbClr val="000000"/>
                </a:solidFill>
              </a:rPr>
              <a:t>Create and deploy release</a:t>
            </a:r>
          </a:p>
          <a:p>
            <a:pPr marL="514350" indent="-514350">
              <a:buFont typeface="+mj-lt"/>
              <a:buAutoNum type="arabicPeriod"/>
            </a:pPr>
            <a:r>
              <a:rPr lang="en-US" kern="0">
                <a:solidFill>
                  <a:srgbClr val="000000"/>
                </a:solidFill>
              </a:rPr>
              <a:t>Track deployments</a:t>
            </a:r>
          </a:p>
        </p:txBody>
      </p:sp>
    </p:spTree>
    <p:extLst>
      <p:ext uri="{BB962C8B-B14F-4D97-AF65-F5344CB8AC3E}">
        <p14:creationId xmlns:p14="http://schemas.microsoft.com/office/powerpoint/2010/main" val="25615371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C0E0F-C014-418B-9D65-40B968E6A337}"/>
              </a:ext>
            </a:extLst>
          </p:cNvPr>
          <p:cNvSpPr>
            <a:spLocks noGrp="1"/>
          </p:cNvSpPr>
          <p:nvPr>
            <p:ph type="title"/>
          </p:nvPr>
        </p:nvSpPr>
        <p:spPr/>
        <p:txBody>
          <a:bodyPr/>
          <a:lstStyle/>
          <a:p>
            <a:r>
              <a:rPr lang="en-US"/>
              <a:t>Lesson 3: Continuous Deployment</a:t>
            </a:r>
          </a:p>
        </p:txBody>
      </p:sp>
      <p:sp>
        <p:nvSpPr>
          <p:cNvPr id="3" name="Text Placeholder 2">
            <a:extLst>
              <a:ext uri="{FF2B5EF4-FFF2-40B4-BE49-F238E27FC236}">
                <a16:creationId xmlns:a16="http://schemas.microsoft.com/office/drawing/2014/main" id="{2D0EA313-1A47-4CBF-8B46-3B2E0743B175}"/>
              </a:ext>
            </a:extLst>
          </p:cNvPr>
          <p:cNvSpPr>
            <a:spLocks noGrp="1"/>
          </p:cNvSpPr>
          <p:nvPr>
            <p:ph type="body" idx="1"/>
          </p:nvPr>
        </p:nvSpPr>
        <p:spPr/>
        <p:txBody>
          <a:bodyPr/>
          <a:lstStyle/>
          <a:p>
            <a:r>
              <a:rPr lang="en-US"/>
              <a:t>Continuous Deployment and Release Management Overview
Continuous Delivery vs. Continuous Deployment
The Eight Principles of Continuous Delivery
Four Practices of Continuous Delivery</a:t>
            </a:r>
          </a:p>
        </p:txBody>
      </p:sp>
    </p:spTree>
    <p:extLst>
      <p:ext uri="{BB962C8B-B14F-4D97-AF65-F5344CB8AC3E}">
        <p14:creationId xmlns:p14="http://schemas.microsoft.com/office/powerpoint/2010/main" val="2094940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451A6-D3E7-42CA-9B0C-635BC5F2B7D6}"/>
              </a:ext>
            </a:extLst>
          </p:cNvPr>
          <p:cNvSpPr>
            <a:spLocks noGrp="1"/>
          </p:cNvSpPr>
          <p:nvPr>
            <p:ph type="title"/>
          </p:nvPr>
        </p:nvSpPr>
        <p:spPr/>
        <p:txBody>
          <a:bodyPr/>
          <a:lstStyle/>
          <a:p>
            <a:r>
              <a:rPr lang="en-US"/>
              <a:t>Continuous Deployment and Release Management Overview</a:t>
            </a:r>
          </a:p>
        </p:txBody>
      </p:sp>
      <p:pic>
        <p:nvPicPr>
          <p:cNvPr id="4" name="Content Placeholder 3">
            <a:extLst>
              <a:ext uri="{FF2B5EF4-FFF2-40B4-BE49-F238E27FC236}">
                <a16:creationId xmlns:a16="http://schemas.microsoft.com/office/drawing/2014/main" id="{D72D8121-D371-4EA5-A069-0EB827F0B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4199" y="980870"/>
            <a:ext cx="5667692" cy="2979538"/>
          </a:xfrm>
          <a:prstGeom prst="rect">
            <a:avLst/>
          </a:prstGeom>
        </p:spPr>
      </p:pic>
      <p:pic>
        <p:nvPicPr>
          <p:cNvPr id="5" name="Picture 4">
            <a:extLst>
              <a:ext uri="{FF2B5EF4-FFF2-40B4-BE49-F238E27FC236}">
                <a16:creationId xmlns:a16="http://schemas.microsoft.com/office/drawing/2014/main" id="{3BB87F21-B4B5-4DB2-98FD-2918226160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701" y="3960408"/>
            <a:ext cx="5326380" cy="2800108"/>
          </a:xfrm>
          <a:prstGeom prst="rect">
            <a:avLst/>
          </a:prstGeom>
        </p:spPr>
      </p:pic>
    </p:spTree>
    <p:extLst>
      <p:ext uri="{BB962C8B-B14F-4D97-AF65-F5344CB8AC3E}">
        <p14:creationId xmlns:p14="http://schemas.microsoft.com/office/powerpoint/2010/main" val="5272896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B186D-8E29-481D-812B-4E0305CE770C}"/>
              </a:ext>
            </a:extLst>
          </p:cNvPr>
          <p:cNvSpPr>
            <a:spLocks noGrp="1"/>
          </p:cNvSpPr>
          <p:nvPr>
            <p:ph type="title"/>
          </p:nvPr>
        </p:nvSpPr>
        <p:spPr/>
        <p:txBody>
          <a:bodyPr/>
          <a:lstStyle/>
          <a:p>
            <a:r>
              <a:rPr lang="en-US"/>
              <a:t>Continuous Delivery vs. Continuous Deployment</a:t>
            </a:r>
          </a:p>
        </p:txBody>
      </p:sp>
      <p:pic>
        <p:nvPicPr>
          <p:cNvPr id="4" name="Content Placeholder 3">
            <a:extLst>
              <a:ext uri="{FF2B5EF4-FFF2-40B4-BE49-F238E27FC236}">
                <a16:creationId xmlns:a16="http://schemas.microsoft.com/office/drawing/2014/main" id="{A5CAE4BE-B8D8-46CC-8409-E7D4B794D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789" y="1304487"/>
            <a:ext cx="8118475" cy="4580815"/>
          </a:xfrm>
          <a:prstGeom prst="rect">
            <a:avLst/>
          </a:prstGeom>
        </p:spPr>
      </p:pic>
    </p:spTree>
    <p:extLst>
      <p:ext uri="{BB962C8B-B14F-4D97-AF65-F5344CB8AC3E}">
        <p14:creationId xmlns:p14="http://schemas.microsoft.com/office/powerpoint/2010/main" val="4978372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706F7-1504-4543-AF26-19D87E4B5739}"/>
              </a:ext>
            </a:extLst>
          </p:cNvPr>
          <p:cNvSpPr>
            <a:spLocks noGrp="1"/>
          </p:cNvSpPr>
          <p:nvPr>
            <p:ph type="title"/>
          </p:nvPr>
        </p:nvSpPr>
        <p:spPr/>
        <p:txBody>
          <a:bodyPr/>
          <a:lstStyle/>
          <a:p>
            <a:r>
              <a:rPr lang="en-US"/>
              <a:t>The Eight Principles of Continuous Delivery</a:t>
            </a:r>
          </a:p>
        </p:txBody>
      </p:sp>
      <p:pic>
        <p:nvPicPr>
          <p:cNvPr id="4" name="Content Placeholder 3">
            <a:extLst>
              <a:ext uri="{FF2B5EF4-FFF2-40B4-BE49-F238E27FC236}">
                <a16:creationId xmlns:a16="http://schemas.microsoft.com/office/drawing/2014/main" id="{A7CD7573-F487-4912-A347-749AE71EC4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827" y="1020763"/>
            <a:ext cx="8092399" cy="5148262"/>
          </a:xfrm>
          <a:prstGeom prst="rect">
            <a:avLst/>
          </a:prstGeom>
        </p:spPr>
      </p:pic>
    </p:spTree>
    <p:extLst>
      <p:ext uri="{BB962C8B-B14F-4D97-AF65-F5344CB8AC3E}">
        <p14:creationId xmlns:p14="http://schemas.microsoft.com/office/powerpoint/2010/main" val="1738562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F36CA-5AC9-4E17-BB89-B9242556C032}"/>
              </a:ext>
            </a:extLst>
          </p:cNvPr>
          <p:cNvSpPr>
            <a:spLocks noGrp="1"/>
          </p:cNvSpPr>
          <p:nvPr>
            <p:ph type="title"/>
          </p:nvPr>
        </p:nvSpPr>
        <p:spPr/>
        <p:txBody>
          <a:bodyPr/>
          <a:lstStyle/>
          <a:p>
            <a:r>
              <a:rPr lang="en-US"/>
              <a:t>Four Practices of Continuous Delivery</a:t>
            </a:r>
          </a:p>
        </p:txBody>
      </p:sp>
      <p:pic>
        <p:nvPicPr>
          <p:cNvPr id="4" name="Content Placeholder 3">
            <a:extLst>
              <a:ext uri="{FF2B5EF4-FFF2-40B4-BE49-F238E27FC236}">
                <a16:creationId xmlns:a16="http://schemas.microsoft.com/office/drawing/2014/main" id="{969F05A9-37AE-494C-85F6-85789D4C6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789" y="1862685"/>
            <a:ext cx="8118475" cy="3464418"/>
          </a:xfrm>
          <a:prstGeom prst="rect">
            <a:avLst/>
          </a:prstGeom>
        </p:spPr>
      </p:pic>
    </p:spTree>
    <p:extLst>
      <p:ext uri="{BB962C8B-B14F-4D97-AF65-F5344CB8AC3E}">
        <p14:creationId xmlns:p14="http://schemas.microsoft.com/office/powerpoint/2010/main" val="24649085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C59C-EEF4-4129-B1D5-6E5CD65AD546}"/>
              </a:ext>
            </a:extLst>
          </p:cNvPr>
          <p:cNvSpPr>
            <a:spLocks noGrp="1"/>
          </p:cNvSpPr>
          <p:nvPr>
            <p:ph type="ctrTitle" sz="quarter"/>
          </p:nvPr>
        </p:nvSpPr>
        <p:spPr>
          <a:xfrm>
            <a:off x="4724401" y="2022868"/>
            <a:ext cx="5732417" cy="627864"/>
          </a:xfrm>
        </p:spPr>
        <p:txBody>
          <a:bodyPr/>
          <a:lstStyle/>
          <a:p>
            <a:r>
              <a:rPr lang="en-US"/>
              <a:t>Module 10</a:t>
            </a:r>
          </a:p>
        </p:txBody>
      </p:sp>
      <p:sp>
        <p:nvSpPr>
          <p:cNvPr id="3" name="Subtitle 2">
            <a:extLst>
              <a:ext uri="{FF2B5EF4-FFF2-40B4-BE49-F238E27FC236}">
                <a16:creationId xmlns:a16="http://schemas.microsoft.com/office/drawing/2014/main" id="{62056C9A-2033-462F-8546-98BE8068602E}"/>
              </a:ext>
            </a:extLst>
          </p:cNvPr>
          <p:cNvSpPr>
            <a:spLocks noGrp="1"/>
          </p:cNvSpPr>
          <p:nvPr>
            <p:ph type="subTitle" sz="quarter" idx="1"/>
          </p:nvPr>
        </p:nvSpPr>
        <p:spPr/>
        <p:txBody>
          <a:bodyPr/>
          <a:lstStyle/>
          <a:p>
            <a:r>
              <a:rPr lang="en-US"/>
              <a:t>
</a:t>
            </a:r>
          </a:p>
        </p:txBody>
      </p:sp>
    </p:spTree>
    <p:extLst>
      <p:ext uri="{BB962C8B-B14F-4D97-AF65-F5344CB8AC3E}">
        <p14:creationId xmlns:p14="http://schemas.microsoft.com/office/powerpoint/2010/main" val="295218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70A71-6BEA-4E82-A8E4-435C234C8B13}"/>
              </a:ext>
            </a:extLst>
          </p:cNvPr>
          <p:cNvSpPr>
            <a:spLocks noGrp="1"/>
          </p:cNvSpPr>
          <p:nvPr>
            <p:ph type="title"/>
          </p:nvPr>
        </p:nvSpPr>
        <p:spPr/>
        <p:txBody>
          <a:bodyPr/>
          <a:lstStyle/>
          <a:p>
            <a:r>
              <a:rPr lang="en-US"/>
              <a:t>Block Blobs</a:t>
            </a:r>
          </a:p>
        </p:txBody>
      </p:sp>
      <p:sp>
        <p:nvSpPr>
          <p:cNvPr id="3" name="Text Placeholder 2">
            <a:extLst>
              <a:ext uri="{FF2B5EF4-FFF2-40B4-BE49-F238E27FC236}">
                <a16:creationId xmlns:a16="http://schemas.microsoft.com/office/drawing/2014/main" id="{3CC1A70E-DCDA-4866-90C2-0E9631922FEE}"/>
              </a:ext>
            </a:extLst>
          </p:cNvPr>
          <p:cNvSpPr txBox="1">
            <a:spLocks/>
          </p:cNvSpPr>
          <p:nvPr/>
        </p:nvSpPr>
        <p:spPr>
          <a:xfrm>
            <a:off x="613834" y="1021215"/>
            <a:ext cx="8574837"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t>Streaming and storing cloud objects </a:t>
            </a:r>
          </a:p>
          <a:p>
            <a:r>
              <a:rPr lang="en-US" kern="0"/>
              <a:t>Best used for </a:t>
            </a:r>
          </a:p>
          <a:p>
            <a:pPr lvl="1"/>
            <a:r>
              <a:rPr lang="en-US" kern="0"/>
              <a:t>Storing documents </a:t>
            </a:r>
          </a:p>
          <a:p>
            <a:pPr lvl="1"/>
            <a:r>
              <a:rPr lang="en-US" kern="0"/>
              <a:t>Media files </a:t>
            </a:r>
          </a:p>
          <a:p>
            <a:pPr lvl="1"/>
            <a:r>
              <a:rPr lang="en-US" kern="0"/>
              <a:t>Backups </a:t>
            </a:r>
          </a:p>
          <a:p>
            <a:endParaRPr lang="en-US" kern="0"/>
          </a:p>
        </p:txBody>
      </p:sp>
    </p:spTree>
    <p:extLst>
      <p:ext uri="{BB962C8B-B14F-4D97-AF65-F5344CB8AC3E}">
        <p14:creationId xmlns:p14="http://schemas.microsoft.com/office/powerpoint/2010/main" val="35027485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B4F22-E966-4182-99DF-6090447E929C}"/>
              </a:ext>
            </a:extLst>
          </p:cNvPr>
          <p:cNvSpPr>
            <a:spLocks noGrp="1"/>
          </p:cNvSpPr>
          <p:nvPr>
            <p:ph type="title"/>
          </p:nvPr>
        </p:nvSpPr>
        <p:spPr/>
        <p:txBody>
          <a:bodyPr/>
          <a:lstStyle/>
          <a:p>
            <a:r>
              <a:rPr lang="en-US"/>
              <a:t>Module Overview</a:t>
            </a:r>
          </a:p>
        </p:txBody>
      </p:sp>
      <p:sp>
        <p:nvSpPr>
          <p:cNvPr id="3" name="Text Placeholder 2">
            <a:extLst>
              <a:ext uri="{FF2B5EF4-FFF2-40B4-BE49-F238E27FC236}">
                <a16:creationId xmlns:a16="http://schemas.microsoft.com/office/drawing/2014/main" id="{1E6F1C8A-B3F5-4E97-8D8A-BAAA2594A379}"/>
              </a:ext>
            </a:extLst>
          </p:cNvPr>
          <p:cNvSpPr>
            <a:spLocks noGrp="1"/>
          </p:cNvSpPr>
          <p:nvPr>
            <p:ph type="body" idx="1"/>
          </p:nvPr>
        </p:nvSpPr>
        <p:spPr/>
        <p:txBody>
          <a:bodyPr/>
          <a:lstStyle/>
          <a:p>
            <a:r>
              <a:rPr lang="en-US"/>
              <a:t>Unit Testing
Integration Testing
Functional Testing</a:t>
            </a:r>
          </a:p>
        </p:txBody>
      </p:sp>
    </p:spTree>
    <p:extLst>
      <p:ext uri="{BB962C8B-B14F-4D97-AF65-F5344CB8AC3E}">
        <p14:creationId xmlns:p14="http://schemas.microsoft.com/office/powerpoint/2010/main" val="26512215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68F82-F84A-47E5-9474-A048F29F6084}"/>
              </a:ext>
            </a:extLst>
          </p:cNvPr>
          <p:cNvSpPr>
            <a:spLocks noGrp="1"/>
          </p:cNvSpPr>
          <p:nvPr>
            <p:ph type="title"/>
          </p:nvPr>
        </p:nvSpPr>
        <p:spPr/>
        <p:txBody>
          <a:bodyPr/>
          <a:lstStyle/>
          <a:p>
            <a:r>
              <a:rPr lang="en-US"/>
              <a:t>Lesson 1: Unit Testing</a:t>
            </a:r>
          </a:p>
        </p:txBody>
      </p:sp>
      <p:sp>
        <p:nvSpPr>
          <p:cNvPr id="3" name="Text Placeholder 2">
            <a:extLst>
              <a:ext uri="{FF2B5EF4-FFF2-40B4-BE49-F238E27FC236}">
                <a16:creationId xmlns:a16="http://schemas.microsoft.com/office/drawing/2014/main" id="{9A553CE1-CA28-466F-B54E-2C1E73481476}"/>
              </a:ext>
            </a:extLst>
          </p:cNvPr>
          <p:cNvSpPr>
            <a:spLocks noGrp="1"/>
          </p:cNvSpPr>
          <p:nvPr>
            <p:ph type="body" idx="1"/>
          </p:nvPr>
        </p:nvSpPr>
        <p:spPr/>
        <p:txBody>
          <a:bodyPr/>
          <a:lstStyle/>
          <a:p>
            <a:r>
              <a:rPr lang="en-US"/>
              <a:t>Purpose of unit testing
Key Characteristics of a Good Unit Test
Stubs vs. Mocks
Fakes or Shims
Video: Working with Shims</a:t>
            </a:r>
          </a:p>
        </p:txBody>
      </p:sp>
    </p:spTree>
    <p:extLst>
      <p:ext uri="{BB962C8B-B14F-4D97-AF65-F5344CB8AC3E}">
        <p14:creationId xmlns:p14="http://schemas.microsoft.com/office/powerpoint/2010/main" val="10268806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B92EC-E1C8-42B8-9AD8-87E90FBE68A9}"/>
              </a:ext>
            </a:extLst>
          </p:cNvPr>
          <p:cNvSpPr>
            <a:spLocks noGrp="1"/>
          </p:cNvSpPr>
          <p:nvPr>
            <p:ph type="title"/>
          </p:nvPr>
        </p:nvSpPr>
        <p:spPr/>
        <p:txBody>
          <a:bodyPr/>
          <a:lstStyle/>
          <a:p>
            <a:r>
              <a:rPr lang="en-US"/>
              <a:t>Purpose of unit testing</a:t>
            </a:r>
          </a:p>
        </p:txBody>
      </p:sp>
      <p:sp>
        <p:nvSpPr>
          <p:cNvPr id="4" name="Content Placeholder 2">
            <a:extLst>
              <a:ext uri="{FF2B5EF4-FFF2-40B4-BE49-F238E27FC236}">
                <a16:creationId xmlns:a16="http://schemas.microsoft.com/office/drawing/2014/main" id="{3C772F77-6454-42BE-85BD-D2AD27796DAF}"/>
              </a:ext>
            </a:extLst>
          </p:cNvPr>
          <p:cNvSpPr txBox="1">
            <a:spLocks/>
          </p:cNvSpPr>
          <p:nvPr/>
        </p:nvSpPr>
        <p:spPr>
          <a:xfrm>
            <a:off x="613833" y="1123400"/>
            <a:ext cx="10946795" cy="418496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Unit Testing breaks down the functionality of your program into discrete testable behaviors that you can test as individual units</a:t>
            </a:r>
          </a:p>
          <a:p>
            <a:pPr lvl="0"/>
            <a:endParaRPr lang="en-US" kern="0">
              <a:solidFill>
                <a:srgbClr val="000000"/>
              </a:solidFill>
            </a:endParaRPr>
          </a:p>
          <a:p>
            <a:pPr marL="0" indent="0">
              <a:buNone/>
            </a:pPr>
            <a:r>
              <a:rPr lang="en-US" kern="0">
                <a:solidFill>
                  <a:srgbClr val="000000"/>
                </a:solidFill>
              </a:rPr>
              <a:t>Use a Unit Testing Framework to:</a:t>
            </a:r>
          </a:p>
          <a:p>
            <a:pPr lvl="1"/>
            <a:r>
              <a:rPr lang="en-US" kern="0">
                <a:solidFill>
                  <a:srgbClr val="000000"/>
                </a:solidFill>
              </a:rPr>
              <a:t>Create </a:t>
            </a:r>
            <a:r>
              <a:rPr lang="en-US" sz="2800" kern="0">
                <a:solidFill>
                  <a:srgbClr val="000000"/>
                </a:solidFill>
              </a:rPr>
              <a:t>unit tests</a:t>
            </a:r>
          </a:p>
          <a:p>
            <a:pPr lvl="1"/>
            <a:r>
              <a:rPr lang="en-US" sz="2800" kern="0">
                <a:solidFill>
                  <a:srgbClr val="000000"/>
                </a:solidFill>
              </a:rPr>
              <a:t>Run them</a:t>
            </a:r>
          </a:p>
          <a:p>
            <a:pPr lvl="1"/>
            <a:r>
              <a:rPr lang="en-US" sz="2800" kern="0">
                <a:solidFill>
                  <a:srgbClr val="000000"/>
                </a:solidFill>
              </a:rPr>
              <a:t>Report the</a:t>
            </a:r>
            <a:r>
              <a:rPr lang="en-US" kern="0">
                <a:solidFill>
                  <a:srgbClr val="000000"/>
                </a:solidFill>
              </a:rPr>
              <a:t> results of these tests</a:t>
            </a:r>
          </a:p>
        </p:txBody>
      </p:sp>
    </p:spTree>
    <p:extLst>
      <p:ext uri="{BB962C8B-B14F-4D97-AF65-F5344CB8AC3E}">
        <p14:creationId xmlns:p14="http://schemas.microsoft.com/office/powerpoint/2010/main" val="16325278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F9B56-AC4F-4B34-B951-5D45EA94B8F8}"/>
              </a:ext>
            </a:extLst>
          </p:cNvPr>
          <p:cNvSpPr>
            <a:spLocks noGrp="1"/>
          </p:cNvSpPr>
          <p:nvPr>
            <p:ph type="title"/>
          </p:nvPr>
        </p:nvSpPr>
        <p:spPr/>
        <p:txBody>
          <a:bodyPr/>
          <a:lstStyle/>
          <a:p>
            <a:r>
              <a:rPr lang="en-US"/>
              <a:t>Key Characteristics of a Good Unit Test</a:t>
            </a:r>
          </a:p>
        </p:txBody>
      </p:sp>
      <p:pic>
        <p:nvPicPr>
          <p:cNvPr id="4" name="Content Placeholder 3">
            <a:extLst>
              <a:ext uri="{FF2B5EF4-FFF2-40B4-BE49-F238E27FC236}">
                <a16:creationId xmlns:a16="http://schemas.microsoft.com/office/drawing/2014/main" id="{AF57E9DB-FF83-4B21-964F-2BF9B3620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905" y="1783081"/>
            <a:ext cx="7322065" cy="3638709"/>
          </a:xfrm>
          <a:prstGeom prst="rect">
            <a:avLst/>
          </a:prstGeom>
        </p:spPr>
      </p:pic>
    </p:spTree>
    <p:extLst>
      <p:ext uri="{BB962C8B-B14F-4D97-AF65-F5344CB8AC3E}">
        <p14:creationId xmlns:p14="http://schemas.microsoft.com/office/powerpoint/2010/main" val="35430828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9486D-F34F-451D-A914-C28772787475}"/>
              </a:ext>
            </a:extLst>
          </p:cNvPr>
          <p:cNvSpPr>
            <a:spLocks noGrp="1"/>
          </p:cNvSpPr>
          <p:nvPr>
            <p:ph type="title"/>
          </p:nvPr>
        </p:nvSpPr>
        <p:spPr/>
        <p:txBody>
          <a:bodyPr/>
          <a:lstStyle/>
          <a:p>
            <a:r>
              <a:rPr lang="en-US"/>
              <a:t>Stubs vs. Mocks</a:t>
            </a:r>
          </a:p>
        </p:txBody>
      </p:sp>
      <p:sp>
        <p:nvSpPr>
          <p:cNvPr id="4" name="Content Placeholder 2">
            <a:extLst>
              <a:ext uri="{FF2B5EF4-FFF2-40B4-BE49-F238E27FC236}">
                <a16:creationId xmlns:a16="http://schemas.microsoft.com/office/drawing/2014/main" id="{AAFFC7C0-4778-4A94-A20B-5D9FFA94B270}"/>
              </a:ext>
            </a:extLst>
          </p:cNvPr>
          <p:cNvSpPr txBox="1">
            <a:spLocks/>
          </p:cNvSpPr>
          <p:nvPr/>
        </p:nvSpPr>
        <p:spPr>
          <a:xfrm>
            <a:off x="1957030" y="2142255"/>
            <a:ext cx="8119156" cy="1276164"/>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000" i="1" kern="0">
                <a:solidFill>
                  <a:srgbClr val="000000"/>
                </a:solidFill>
              </a:rPr>
              <a:t>A stub is a controllable replacement for an existing dependency (or collaborator) in the system. By using a stub, you can test your code without dealing with the dependency directly.</a:t>
            </a:r>
          </a:p>
        </p:txBody>
      </p:sp>
      <p:sp>
        <p:nvSpPr>
          <p:cNvPr id="5" name="Content Placeholder 2">
            <a:extLst>
              <a:ext uri="{FF2B5EF4-FFF2-40B4-BE49-F238E27FC236}">
                <a16:creationId xmlns:a16="http://schemas.microsoft.com/office/drawing/2014/main" id="{236B373F-ED42-4C6C-BF40-5980A61340F6}"/>
              </a:ext>
            </a:extLst>
          </p:cNvPr>
          <p:cNvSpPr txBox="1">
            <a:spLocks/>
          </p:cNvSpPr>
          <p:nvPr/>
        </p:nvSpPr>
        <p:spPr bwMode="auto">
          <a:xfrm>
            <a:off x="1957030" y="4691695"/>
            <a:ext cx="8119156" cy="115531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2000" i="1" kern="0">
                <a:solidFill>
                  <a:srgbClr val="000000"/>
                </a:solidFill>
                <a:latin typeface="Verdana" pitchFamily="34" charset="0"/>
                <a:ea typeface="+mn-ea"/>
                <a:cs typeface="Arial" charset="0"/>
              </a:rPr>
              <a:t>A mock object is a fake object in the system that decides whether the unit test has passed or failed. It does so by verifying whether the object under test called the fake object as expected. </a:t>
            </a:r>
          </a:p>
        </p:txBody>
      </p:sp>
      <p:sp>
        <p:nvSpPr>
          <p:cNvPr id="6" name="TextBox 5">
            <a:extLst>
              <a:ext uri="{FF2B5EF4-FFF2-40B4-BE49-F238E27FC236}">
                <a16:creationId xmlns:a16="http://schemas.microsoft.com/office/drawing/2014/main" id="{FA0632D2-84E9-480E-B715-E9ECBE15D30F}"/>
              </a:ext>
            </a:extLst>
          </p:cNvPr>
          <p:cNvSpPr txBox="1"/>
          <p:nvPr/>
        </p:nvSpPr>
        <p:spPr>
          <a:xfrm>
            <a:off x="4946037" y="1542466"/>
            <a:ext cx="723275" cy="369332"/>
          </a:xfrm>
          <a:prstGeom prst="rect">
            <a:avLst/>
          </a:prstGeom>
          <a:noFill/>
        </p:spPr>
        <p:txBody>
          <a:bodyPr wrap="none" rtlCol="0">
            <a:spAutoFit/>
          </a:bodyPr>
          <a:lstStyle/>
          <a:p>
            <a:pPr lvl="0"/>
            <a:r>
              <a:rPr lang="en-US">
                <a:solidFill>
                  <a:srgbClr val="000000"/>
                </a:solidFill>
              </a:rPr>
              <a:t>Stub</a:t>
            </a:r>
          </a:p>
        </p:txBody>
      </p:sp>
      <p:sp>
        <p:nvSpPr>
          <p:cNvPr id="7" name="TextBox 6">
            <a:extLst>
              <a:ext uri="{FF2B5EF4-FFF2-40B4-BE49-F238E27FC236}">
                <a16:creationId xmlns:a16="http://schemas.microsoft.com/office/drawing/2014/main" id="{02871AD1-63EC-459E-BAC5-623FC602E52A}"/>
              </a:ext>
            </a:extLst>
          </p:cNvPr>
          <p:cNvSpPr txBox="1"/>
          <p:nvPr/>
        </p:nvSpPr>
        <p:spPr>
          <a:xfrm>
            <a:off x="4447502" y="4108361"/>
            <a:ext cx="1611339" cy="369332"/>
          </a:xfrm>
          <a:prstGeom prst="rect">
            <a:avLst/>
          </a:prstGeom>
          <a:noFill/>
        </p:spPr>
        <p:txBody>
          <a:bodyPr wrap="none" rtlCol="0">
            <a:spAutoFit/>
          </a:bodyPr>
          <a:lstStyle/>
          <a:p>
            <a:pPr lvl="0"/>
            <a:r>
              <a:rPr lang="en-US">
                <a:solidFill>
                  <a:srgbClr val="000000"/>
                </a:solidFill>
              </a:rPr>
              <a:t>Mock Object</a:t>
            </a:r>
          </a:p>
        </p:txBody>
      </p:sp>
    </p:spTree>
    <p:extLst>
      <p:ext uri="{BB962C8B-B14F-4D97-AF65-F5344CB8AC3E}">
        <p14:creationId xmlns:p14="http://schemas.microsoft.com/office/powerpoint/2010/main" val="22629884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62E3-1349-4AA9-9E07-E92A9A7AB968}"/>
              </a:ext>
            </a:extLst>
          </p:cNvPr>
          <p:cNvSpPr>
            <a:spLocks noGrp="1"/>
          </p:cNvSpPr>
          <p:nvPr>
            <p:ph type="title"/>
          </p:nvPr>
        </p:nvSpPr>
        <p:spPr/>
        <p:txBody>
          <a:bodyPr/>
          <a:lstStyle/>
          <a:p>
            <a:r>
              <a:rPr lang="en-US"/>
              <a:t>Fakes or Shims</a:t>
            </a:r>
          </a:p>
        </p:txBody>
      </p:sp>
      <p:sp>
        <p:nvSpPr>
          <p:cNvPr id="4" name="Content Placeholder 2">
            <a:extLst>
              <a:ext uri="{FF2B5EF4-FFF2-40B4-BE49-F238E27FC236}">
                <a16:creationId xmlns:a16="http://schemas.microsoft.com/office/drawing/2014/main" id="{E913B2B9-EFD1-4725-9CA3-CE8E4FEE2882}"/>
              </a:ext>
            </a:extLst>
          </p:cNvPr>
          <p:cNvSpPr txBox="1">
            <a:spLocks/>
          </p:cNvSpPr>
          <p:nvPr/>
        </p:nvSpPr>
        <p:spPr>
          <a:xfrm>
            <a:off x="613833" y="882306"/>
            <a:ext cx="10897809" cy="50933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Difference between Stubs vs. Shims</a:t>
            </a:r>
          </a:p>
          <a:p>
            <a:pPr marL="0" indent="0">
              <a:buNone/>
            </a:pPr>
            <a:endParaRPr lang="en-US" kern="0">
              <a:solidFill>
                <a:srgbClr val="000000"/>
              </a:solidFill>
            </a:endParaRPr>
          </a:p>
          <a:p>
            <a:pPr lvl="1"/>
            <a:r>
              <a:rPr lang="en-US" kern="0">
                <a:solidFill>
                  <a:srgbClr val="000000"/>
                </a:solidFill>
              </a:rPr>
              <a:t>Stubs generally are faster than Shims. </a:t>
            </a:r>
          </a:p>
          <a:p>
            <a:pPr lvl="1"/>
            <a:r>
              <a:rPr lang="en-US" kern="0">
                <a:solidFill>
                  <a:srgbClr val="000000"/>
                </a:solidFill>
              </a:rPr>
              <a:t>Stubs can implement interfaces only (not static methods, non-virtual methods, sealed virtual methods, etc.)</a:t>
            </a:r>
          </a:p>
          <a:p>
            <a:pPr lvl="1"/>
            <a:r>
              <a:rPr lang="en-US" kern="0">
                <a:solidFill>
                  <a:srgbClr val="000000"/>
                </a:solidFill>
              </a:rPr>
              <a:t>Stubs can only replace visible methods, shims can replace calls to private methods if all types of method signatures are visible</a:t>
            </a:r>
          </a:p>
          <a:p>
            <a:pPr lvl="1"/>
            <a:r>
              <a:rPr lang="en-US" kern="0">
                <a:solidFill>
                  <a:srgbClr val="000000"/>
                </a:solidFill>
              </a:rPr>
              <a:t>Stubs isolate from dependencies within codebase (like mocks), while Shims isolate from 3rd party components that don’t have a testable API</a:t>
            </a:r>
          </a:p>
          <a:p>
            <a:pPr lvl="0"/>
            <a:endParaRPr lang="en-US" kern="0">
              <a:solidFill>
                <a:srgbClr val="000000"/>
              </a:solidFill>
            </a:endParaRPr>
          </a:p>
        </p:txBody>
      </p:sp>
    </p:spTree>
    <p:extLst>
      <p:ext uri="{BB962C8B-B14F-4D97-AF65-F5344CB8AC3E}">
        <p14:creationId xmlns:p14="http://schemas.microsoft.com/office/powerpoint/2010/main" val="13330069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8F4C9-925D-46AE-BA04-2C6ECFBB348B}"/>
              </a:ext>
            </a:extLst>
          </p:cNvPr>
          <p:cNvSpPr>
            <a:spLocks noGrp="1"/>
          </p:cNvSpPr>
          <p:nvPr>
            <p:ph type="title"/>
          </p:nvPr>
        </p:nvSpPr>
        <p:spPr/>
        <p:txBody>
          <a:bodyPr/>
          <a:lstStyle/>
          <a:p>
            <a:r>
              <a:rPr lang="en-US"/>
              <a:t>Video: Working with Shims</a:t>
            </a:r>
          </a:p>
        </p:txBody>
      </p:sp>
      <p:sp>
        <p:nvSpPr>
          <p:cNvPr id="4" name="Content Placeholder 2">
            <a:extLst>
              <a:ext uri="{FF2B5EF4-FFF2-40B4-BE49-F238E27FC236}">
                <a16:creationId xmlns:a16="http://schemas.microsoft.com/office/drawing/2014/main" id="{59A039AB-4621-43B0-A515-9D5013B8310D}"/>
              </a:ext>
            </a:extLst>
          </p:cNvPr>
          <p:cNvSpPr txBox="1">
            <a:spLocks/>
          </p:cNvSpPr>
          <p:nvPr/>
        </p:nvSpPr>
        <p:spPr>
          <a:xfrm>
            <a:off x="613834" y="1021215"/>
            <a:ext cx="1099578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This video looks closer at creating a Shim in VSTS and how you use a Stub and a Shim. </a:t>
            </a:r>
          </a:p>
          <a:p>
            <a:pPr lvl="0"/>
            <a:endParaRPr lang="en-US" u="sng" kern="0">
              <a:solidFill>
                <a:srgbClr val="000000"/>
              </a:solidFill>
              <a:hlinkClick r:id="rId3"/>
            </a:endParaRPr>
          </a:p>
          <a:p>
            <a:pPr marL="0" indent="0">
              <a:buNone/>
            </a:pPr>
            <a:r>
              <a:rPr lang="en-US" u="sng" kern="0">
                <a:solidFill>
                  <a:srgbClr val="000000"/>
                </a:solidFill>
              </a:rPr>
              <a:t>This video is located at https://aka.ms/ShimsDemo </a:t>
            </a:r>
            <a:endParaRPr lang="en-US" kern="0">
              <a:solidFill>
                <a:srgbClr val="000000"/>
              </a:solidFill>
            </a:endParaRPr>
          </a:p>
        </p:txBody>
      </p:sp>
    </p:spTree>
    <p:extLst>
      <p:ext uri="{BB962C8B-B14F-4D97-AF65-F5344CB8AC3E}">
        <p14:creationId xmlns:p14="http://schemas.microsoft.com/office/powerpoint/2010/main" val="39135536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E69FF-FAE5-4BBE-92AE-C9BC68942DAD}"/>
              </a:ext>
            </a:extLst>
          </p:cNvPr>
          <p:cNvSpPr>
            <a:spLocks noGrp="1"/>
          </p:cNvSpPr>
          <p:nvPr>
            <p:ph type="title"/>
          </p:nvPr>
        </p:nvSpPr>
        <p:spPr/>
        <p:txBody>
          <a:bodyPr/>
          <a:lstStyle/>
          <a:p>
            <a:r>
              <a:rPr lang="en-US"/>
              <a:t>Lesson 2: Integration Testing</a:t>
            </a:r>
          </a:p>
        </p:txBody>
      </p:sp>
      <p:sp>
        <p:nvSpPr>
          <p:cNvPr id="3" name="Text Placeholder 2">
            <a:extLst>
              <a:ext uri="{FF2B5EF4-FFF2-40B4-BE49-F238E27FC236}">
                <a16:creationId xmlns:a16="http://schemas.microsoft.com/office/drawing/2014/main" id="{148609FC-3BBF-4B7B-B76F-3E819E7E32F7}"/>
              </a:ext>
            </a:extLst>
          </p:cNvPr>
          <p:cNvSpPr>
            <a:spLocks noGrp="1"/>
          </p:cNvSpPr>
          <p:nvPr>
            <p:ph type="body" idx="1"/>
          </p:nvPr>
        </p:nvSpPr>
        <p:spPr/>
        <p:txBody>
          <a:bodyPr/>
          <a:lstStyle/>
          <a:p>
            <a:r>
              <a:rPr lang="en-US"/>
              <a:t>What is integration testing?
When to use integration testing
Integration test strategies
Integration Testing: Best practices</a:t>
            </a:r>
          </a:p>
        </p:txBody>
      </p:sp>
    </p:spTree>
    <p:extLst>
      <p:ext uri="{BB962C8B-B14F-4D97-AF65-F5344CB8AC3E}">
        <p14:creationId xmlns:p14="http://schemas.microsoft.com/office/powerpoint/2010/main" val="16901303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803D-2EFF-4154-A1CF-A62B20DA7180}"/>
              </a:ext>
            </a:extLst>
          </p:cNvPr>
          <p:cNvSpPr>
            <a:spLocks noGrp="1"/>
          </p:cNvSpPr>
          <p:nvPr>
            <p:ph type="title"/>
          </p:nvPr>
        </p:nvSpPr>
        <p:spPr/>
        <p:txBody>
          <a:bodyPr/>
          <a:lstStyle/>
          <a:p>
            <a:r>
              <a:rPr lang="en-US"/>
              <a:t>What is integration testing?</a:t>
            </a:r>
          </a:p>
        </p:txBody>
      </p:sp>
      <p:sp>
        <p:nvSpPr>
          <p:cNvPr id="4" name="Content Placeholder 2">
            <a:extLst>
              <a:ext uri="{FF2B5EF4-FFF2-40B4-BE49-F238E27FC236}">
                <a16:creationId xmlns:a16="http://schemas.microsoft.com/office/drawing/2014/main" id="{1E75D8FE-1A59-414C-8074-F97D4314307B}"/>
              </a:ext>
            </a:extLst>
          </p:cNvPr>
          <p:cNvSpPr txBox="1">
            <a:spLocks/>
          </p:cNvSpPr>
          <p:nvPr/>
        </p:nvSpPr>
        <p:spPr>
          <a:xfrm>
            <a:off x="424543" y="949818"/>
            <a:ext cx="9644744" cy="3464417"/>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Integration tests verify that different parts of an application work correctly together</a:t>
            </a:r>
          </a:p>
          <a:p>
            <a:pPr lvl="0"/>
            <a:endParaRPr lang="en-US" kern="0">
              <a:solidFill>
                <a:srgbClr val="000000"/>
              </a:solidFill>
            </a:endParaRPr>
          </a:p>
          <a:p>
            <a:pPr lvl="0"/>
            <a:r>
              <a:rPr lang="en-US" kern="0">
                <a:solidFill>
                  <a:srgbClr val="000000"/>
                </a:solidFill>
              </a:rPr>
              <a:t>Where Unit tests use fakes or mock objects in place of external dependencies, the integration tests is to confirm that the system works as expected with these systems.</a:t>
            </a:r>
          </a:p>
        </p:txBody>
      </p:sp>
    </p:spTree>
    <p:extLst>
      <p:ext uri="{BB962C8B-B14F-4D97-AF65-F5344CB8AC3E}">
        <p14:creationId xmlns:p14="http://schemas.microsoft.com/office/powerpoint/2010/main" val="28012003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C704F-1E53-4358-B851-9380D2D77738}"/>
              </a:ext>
            </a:extLst>
          </p:cNvPr>
          <p:cNvSpPr>
            <a:spLocks noGrp="1"/>
          </p:cNvSpPr>
          <p:nvPr>
            <p:ph type="title"/>
          </p:nvPr>
        </p:nvSpPr>
        <p:spPr/>
        <p:txBody>
          <a:bodyPr/>
          <a:lstStyle/>
          <a:p>
            <a:r>
              <a:rPr lang="en-US"/>
              <a:t>When to use integration testing</a:t>
            </a:r>
          </a:p>
        </p:txBody>
      </p:sp>
      <p:sp>
        <p:nvSpPr>
          <p:cNvPr id="4" name="Content Placeholder 2">
            <a:extLst>
              <a:ext uri="{FF2B5EF4-FFF2-40B4-BE49-F238E27FC236}">
                <a16:creationId xmlns:a16="http://schemas.microsoft.com/office/drawing/2014/main" id="{7A2694DD-1A1D-4597-9E65-5644573503C4}"/>
              </a:ext>
            </a:extLst>
          </p:cNvPr>
          <p:cNvSpPr txBox="1">
            <a:spLocks/>
          </p:cNvSpPr>
          <p:nvPr/>
        </p:nvSpPr>
        <p:spPr>
          <a:xfrm>
            <a:off x="565935" y="3190884"/>
            <a:ext cx="9239979" cy="248521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Guidelines:</a:t>
            </a:r>
          </a:p>
          <a:p>
            <a:pPr lvl="1"/>
            <a:r>
              <a:rPr lang="en-US" kern="0">
                <a:solidFill>
                  <a:srgbClr val="000000"/>
                </a:solidFill>
              </a:rPr>
              <a:t>Limit how many integration tests you write, especially if you can test the same behavior with a unit test</a:t>
            </a:r>
          </a:p>
          <a:p>
            <a:pPr lvl="1"/>
            <a:r>
              <a:rPr lang="en-US" kern="0">
                <a:solidFill>
                  <a:srgbClr val="000000"/>
                </a:solidFill>
              </a:rPr>
              <a:t>Since the integration tests use real dependencies they should be run as part of the release pipeline and not the build</a:t>
            </a:r>
          </a:p>
          <a:p>
            <a:pPr lvl="0"/>
            <a:endParaRPr lang="en-US" kern="0">
              <a:solidFill>
                <a:srgbClr val="000000"/>
              </a:solidFill>
            </a:endParaRPr>
          </a:p>
        </p:txBody>
      </p:sp>
      <p:sp>
        <p:nvSpPr>
          <p:cNvPr id="5" name="Rectangle 4">
            <a:extLst>
              <a:ext uri="{FF2B5EF4-FFF2-40B4-BE49-F238E27FC236}">
                <a16:creationId xmlns:a16="http://schemas.microsoft.com/office/drawing/2014/main" id="{5D1A9CAC-DC13-42F9-BAC0-4E155E67175E}"/>
              </a:ext>
            </a:extLst>
          </p:cNvPr>
          <p:cNvSpPr/>
          <p:nvPr/>
        </p:nvSpPr>
        <p:spPr>
          <a:xfrm>
            <a:off x="613834" y="1224182"/>
            <a:ext cx="9144183" cy="1200329"/>
          </a:xfrm>
          <a:prstGeom prst="rect">
            <a:avLst/>
          </a:prstGeom>
        </p:spPr>
        <p:txBody>
          <a:bodyPr wrap="square">
            <a:spAutoFit/>
          </a:bodyPr>
          <a:lstStyle/>
          <a:p>
            <a:pPr lvl="0"/>
            <a:r>
              <a:rPr lang="en-US" sz="2400">
                <a:solidFill>
                  <a:srgbClr val="000000"/>
                </a:solidFill>
              </a:rPr>
              <a:t>Integration tests usually use the same technologies as unit tests but are run without mocking out the dependencies (like in unit tests)</a:t>
            </a:r>
          </a:p>
        </p:txBody>
      </p:sp>
    </p:spTree>
    <p:extLst>
      <p:ext uri="{BB962C8B-B14F-4D97-AF65-F5344CB8AC3E}">
        <p14:creationId xmlns:p14="http://schemas.microsoft.com/office/powerpoint/2010/main" val="4185541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C668D-3AD6-4F8C-9540-55A97370047A}"/>
              </a:ext>
            </a:extLst>
          </p:cNvPr>
          <p:cNvSpPr>
            <a:spLocks noGrp="1"/>
          </p:cNvSpPr>
          <p:nvPr>
            <p:ph type="title"/>
          </p:nvPr>
        </p:nvSpPr>
        <p:spPr/>
        <p:txBody>
          <a:bodyPr/>
          <a:lstStyle/>
          <a:p>
            <a:r>
              <a:rPr lang="en-US"/>
              <a:t>Block Blobs</a:t>
            </a:r>
          </a:p>
        </p:txBody>
      </p:sp>
      <p:sp>
        <p:nvSpPr>
          <p:cNvPr id="4" name="Content Placeholder 2">
            <a:extLst>
              <a:ext uri="{FF2B5EF4-FFF2-40B4-BE49-F238E27FC236}">
                <a16:creationId xmlns:a16="http://schemas.microsoft.com/office/drawing/2014/main" id="{3EB884CA-6AD7-4C8D-B853-93BDE586CB27}"/>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Block Blobs are comprised of a series of blocks</a:t>
            </a:r>
          </a:p>
          <a:p>
            <a:pPr lvl="1"/>
            <a:r>
              <a:rPr lang="en-US" kern="0">
                <a:solidFill>
                  <a:srgbClr val="000000"/>
                </a:solidFill>
              </a:rPr>
              <a:t>Blocks can be uploaded in parallel sets to speed up the ingress of a large file</a:t>
            </a:r>
          </a:p>
          <a:p>
            <a:pPr lvl="1"/>
            <a:r>
              <a:rPr lang="en-US" kern="0">
                <a:solidFill>
                  <a:srgbClr val="000000"/>
                </a:solidFill>
              </a:rPr>
              <a:t>You can use an MD5 hash to verify that each block is uploaded successfully and retry failed blocks</a:t>
            </a:r>
          </a:p>
          <a:p>
            <a:pPr lvl="1"/>
            <a:r>
              <a:rPr lang="en-US" kern="0">
                <a:solidFill>
                  <a:srgbClr val="000000"/>
                </a:solidFill>
              </a:rPr>
              <a:t>You can also track the progress of block upload</a:t>
            </a:r>
          </a:p>
          <a:p>
            <a:pPr lvl="1"/>
            <a:r>
              <a:rPr lang="en-US" kern="0">
                <a:solidFill>
                  <a:srgbClr val="000000"/>
                </a:solidFill>
              </a:rPr>
              <a:t>While uploading, the blob is considered uncommitted</a:t>
            </a:r>
          </a:p>
          <a:p>
            <a:pPr lvl="2"/>
            <a:r>
              <a:rPr lang="en-US" kern="0">
                <a:solidFill>
                  <a:srgbClr val="000000"/>
                </a:solidFill>
              </a:rPr>
              <a:t>When all blocks are uploaded, you can determine the order and then “commit” the blob</a:t>
            </a:r>
          </a:p>
          <a:p>
            <a:r>
              <a:rPr lang="en-US" kern="0">
                <a:solidFill>
                  <a:srgbClr val="000000"/>
                </a:solidFill>
              </a:rPr>
              <a:t>Block Blobs are optimized for multimedia streaming scenarios</a:t>
            </a:r>
          </a:p>
          <a:p>
            <a:r>
              <a:rPr lang="en-US" kern="0">
                <a:solidFill>
                  <a:srgbClr val="000000"/>
                </a:solidFill>
              </a:rPr>
              <a:t>Block Blobs can be no larger than 200 GB</a:t>
            </a:r>
          </a:p>
        </p:txBody>
      </p:sp>
    </p:spTree>
    <p:extLst>
      <p:ext uri="{BB962C8B-B14F-4D97-AF65-F5344CB8AC3E}">
        <p14:creationId xmlns:p14="http://schemas.microsoft.com/office/powerpoint/2010/main" val="24638611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67277-9080-4A94-96DE-E5A4292A4E05}"/>
              </a:ext>
            </a:extLst>
          </p:cNvPr>
          <p:cNvSpPr>
            <a:spLocks noGrp="1"/>
          </p:cNvSpPr>
          <p:nvPr>
            <p:ph type="title"/>
          </p:nvPr>
        </p:nvSpPr>
        <p:spPr/>
        <p:txBody>
          <a:bodyPr/>
          <a:lstStyle/>
          <a:p>
            <a:r>
              <a:rPr lang="en-US"/>
              <a:t>Integration test strategies</a:t>
            </a:r>
          </a:p>
        </p:txBody>
      </p:sp>
      <p:sp>
        <p:nvSpPr>
          <p:cNvPr id="4" name="Content Placeholder 2">
            <a:extLst>
              <a:ext uri="{FF2B5EF4-FFF2-40B4-BE49-F238E27FC236}">
                <a16:creationId xmlns:a16="http://schemas.microsoft.com/office/drawing/2014/main" id="{0572FB36-8DF4-4CFC-9191-53EAFEC32E43}"/>
              </a:ext>
            </a:extLst>
          </p:cNvPr>
          <p:cNvSpPr txBox="1">
            <a:spLocks/>
          </p:cNvSpPr>
          <p:nvPr/>
        </p:nvSpPr>
        <p:spPr>
          <a:xfrm>
            <a:off x="613834" y="1090842"/>
            <a:ext cx="8119156" cy="1081905"/>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Three commonly used strategies for integration testing are:</a:t>
            </a:r>
          </a:p>
        </p:txBody>
      </p:sp>
      <p:grpSp>
        <p:nvGrpSpPr>
          <p:cNvPr id="5" name="Group 4">
            <a:extLst>
              <a:ext uri="{FF2B5EF4-FFF2-40B4-BE49-F238E27FC236}">
                <a16:creationId xmlns:a16="http://schemas.microsoft.com/office/drawing/2014/main" id="{B23D9515-8D71-4E63-A14C-41BA161F3818}"/>
              </a:ext>
            </a:extLst>
          </p:cNvPr>
          <p:cNvGrpSpPr/>
          <p:nvPr/>
        </p:nvGrpSpPr>
        <p:grpSpPr>
          <a:xfrm>
            <a:off x="5244780" y="5260394"/>
            <a:ext cx="3488210" cy="986280"/>
            <a:chOff x="4518366" y="5236100"/>
            <a:chExt cx="3488210" cy="986280"/>
          </a:xfrm>
        </p:grpSpPr>
        <p:sp>
          <p:nvSpPr>
            <p:cNvPr id="6" name="Rectangle 5">
              <a:extLst>
                <a:ext uri="{FF2B5EF4-FFF2-40B4-BE49-F238E27FC236}">
                  <a16:creationId xmlns:a16="http://schemas.microsoft.com/office/drawing/2014/main" id="{A8559821-25CF-4285-9BEE-F03AEBAC4C82}"/>
                </a:ext>
              </a:extLst>
            </p:cNvPr>
            <p:cNvSpPr/>
            <p:nvPr/>
          </p:nvSpPr>
          <p:spPr bwMode="auto">
            <a:xfrm>
              <a:off x="4518366" y="5236100"/>
              <a:ext cx="3488210" cy="986280"/>
            </a:xfrm>
            <a:prstGeom prst="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lvl="0" algn="ctr" eaLnBrk="0" hangingPunct="0"/>
              <a:endParaRPr lang="en-US">
                <a:solidFill>
                  <a:srgbClr val="000000"/>
                </a:solidFill>
              </a:endParaRPr>
            </a:p>
          </p:txBody>
        </p:sp>
        <p:sp>
          <p:nvSpPr>
            <p:cNvPr id="7" name="Rectangle 6">
              <a:extLst>
                <a:ext uri="{FF2B5EF4-FFF2-40B4-BE49-F238E27FC236}">
                  <a16:creationId xmlns:a16="http://schemas.microsoft.com/office/drawing/2014/main" id="{786618B9-4259-48D8-A3F2-0D301014CB47}"/>
                </a:ext>
              </a:extLst>
            </p:cNvPr>
            <p:cNvSpPr/>
            <p:nvPr/>
          </p:nvSpPr>
          <p:spPr>
            <a:xfrm>
              <a:off x="4518366" y="5236100"/>
              <a:ext cx="2900153" cy="369332"/>
            </a:xfrm>
            <a:prstGeom prst="rect">
              <a:avLst/>
            </a:prstGeom>
          </p:spPr>
          <p:txBody>
            <a:bodyPr wrap="none">
              <a:spAutoFit/>
            </a:bodyPr>
            <a:lstStyle/>
            <a:p>
              <a:pPr lvl="0"/>
              <a:r>
                <a:rPr lang="en-US">
                  <a:solidFill>
                    <a:srgbClr val="000000"/>
                  </a:solidFill>
                </a:rPr>
                <a:t>The Umbrella Approach</a:t>
              </a:r>
            </a:p>
          </p:txBody>
        </p:sp>
        <p:sp>
          <p:nvSpPr>
            <p:cNvPr id="8" name="Rectangle 7">
              <a:extLst>
                <a:ext uri="{FF2B5EF4-FFF2-40B4-BE49-F238E27FC236}">
                  <a16:creationId xmlns:a16="http://schemas.microsoft.com/office/drawing/2014/main" id="{1AE78EE0-2D28-40F3-8E2D-9899FA14A670}"/>
                </a:ext>
              </a:extLst>
            </p:cNvPr>
            <p:cNvSpPr/>
            <p:nvPr/>
          </p:nvSpPr>
          <p:spPr>
            <a:xfrm>
              <a:off x="4518366" y="5605432"/>
              <a:ext cx="3354395" cy="461665"/>
            </a:xfrm>
            <a:prstGeom prst="rect">
              <a:avLst/>
            </a:prstGeom>
          </p:spPr>
          <p:txBody>
            <a:bodyPr wrap="square">
              <a:spAutoFit/>
            </a:bodyPr>
            <a:lstStyle/>
            <a:p>
              <a:pPr lvl="0"/>
              <a:r>
                <a:rPr lang="en-US" sz="1200" i="1">
                  <a:solidFill>
                    <a:srgbClr val="000000"/>
                  </a:solidFill>
                </a:rPr>
                <a:t>Testing done along functional data and control-flow paths</a:t>
              </a:r>
            </a:p>
          </p:txBody>
        </p:sp>
      </p:grpSp>
      <p:grpSp>
        <p:nvGrpSpPr>
          <p:cNvPr id="9" name="Group 8">
            <a:extLst>
              <a:ext uri="{FF2B5EF4-FFF2-40B4-BE49-F238E27FC236}">
                <a16:creationId xmlns:a16="http://schemas.microsoft.com/office/drawing/2014/main" id="{0CCABE1E-0C22-488B-AEC1-BF8F60CAB893}"/>
              </a:ext>
            </a:extLst>
          </p:cNvPr>
          <p:cNvGrpSpPr/>
          <p:nvPr/>
        </p:nvGrpSpPr>
        <p:grpSpPr>
          <a:xfrm>
            <a:off x="3126352" y="3884377"/>
            <a:ext cx="3574460" cy="1001376"/>
            <a:chOff x="607247" y="4876429"/>
            <a:chExt cx="3574460" cy="1001376"/>
          </a:xfrm>
        </p:grpSpPr>
        <p:sp>
          <p:nvSpPr>
            <p:cNvPr id="10" name="Rectangle 9">
              <a:extLst>
                <a:ext uri="{FF2B5EF4-FFF2-40B4-BE49-F238E27FC236}">
                  <a16:creationId xmlns:a16="http://schemas.microsoft.com/office/drawing/2014/main" id="{3566C4BB-8C18-4A16-BDFF-42DEB34F453D}"/>
                </a:ext>
              </a:extLst>
            </p:cNvPr>
            <p:cNvSpPr/>
            <p:nvPr/>
          </p:nvSpPr>
          <p:spPr bwMode="auto">
            <a:xfrm>
              <a:off x="607247" y="4876429"/>
              <a:ext cx="3574460" cy="1001376"/>
            </a:xfrm>
            <a:prstGeom prst="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lvl="0" algn="ctr" eaLnBrk="0" hangingPunct="0"/>
              <a:endParaRPr lang="en-US">
                <a:solidFill>
                  <a:srgbClr val="000000"/>
                </a:solidFill>
              </a:endParaRPr>
            </a:p>
          </p:txBody>
        </p:sp>
        <p:sp>
          <p:nvSpPr>
            <p:cNvPr id="11" name="Rectangle 10">
              <a:extLst>
                <a:ext uri="{FF2B5EF4-FFF2-40B4-BE49-F238E27FC236}">
                  <a16:creationId xmlns:a16="http://schemas.microsoft.com/office/drawing/2014/main" id="{6672A025-F56A-4A24-8420-FAD236079C62}"/>
                </a:ext>
              </a:extLst>
            </p:cNvPr>
            <p:cNvSpPr/>
            <p:nvPr/>
          </p:nvSpPr>
          <p:spPr>
            <a:xfrm>
              <a:off x="607247" y="4935974"/>
              <a:ext cx="3122971" cy="369332"/>
            </a:xfrm>
            <a:prstGeom prst="rect">
              <a:avLst/>
            </a:prstGeom>
          </p:spPr>
          <p:txBody>
            <a:bodyPr wrap="none">
              <a:spAutoFit/>
            </a:bodyPr>
            <a:lstStyle/>
            <a:p>
              <a:pPr lvl="0"/>
              <a:r>
                <a:rPr lang="en-US">
                  <a:solidFill>
                    <a:srgbClr val="000000"/>
                  </a:solidFill>
                </a:rPr>
                <a:t>The Bottom-Up Approach</a:t>
              </a:r>
            </a:p>
          </p:txBody>
        </p:sp>
        <p:sp>
          <p:nvSpPr>
            <p:cNvPr id="12" name="Rectangle 11">
              <a:extLst>
                <a:ext uri="{FF2B5EF4-FFF2-40B4-BE49-F238E27FC236}">
                  <a16:creationId xmlns:a16="http://schemas.microsoft.com/office/drawing/2014/main" id="{217EA418-0A35-4F44-B14A-B9855431D852}"/>
                </a:ext>
              </a:extLst>
            </p:cNvPr>
            <p:cNvSpPr/>
            <p:nvPr/>
          </p:nvSpPr>
          <p:spPr>
            <a:xfrm>
              <a:off x="646521" y="5360723"/>
              <a:ext cx="3381054" cy="461665"/>
            </a:xfrm>
            <a:prstGeom prst="rect">
              <a:avLst/>
            </a:prstGeom>
          </p:spPr>
          <p:txBody>
            <a:bodyPr wrap="square">
              <a:spAutoFit/>
            </a:bodyPr>
            <a:lstStyle/>
            <a:p>
              <a:pPr lvl="0"/>
              <a:r>
                <a:rPr lang="en-US" sz="1200" i="1">
                  <a:solidFill>
                    <a:srgbClr val="000000"/>
                  </a:solidFill>
                </a:rPr>
                <a:t>Lowest-level units are tested and integrated first </a:t>
              </a:r>
            </a:p>
          </p:txBody>
        </p:sp>
      </p:grpSp>
      <p:grpSp>
        <p:nvGrpSpPr>
          <p:cNvPr id="13" name="Group 12">
            <a:extLst>
              <a:ext uri="{FF2B5EF4-FFF2-40B4-BE49-F238E27FC236}">
                <a16:creationId xmlns:a16="http://schemas.microsoft.com/office/drawing/2014/main" id="{E30F31BF-410A-46C9-9B82-A86AEB433906}"/>
              </a:ext>
            </a:extLst>
          </p:cNvPr>
          <p:cNvGrpSpPr/>
          <p:nvPr/>
        </p:nvGrpSpPr>
        <p:grpSpPr>
          <a:xfrm>
            <a:off x="974166" y="2636129"/>
            <a:ext cx="3585612" cy="913172"/>
            <a:chOff x="607247" y="3461504"/>
            <a:chExt cx="3585612" cy="913172"/>
          </a:xfrm>
        </p:grpSpPr>
        <p:sp>
          <p:nvSpPr>
            <p:cNvPr id="14" name="Rectangle 13">
              <a:extLst>
                <a:ext uri="{FF2B5EF4-FFF2-40B4-BE49-F238E27FC236}">
                  <a16:creationId xmlns:a16="http://schemas.microsoft.com/office/drawing/2014/main" id="{0444C55E-E370-469A-9A62-0BE121B76020}"/>
                </a:ext>
              </a:extLst>
            </p:cNvPr>
            <p:cNvSpPr/>
            <p:nvPr/>
          </p:nvSpPr>
          <p:spPr bwMode="auto">
            <a:xfrm>
              <a:off x="607247" y="3461504"/>
              <a:ext cx="3585612" cy="913172"/>
            </a:xfrm>
            <a:prstGeom prst="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lvl="0" algn="ctr" eaLnBrk="0" hangingPunct="0"/>
              <a:endParaRPr lang="en-US">
                <a:solidFill>
                  <a:srgbClr val="000000"/>
                </a:solidFill>
              </a:endParaRPr>
            </a:p>
          </p:txBody>
        </p:sp>
        <p:sp>
          <p:nvSpPr>
            <p:cNvPr id="15" name="Rectangle 14">
              <a:extLst>
                <a:ext uri="{FF2B5EF4-FFF2-40B4-BE49-F238E27FC236}">
                  <a16:creationId xmlns:a16="http://schemas.microsoft.com/office/drawing/2014/main" id="{05CF9237-EF56-4516-8302-32597CBE3503}"/>
                </a:ext>
              </a:extLst>
            </p:cNvPr>
            <p:cNvSpPr/>
            <p:nvPr/>
          </p:nvSpPr>
          <p:spPr>
            <a:xfrm>
              <a:off x="646521" y="3461504"/>
              <a:ext cx="3019609" cy="369332"/>
            </a:xfrm>
            <a:prstGeom prst="rect">
              <a:avLst/>
            </a:prstGeom>
          </p:spPr>
          <p:txBody>
            <a:bodyPr wrap="none">
              <a:spAutoFit/>
            </a:bodyPr>
            <a:lstStyle/>
            <a:p>
              <a:pPr lvl="0"/>
              <a:r>
                <a:rPr lang="en-US">
                  <a:solidFill>
                    <a:srgbClr val="000000"/>
                  </a:solidFill>
                </a:rPr>
                <a:t>The Top-Down Approach</a:t>
              </a:r>
            </a:p>
          </p:txBody>
        </p:sp>
        <p:sp>
          <p:nvSpPr>
            <p:cNvPr id="16" name="Rectangle 15">
              <a:extLst>
                <a:ext uri="{FF2B5EF4-FFF2-40B4-BE49-F238E27FC236}">
                  <a16:creationId xmlns:a16="http://schemas.microsoft.com/office/drawing/2014/main" id="{FCB65DDB-F3E6-4253-B78A-F0A2A3EC23F6}"/>
                </a:ext>
              </a:extLst>
            </p:cNvPr>
            <p:cNvSpPr/>
            <p:nvPr/>
          </p:nvSpPr>
          <p:spPr>
            <a:xfrm>
              <a:off x="646521" y="3813378"/>
              <a:ext cx="3420328" cy="461665"/>
            </a:xfrm>
            <a:prstGeom prst="rect">
              <a:avLst/>
            </a:prstGeom>
          </p:spPr>
          <p:txBody>
            <a:bodyPr wrap="square">
              <a:spAutoFit/>
            </a:bodyPr>
            <a:lstStyle/>
            <a:p>
              <a:pPr lvl="0"/>
              <a:r>
                <a:rPr lang="en-US" sz="1200" i="1">
                  <a:solidFill>
                    <a:srgbClr val="000000"/>
                  </a:solidFill>
                </a:rPr>
                <a:t>Highest-level modules are tested and integrated first</a:t>
              </a:r>
            </a:p>
          </p:txBody>
        </p:sp>
      </p:grpSp>
    </p:spTree>
    <p:extLst>
      <p:ext uri="{BB962C8B-B14F-4D97-AF65-F5344CB8AC3E}">
        <p14:creationId xmlns:p14="http://schemas.microsoft.com/office/powerpoint/2010/main" val="27289622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D6EBD-9E36-495C-8E65-45F9654995B3}"/>
              </a:ext>
            </a:extLst>
          </p:cNvPr>
          <p:cNvSpPr>
            <a:spLocks noGrp="1"/>
          </p:cNvSpPr>
          <p:nvPr>
            <p:ph type="title"/>
          </p:nvPr>
        </p:nvSpPr>
        <p:spPr/>
        <p:txBody>
          <a:bodyPr/>
          <a:lstStyle/>
          <a:p>
            <a:r>
              <a:rPr lang="en-US"/>
              <a:t>Integration Testing: Best practices</a:t>
            </a:r>
          </a:p>
        </p:txBody>
      </p:sp>
      <p:sp>
        <p:nvSpPr>
          <p:cNvPr id="4" name="Content Placeholder 2">
            <a:extLst>
              <a:ext uri="{FF2B5EF4-FFF2-40B4-BE49-F238E27FC236}">
                <a16:creationId xmlns:a16="http://schemas.microsoft.com/office/drawing/2014/main" id="{025A04C1-C4A3-45B1-A5F7-8561358F3ED8}"/>
              </a:ext>
            </a:extLst>
          </p:cNvPr>
          <p:cNvSpPr txBox="1">
            <a:spLocks/>
          </p:cNvSpPr>
          <p:nvPr/>
        </p:nvSpPr>
        <p:spPr>
          <a:xfrm>
            <a:off x="613834" y="896461"/>
            <a:ext cx="8119156" cy="374775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400" kern="0">
                <a:solidFill>
                  <a:srgbClr val="000000"/>
                </a:solidFill>
              </a:rPr>
              <a:t>New up the service - instead of calling the service over the deployed protocol</a:t>
            </a:r>
          </a:p>
          <a:p>
            <a:pPr lvl="0"/>
            <a:r>
              <a:rPr lang="en-US" sz="2400" kern="0">
                <a:solidFill>
                  <a:srgbClr val="000000"/>
                </a:solidFill>
              </a:rPr>
              <a:t>Value your time – create only the integration tests you need</a:t>
            </a:r>
          </a:p>
          <a:p>
            <a:pPr lvl="0"/>
            <a:r>
              <a:rPr lang="en-US" sz="2400" kern="0">
                <a:solidFill>
                  <a:srgbClr val="000000"/>
                </a:solidFill>
              </a:rPr>
              <a:t>Don’t depend on your data being there</a:t>
            </a:r>
          </a:p>
          <a:p>
            <a:pPr lvl="0"/>
            <a:r>
              <a:rPr lang="en-US" sz="2400" kern="0">
                <a:solidFill>
                  <a:srgbClr val="000000"/>
                </a:solidFill>
              </a:rPr>
              <a:t>Use Multiple Asserts Per Test - consider consolidating integration tests</a:t>
            </a:r>
          </a:p>
          <a:p>
            <a:pPr lvl="0"/>
            <a:r>
              <a:rPr lang="en-US" sz="2400" kern="0">
                <a:solidFill>
                  <a:srgbClr val="000000"/>
                </a:solidFill>
              </a:rPr>
              <a:t>Prefer Unit Tests Over Integration Tests, when you can</a:t>
            </a:r>
          </a:p>
        </p:txBody>
      </p:sp>
    </p:spTree>
    <p:extLst>
      <p:ext uri="{BB962C8B-B14F-4D97-AF65-F5344CB8AC3E}">
        <p14:creationId xmlns:p14="http://schemas.microsoft.com/office/powerpoint/2010/main" val="31748207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42AFC-AE78-4CE9-8F00-47309F6CA9D9}"/>
              </a:ext>
            </a:extLst>
          </p:cNvPr>
          <p:cNvSpPr>
            <a:spLocks noGrp="1"/>
          </p:cNvSpPr>
          <p:nvPr>
            <p:ph type="title"/>
          </p:nvPr>
        </p:nvSpPr>
        <p:spPr/>
        <p:txBody>
          <a:bodyPr/>
          <a:lstStyle/>
          <a:p>
            <a:r>
              <a:rPr lang="en-US"/>
              <a:t>Lesson 3: Functional Testing</a:t>
            </a:r>
          </a:p>
        </p:txBody>
      </p:sp>
      <p:sp>
        <p:nvSpPr>
          <p:cNvPr id="3" name="Text Placeholder 2">
            <a:extLst>
              <a:ext uri="{FF2B5EF4-FFF2-40B4-BE49-F238E27FC236}">
                <a16:creationId xmlns:a16="http://schemas.microsoft.com/office/drawing/2014/main" id="{7BE59CCF-C6CD-402A-8005-9BB1576593C8}"/>
              </a:ext>
            </a:extLst>
          </p:cNvPr>
          <p:cNvSpPr>
            <a:spLocks noGrp="1"/>
          </p:cNvSpPr>
          <p:nvPr>
            <p:ph type="body" idx="1"/>
          </p:nvPr>
        </p:nvSpPr>
        <p:spPr/>
        <p:txBody>
          <a:bodyPr/>
          <a:lstStyle/>
          <a:p>
            <a:r>
              <a:rPr lang="en-US"/>
              <a:t>What is functional testing?
Automated (Coded) UI Tests
Characteristics of Automated UI Tests
Video: Coded UI Testing in Visual Studio 2015</a:t>
            </a:r>
          </a:p>
        </p:txBody>
      </p:sp>
    </p:spTree>
    <p:extLst>
      <p:ext uri="{BB962C8B-B14F-4D97-AF65-F5344CB8AC3E}">
        <p14:creationId xmlns:p14="http://schemas.microsoft.com/office/powerpoint/2010/main" val="42203262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7105F-C525-48F4-8ADF-10905CE5070C}"/>
              </a:ext>
            </a:extLst>
          </p:cNvPr>
          <p:cNvSpPr>
            <a:spLocks noGrp="1"/>
          </p:cNvSpPr>
          <p:nvPr>
            <p:ph type="title"/>
          </p:nvPr>
        </p:nvSpPr>
        <p:spPr/>
        <p:txBody>
          <a:bodyPr/>
          <a:lstStyle/>
          <a:p>
            <a:r>
              <a:rPr lang="en-US"/>
              <a:t>What is functional testing?</a:t>
            </a:r>
          </a:p>
        </p:txBody>
      </p:sp>
      <p:sp>
        <p:nvSpPr>
          <p:cNvPr id="4" name="TextBox 3">
            <a:extLst>
              <a:ext uri="{FF2B5EF4-FFF2-40B4-BE49-F238E27FC236}">
                <a16:creationId xmlns:a16="http://schemas.microsoft.com/office/drawing/2014/main" id="{48730E03-1BF8-4C52-9DF5-ECFD52E1BC13}"/>
              </a:ext>
            </a:extLst>
          </p:cNvPr>
          <p:cNvSpPr txBox="1"/>
          <p:nvPr/>
        </p:nvSpPr>
        <p:spPr>
          <a:xfrm>
            <a:off x="4190287" y="2074916"/>
            <a:ext cx="3535776" cy="369332"/>
          </a:xfrm>
          <a:prstGeom prst="rect">
            <a:avLst/>
          </a:prstGeom>
          <a:noFill/>
        </p:spPr>
        <p:txBody>
          <a:bodyPr wrap="none" rtlCol="0">
            <a:spAutoFit/>
          </a:bodyPr>
          <a:lstStyle/>
          <a:p>
            <a:pPr lvl="0"/>
            <a:r>
              <a:rPr lang="en-US">
                <a:solidFill>
                  <a:srgbClr val="000000"/>
                </a:solidFill>
              </a:rPr>
              <a:t>Process of Functional Testing</a:t>
            </a:r>
          </a:p>
        </p:txBody>
      </p:sp>
      <p:sp>
        <p:nvSpPr>
          <p:cNvPr id="5" name="Rectangle 4">
            <a:extLst>
              <a:ext uri="{FF2B5EF4-FFF2-40B4-BE49-F238E27FC236}">
                <a16:creationId xmlns:a16="http://schemas.microsoft.com/office/drawing/2014/main" id="{D5FAA79C-37F7-4614-AD69-95C0B3C698B6}"/>
              </a:ext>
            </a:extLst>
          </p:cNvPr>
          <p:cNvSpPr/>
          <p:nvPr/>
        </p:nvSpPr>
        <p:spPr bwMode="auto">
          <a:xfrm>
            <a:off x="2070100" y="3396475"/>
            <a:ext cx="1767609" cy="1662041"/>
          </a:xfrm>
          <a:prstGeom prst="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lvl="0" algn="ctr" eaLnBrk="0" hangingPunct="0"/>
            <a:r>
              <a:rPr lang="en-US" sz="1600">
                <a:solidFill>
                  <a:srgbClr val="000000"/>
                </a:solidFill>
              </a:rPr>
              <a:t>Inputs passed to the system</a:t>
            </a:r>
          </a:p>
        </p:txBody>
      </p:sp>
      <p:sp>
        <p:nvSpPr>
          <p:cNvPr id="6" name="Rectangle 5">
            <a:extLst>
              <a:ext uri="{FF2B5EF4-FFF2-40B4-BE49-F238E27FC236}">
                <a16:creationId xmlns:a16="http://schemas.microsoft.com/office/drawing/2014/main" id="{5DB99534-2206-4777-AC6A-BB1DFC89C54D}"/>
              </a:ext>
            </a:extLst>
          </p:cNvPr>
          <p:cNvSpPr/>
          <p:nvPr/>
        </p:nvSpPr>
        <p:spPr bwMode="auto">
          <a:xfrm>
            <a:off x="8321006" y="3396474"/>
            <a:ext cx="1767609" cy="1662041"/>
          </a:xfrm>
          <a:prstGeom prst="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lvl="0" algn="ctr" eaLnBrk="0" hangingPunct="0"/>
            <a:r>
              <a:rPr lang="en-US" sz="1600">
                <a:solidFill>
                  <a:srgbClr val="000000"/>
                </a:solidFill>
              </a:rPr>
              <a:t>Outputs generated</a:t>
            </a:r>
          </a:p>
        </p:txBody>
      </p:sp>
      <p:sp>
        <p:nvSpPr>
          <p:cNvPr id="7" name="Rectangle 6">
            <a:extLst>
              <a:ext uri="{FF2B5EF4-FFF2-40B4-BE49-F238E27FC236}">
                <a16:creationId xmlns:a16="http://schemas.microsoft.com/office/drawing/2014/main" id="{4D79EAE0-CD72-4B19-A7A2-A3A4775AE4A7}"/>
              </a:ext>
            </a:extLst>
          </p:cNvPr>
          <p:cNvSpPr/>
          <p:nvPr/>
        </p:nvSpPr>
        <p:spPr bwMode="auto">
          <a:xfrm>
            <a:off x="5070862" y="3788414"/>
            <a:ext cx="1823125" cy="8781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hangingPunct="0"/>
            <a:r>
              <a:rPr lang="en-US" sz="1600">
                <a:solidFill>
                  <a:srgbClr val="000000"/>
                </a:solidFill>
                <a:latin typeface="Verdana" pitchFamily="34" charset="0"/>
              </a:rPr>
              <a:t>Black Box</a:t>
            </a:r>
          </a:p>
        </p:txBody>
      </p:sp>
      <p:sp>
        <p:nvSpPr>
          <p:cNvPr id="8" name="Arrow: Right 7">
            <a:extLst>
              <a:ext uri="{FF2B5EF4-FFF2-40B4-BE49-F238E27FC236}">
                <a16:creationId xmlns:a16="http://schemas.microsoft.com/office/drawing/2014/main" id="{E0777ACE-B17B-43F7-BCF5-01D800E72BCA}"/>
              </a:ext>
            </a:extLst>
          </p:cNvPr>
          <p:cNvSpPr/>
          <p:nvPr/>
        </p:nvSpPr>
        <p:spPr bwMode="auto">
          <a:xfrm>
            <a:off x="3990109" y="4045536"/>
            <a:ext cx="928255" cy="346363"/>
          </a:xfrm>
          <a:prstGeom prst="rightArrow">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182880" tIns="45720" rIns="182880" bIns="45720" numCol="1" rtlCol="0" anchor="ctr" anchorCtr="0" compatLnSpc="1">
            <a:prstTxWarp prst="textNoShape">
              <a:avLst/>
            </a:prstTxWarp>
          </a:bodyPr>
          <a:lstStyle/>
          <a:p>
            <a:pPr lvl="0" algn="ctr" eaLnBrk="0" hangingPunct="0"/>
            <a:endParaRPr lang="en-US">
              <a:solidFill>
                <a:srgbClr val="000000"/>
              </a:solidFill>
              <a:latin typeface="Verdana" pitchFamily="34" charset="0"/>
            </a:endParaRPr>
          </a:p>
        </p:txBody>
      </p:sp>
      <p:sp>
        <p:nvSpPr>
          <p:cNvPr id="9" name="Arrow: Right 8">
            <a:extLst>
              <a:ext uri="{FF2B5EF4-FFF2-40B4-BE49-F238E27FC236}">
                <a16:creationId xmlns:a16="http://schemas.microsoft.com/office/drawing/2014/main" id="{9005F5CF-BF28-4BA9-8CFC-42762C647049}"/>
              </a:ext>
            </a:extLst>
          </p:cNvPr>
          <p:cNvSpPr/>
          <p:nvPr/>
        </p:nvSpPr>
        <p:spPr bwMode="auto">
          <a:xfrm>
            <a:off x="7143369" y="4045535"/>
            <a:ext cx="928255" cy="346363"/>
          </a:xfrm>
          <a:prstGeom prst="rightArrow">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182880" tIns="45720" rIns="182880" bIns="45720" numCol="1" rtlCol="0" anchor="ctr" anchorCtr="0" compatLnSpc="1">
            <a:prstTxWarp prst="textNoShape">
              <a:avLst/>
            </a:prstTxWarp>
          </a:bodyPr>
          <a:lstStyle/>
          <a:p>
            <a:pPr lvl="0" algn="ctr" eaLnBrk="0" hangingPunct="0"/>
            <a:endParaRPr lang="en-US">
              <a:solidFill>
                <a:srgbClr val="000000"/>
              </a:solidFill>
              <a:latin typeface="Verdana" pitchFamily="34" charset="0"/>
            </a:endParaRPr>
          </a:p>
        </p:txBody>
      </p:sp>
    </p:spTree>
    <p:extLst>
      <p:ext uri="{BB962C8B-B14F-4D97-AF65-F5344CB8AC3E}">
        <p14:creationId xmlns:p14="http://schemas.microsoft.com/office/powerpoint/2010/main" val="9643190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27466-D19D-4AF9-BCDF-158D72A3FB0C}"/>
              </a:ext>
            </a:extLst>
          </p:cNvPr>
          <p:cNvSpPr>
            <a:spLocks noGrp="1"/>
          </p:cNvSpPr>
          <p:nvPr>
            <p:ph type="title"/>
          </p:nvPr>
        </p:nvSpPr>
        <p:spPr/>
        <p:txBody>
          <a:bodyPr/>
          <a:lstStyle/>
          <a:p>
            <a:r>
              <a:rPr lang="en-US"/>
              <a:t>Automated (Coded) UI Tests</a:t>
            </a:r>
          </a:p>
        </p:txBody>
      </p:sp>
      <p:sp>
        <p:nvSpPr>
          <p:cNvPr id="4" name="Content Placeholder 2">
            <a:extLst>
              <a:ext uri="{FF2B5EF4-FFF2-40B4-BE49-F238E27FC236}">
                <a16:creationId xmlns:a16="http://schemas.microsoft.com/office/drawing/2014/main" id="{78E40233-9D2A-4AE7-91FD-02C24DC3FB3A}"/>
              </a:ext>
            </a:extLst>
          </p:cNvPr>
          <p:cNvSpPr txBox="1">
            <a:spLocks/>
          </p:cNvSpPr>
          <p:nvPr/>
        </p:nvSpPr>
        <p:spPr>
          <a:xfrm>
            <a:off x="2159769" y="4277033"/>
            <a:ext cx="8119156" cy="2068519"/>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 You can run automated UI tests:</a:t>
            </a:r>
          </a:p>
          <a:p>
            <a:pPr lvl="2"/>
            <a:r>
              <a:rPr lang="en-US" sz="2800" kern="0">
                <a:solidFill>
                  <a:srgbClr val="000000"/>
                </a:solidFill>
              </a:rPr>
              <a:t>Directly from Visual Studio</a:t>
            </a:r>
          </a:p>
          <a:p>
            <a:pPr lvl="2"/>
            <a:r>
              <a:rPr lang="en-US" sz="2800" kern="0">
                <a:solidFill>
                  <a:srgbClr val="000000"/>
                </a:solidFill>
              </a:rPr>
              <a:t>From Microsoft Test Manager</a:t>
            </a:r>
          </a:p>
          <a:p>
            <a:pPr lvl="2"/>
            <a:r>
              <a:rPr lang="en-US" sz="2800" kern="0">
                <a:solidFill>
                  <a:srgbClr val="000000"/>
                </a:solidFill>
              </a:rPr>
              <a:t>From Team Foundation Build. </a:t>
            </a:r>
          </a:p>
        </p:txBody>
      </p:sp>
      <p:sp>
        <p:nvSpPr>
          <p:cNvPr id="5" name="Content Placeholder 2">
            <a:extLst>
              <a:ext uri="{FF2B5EF4-FFF2-40B4-BE49-F238E27FC236}">
                <a16:creationId xmlns:a16="http://schemas.microsoft.com/office/drawing/2014/main" id="{BF334AB6-992E-499B-9240-91FC540231EE}"/>
              </a:ext>
            </a:extLst>
          </p:cNvPr>
          <p:cNvSpPr txBox="1">
            <a:spLocks/>
          </p:cNvSpPr>
          <p:nvPr/>
        </p:nvSpPr>
        <p:spPr bwMode="auto">
          <a:xfrm>
            <a:off x="2159769" y="1479754"/>
            <a:ext cx="8119156" cy="195662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1800" kern="0">
                <a:solidFill>
                  <a:srgbClr val="000000"/>
                </a:solidFill>
                <a:latin typeface="Verdana" pitchFamily="34" charset="0"/>
                <a:ea typeface="+mn-ea"/>
                <a:cs typeface="Arial" charset="0"/>
              </a:rPr>
              <a:t> </a:t>
            </a:r>
            <a:r>
              <a:rPr lang="en-US" sz="1800" i="1" kern="0">
                <a:solidFill>
                  <a:srgbClr val="000000"/>
                </a:solidFill>
                <a:latin typeface="Verdana" pitchFamily="34" charset="0"/>
                <a:ea typeface="+mn-ea"/>
                <a:cs typeface="Arial" charset="0"/>
              </a:rPr>
              <a:t>An automated user interface (UI) test drives the application through it’s UI to validate user specifications and includes functional testing of the UI controls</a:t>
            </a:r>
          </a:p>
        </p:txBody>
      </p:sp>
    </p:spTree>
    <p:extLst>
      <p:ext uri="{BB962C8B-B14F-4D97-AF65-F5344CB8AC3E}">
        <p14:creationId xmlns:p14="http://schemas.microsoft.com/office/powerpoint/2010/main" val="30864581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B6CFA-4B63-4FEC-854F-62F2EFA126DE}"/>
              </a:ext>
            </a:extLst>
          </p:cNvPr>
          <p:cNvSpPr>
            <a:spLocks noGrp="1"/>
          </p:cNvSpPr>
          <p:nvPr>
            <p:ph type="title"/>
          </p:nvPr>
        </p:nvSpPr>
        <p:spPr/>
        <p:txBody>
          <a:bodyPr/>
          <a:lstStyle/>
          <a:p>
            <a:r>
              <a:rPr lang="en-US"/>
              <a:t>Characteristics of Automated UI Tests</a:t>
            </a:r>
          </a:p>
        </p:txBody>
      </p:sp>
      <p:sp>
        <p:nvSpPr>
          <p:cNvPr id="4" name="Content Placeholder 2">
            <a:extLst>
              <a:ext uri="{FF2B5EF4-FFF2-40B4-BE49-F238E27FC236}">
                <a16:creationId xmlns:a16="http://schemas.microsoft.com/office/drawing/2014/main" id="{929E135F-56CC-44D7-8079-09011B0EFC38}"/>
              </a:ext>
            </a:extLst>
          </p:cNvPr>
          <p:cNvSpPr txBox="1">
            <a:spLocks/>
          </p:cNvSpPr>
          <p:nvPr/>
        </p:nvSpPr>
        <p:spPr>
          <a:xfrm>
            <a:off x="613834" y="985336"/>
            <a:ext cx="10636552" cy="360525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Automated and repeatable</a:t>
            </a:r>
          </a:p>
          <a:p>
            <a:pPr lvl="0"/>
            <a:r>
              <a:rPr lang="en-US" kern="0">
                <a:solidFill>
                  <a:srgbClr val="000000"/>
                </a:solidFill>
              </a:rPr>
              <a:t>Not too simple to Implement</a:t>
            </a:r>
          </a:p>
          <a:p>
            <a:pPr lvl="0"/>
            <a:r>
              <a:rPr lang="en-US" kern="0">
                <a:solidFill>
                  <a:srgbClr val="000000"/>
                </a:solidFill>
              </a:rPr>
              <a:t>Not easy to maintain</a:t>
            </a:r>
          </a:p>
          <a:p>
            <a:pPr lvl="0"/>
            <a:r>
              <a:rPr lang="en-US" kern="0">
                <a:solidFill>
                  <a:srgbClr val="000000"/>
                </a:solidFill>
              </a:rPr>
              <a:t>Run at a push of a button (or automatically)</a:t>
            </a:r>
          </a:p>
          <a:p>
            <a:pPr lvl="0"/>
            <a:r>
              <a:rPr lang="en-US" kern="0">
                <a:solidFill>
                  <a:srgbClr val="000000"/>
                </a:solidFill>
              </a:rPr>
              <a:t>Don’t run quickly</a:t>
            </a:r>
          </a:p>
          <a:p>
            <a:pPr lvl="0"/>
            <a:r>
              <a:rPr lang="en-US" kern="0">
                <a:solidFill>
                  <a:srgbClr val="000000"/>
                </a:solidFill>
              </a:rPr>
              <a:t>Not easily available to anyone to run</a:t>
            </a:r>
          </a:p>
        </p:txBody>
      </p:sp>
    </p:spTree>
    <p:extLst>
      <p:ext uri="{BB962C8B-B14F-4D97-AF65-F5344CB8AC3E}">
        <p14:creationId xmlns:p14="http://schemas.microsoft.com/office/powerpoint/2010/main" val="15212309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D6462-AA6A-4748-9742-783FA667D3A7}"/>
              </a:ext>
            </a:extLst>
          </p:cNvPr>
          <p:cNvSpPr>
            <a:spLocks noGrp="1"/>
          </p:cNvSpPr>
          <p:nvPr>
            <p:ph type="title"/>
          </p:nvPr>
        </p:nvSpPr>
        <p:spPr/>
        <p:txBody>
          <a:bodyPr/>
          <a:lstStyle/>
          <a:p>
            <a:r>
              <a:rPr lang="en-US"/>
              <a:t>Video: Coded UI Testing in Visual Studio 2015</a:t>
            </a:r>
          </a:p>
        </p:txBody>
      </p:sp>
      <p:sp>
        <p:nvSpPr>
          <p:cNvPr id="4" name="Content Placeholder 2">
            <a:extLst>
              <a:ext uri="{FF2B5EF4-FFF2-40B4-BE49-F238E27FC236}">
                <a16:creationId xmlns:a16="http://schemas.microsoft.com/office/drawing/2014/main" id="{F0788550-ACA2-4956-A998-19A804FFCAE0}"/>
              </a:ext>
            </a:extLst>
          </p:cNvPr>
          <p:cNvSpPr txBox="1">
            <a:spLocks/>
          </p:cNvSpPr>
          <p:nvPr/>
        </p:nvSpPr>
        <p:spPr>
          <a:xfrm>
            <a:off x="1982788" y="1567543"/>
            <a:ext cx="8119156" cy="460102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This video demo looks at Tips and Trick about Coded UI tests as well as the Benefits of Coded UI tests.</a:t>
            </a:r>
          </a:p>
          <a:p>
            <a:pPr lvl="0"/>
            <a:endParaRPr lang="en-US" kern="0">
              <a:solidFill>
                <a:srgbClr val="000000"/>
              </a:solidFill>
            </a:endParaRPr>
          </a:p>
          <a:p>
            <a:pPr marL="0" indent="0">
              <a:buNone/>
            </a:pPr>
            <a:r>
              <a:rPr lang="en-US" kern="0">
                <a:solidFill>
                  <a:srgbClr val="000000"/>
                </a:solidFill>
              </a:rPr>
              <a:t>View the demo at </a:t>
            </a:r>
            <a:r>
              <a:rPr lang="en-US" kern="0">
                <a:solidFill>
                  <a:srgbClr val="000000"/>
                </a:solidFill>
                <a:hlinkClick r:id="rId3"/>
              </a:rPr>
              <a:t>https://aka.ms/CodedUITesting</a:t>
            </a:r>
            <a:r>
              <a:rPr lang="en-US" kern="0">
                <a:solidFill>
                  <a:srgbClr val="000000"/>
                </a:solidFill>
              </a:rPr>
              <a:t> </a:t>
            </a:r>
          </a:p>
        </p:txBody>
      </p:sp>
    </p:spTree>
    <p:extLst>
      <p:ext uri="{BB962C8B-B14F-4D97-AF65-F5344CB8AC3E}">
        <p14:creationId xmlns:p14="http://schemas.microsoft.com/office/powerpoint/2010/main" val="18323614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977A-5092-4C58-BA7E-6AB52E34D2B0}"/>
              </a:ext>
            </a:extLst>
          </p:cNvPr>
          <p:cNvSpPr>
            <a:spLocks noGrp="1"/>
          </p:cNvSpPr>
          <p:nvPr>
            <p:ph type="ctrTitle" sz="quarter"/>
          </p:nvPr>
        </p:nvSpPr>
        <p:spPr>
          <a:xfrm>
            <a:off x="4773387" y="2022868"/>
            <a:ext cx="5732417" cy="627864"/>
          </a:xfrm>
        </p:spPr>
        <p:txBody>
          <a:bodyPr/>
          <a:lstStyle/>
          <a:p>
            <a:r>
              <a:rPr lang="en-US"/>
              <a:t>Module 11</a:t>
            </a:r>
          </a:p>
        </p:txBody>
      </p:sp>
      <p:sp>
        <p:nvSpPr>
          <p:cNvPr id="3" name="Subtitle 2">
            <a:extLst>
              <a:ext uri="{FF2B5EF4-FFF2-40B4-BE49-F238E27FC236}">
                <a16:creationId xmlns:a16="http://schemas.microsoft.com/office/drawing/2014/main" id="{7A957B3E-2BFA-46A3-8BDA-F8EB1578CA5A}"/>
              </a:ext>
            </a:extLst>
          </p:cNvPr>
          <p:cNvSpPr>
            <a:spLocks noGrp="1"/>
          </p:cNvSpPr>
          <p:nvPr>
            <p:ph type="subTitle" sz="quarter" idx="1"/>
          </p:nvPr>
        </p:nvSpPr>
        <p:spPr/>
        <p:txBody>
          <a:bodyPr/>
          <a:lstStyle/>
          <a:p>
            <a:r>
              <a:rPr lang="en-US"/>
              <a:t>Application Monitoring and Feedback Loops
</a:t>
            </a:r>
          </a:p>
        </p:txBody>
      </p:sp>
    </p:spTree>
    <p:extLst>
      <p:ext uri="{BB962C8B-B14F-4D97-AF65-F5344CB8AC3E}">
        <p14:creationId xmlns:p14="http://schemas.microsoft.com/office/powerpoint/2010/main" val="7360094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5FF31-5683-4128-ADCC-F954B2EE9CEC}"/>
              </a:ext>
            </a:extLst>
          </p:cNvPr>
          <p:cNvSpPr>
            <a:spLocks noGrp="1"/>
          </p:cNvSpPr>
          <p:nvPr>
            <p:ph type="title"/>
          </p:nvPr>
        </p:nvSpPr>
        <p:spPr/>
        <p:txBody>
          <a:bodyPr/>
          <a:lstStyle/>
          <a:p>
            <a:r>
              <a:rPr lang="en-US"/>
              <a:t>Module Overview</a:t>
            </a:r>
          </a:p>
        </p:txBody>
      </p:sp>
      <p:sp>
        <p:nvSpPr>
          <p:cNvPr id="3" name="Text Placeholder 2">
            <a:extLst>
              <a:ext uri="{FF2B5EF4-FFF2-40B4-BE49-F238E27FC236}">
                <a16:creationId xmlns:a16="http://schemas.microsoft.com/office/drawing/2014/main" id="{9B30EBEB-C4E9-4F0C-BE90-C373B87CFF02}"/>
              </a:ext>
            </a:extLst>
          </p:cNvPr>
          <p:cNvSpPr>
            <a:spLocks noGrp="1"/>
          </p:cNvSpPr>
          <p:nvPr>
            <p:ph type="body" idx="1"/>
          </p:nvPr>
        </p:nvSpPr>
        <p:spPr/>
        <p:txBody>
          <a:bodyPr/>
          <a:lstStyle/>
          <a:p>
            <a:r>
              <a:rPr lang="en-US"/>
              <a:t>Application Monitoring Practices and Principles
Application Insights
Log Analytics (Optional)</a:t>
            </a:r>
          </a:p>
        </p:txBody>
      </p:sp>
    </p:spTree>
    <p:extLst>
      <p:ext uri="{BB962C8B-B14F-4D97-AF65-F5344CB8AC3E}">
        <p14:creationId xmlns:p14="http://schemas.microsoft.com/office/powerpoint/2010/main" val="34735342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D1F91-2BD3-4F33-91DA-0C55546EABBF}"/>
              </a:ext>
            </a:extLst>
          </p:cNvPr>
          <p:cNvSpPr>
            <a:spLocks noGrp="1"/>
          </p:cNvSpPr>
          <p:nvPr>
            <p:ph type="title"/>
          </p:nvPr>
        </p:nvSpPr>
        <p:spPr/>
        <p:txBody>
          <a:bodyPr/>
          <a:lstStyle/>
          <a:p>
            <a:r>
              <a:rPr lang="en-US"/>
              <a:t>Lesson 1: Application Monitoring Practices and Principles</a:t>
            </a:r>
          </a:p>
        </p:txBody>
      </p:sp>
      <p:sp>
        <p:nvSpPr>
          <p:cNvPr id="3" name="Text Placeholder 2">
            <a:extLst>
              <a:ext uri="{FF2B5EF4-FFF2-40B4-BE49-F238E27FC236}">
                <a16:creationId xmlns:a16="http://schemas.microsoft.com/office/drawing/2014/main" id="{B47DEFF9-F63B-4ED2-8B57-64296947086E}"/>
              </a:ext>
            </a:extLst>
          </p:cNvPr>
          <p:cNvSpPr>
            <a:spLocks noGrp="1"/>
          </p:cNvSpPr>
          <p:nvPr>
            <p:ph type="body" idx="1"/>
          </p:nvPr>
        </p:nvSpPr>
        <p:spPr/>
        <p:txBody>
          <a:bodyPr/>
          <a:lstStyle/>
          <a:p>
            <a:r>
              <a:rPr lang="en-US"/>
              <a:t>Why Monitoring and Feedback?
Monitoring and Feedback in an Agile and DevOps World
Telemetry
What is Application Performance Management?</a:t>
            </a:r>
          </a:p>
        </p:txBody>
      </p:sp>
    </p:spTree>
    <p:extLst>
      <p:ext uri="{BB962C8B-B14F-4D97-AF65-F5344CB8AC3E}">
        <p14:creationId xmlns:p14="http://schemas.microsoft.com/office/powerpoint/2010/main" val="3616713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C5F10-C3D9-4F61-A86B-E3B8BF42951A}"/>
              </a:ext>
            </a:extLst>
          </p:cNvPr>
          <p:cNvSpPr>
            <a:spLocks noGrp="1"/>
          </p:cNvSpPr>
          <p:nvPr>
            <p:ph type="title"/>
          </p:nvPr>
        </p:nvSpPr>
        <p:spPr/>
        <p:txBody>
          <a:bodyPr/>
          <a:lstStyle/>
          <a:p>
            <a:r>
              <a:rPr lang="en-US"/>
              <a:t>REST API for Storage Blobs</a:t>
            </a:r>
          </a:p>
        </p:txBody>
      </p:sp>
      <p:sp>
        <p:nvSpPr>
          <p:cNvPr id="4" name="Content Placeholder 2">
            <a:extLst>
              <a:ext uri="{FF2B5EF4-FFF2-40B4-BE49-F238E27FC236}">
                <a16:creationId xmlns:a16="http://schemas.microsoft.com/office/drawing/2014/main" id="{6668BB6D-F8E4-44D2-89B3-1DE7AE9547CA}"/>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Blobs have the simplest of all of the Storage REST endpoints:</a:t>
            </a:r>
          </a:p>
          <a:p>
            <a:pPr lvl="1"/>
            <a:r>
              <a:rPr lang="en-US" kern="0">
                <a:solidFill>
                  <a:srgbClr val="000000"/>
                </a:solidFill>
              </a:rPr>
              <a:t>GET BLOB</a:t>
            </a:r>
          </a:p>
          <a:p>
            <a:pPr lvl="2"/>
            <a:r>
              <a:rPr lang="en-US" kern="0">
                <a:solidFill>
                  <a:srgbClr val="000000"/>
                </a:solidFill>
                <a:hlinkClick r:id="rId3"/>
              </a:rPr>
              <a:t>https://[account].blob.core.windows.net/[container]/[blob</a:t>
            </a:r>
            <a:r>
              <a:rPr lang="en-US" kern="0">
                <a:solidFill>
                  <a:srgbClr val="000000"/>
                </a:solidFill>
              </a:rPr>
              <a:t>]</a:t>
            </a:r>
          </a:p>
          <a:p>
            <a:pPr lvl="1"/>
            <a:r>
              <a:rPr lang="en-US" kern="0">
                <a:solidFill>
                  <a:srgbClr val="000000"/>
                </a:solidFill>
              </a:rPr>
              <a:t>POST, PUT, and DELETE is available on the same endpoint</a:t>
            </a:r>
          </a:p>
          <a:p>
            <a:r>
              <a:rPr lang="en-US" kern="0">
                <a:solidFill>
                  <a:srgbClr val="000000"/>
                </a:solidFill>
              </a:rPr>
              <a:t>You can access containers for operations by using the </a:t>
            </a:r>
            <a:r>
              <a:rPr lang="en-US" b="1" kern="0">
                <a:solidFill>
                  <a:srgbClr val="000000"/>
                </a:solidFill>
              </a:rPr>
              <a:t>restype</a:t>
            </a:r>
            <a:r>
              <a:rPr lang="en-US" kern="0">
                <a:solidFill>
                  <a:srgbClr val="000000"/>
                </a:solidFill>
              </a:rPr>
              <a:t> query string parameter:</a:t>
            </a:r>
          </a:p>
          <a:p>
            <a:pPr lvl="1"/>
            <a:r>
              <a:rPr lang="en-US" kern="0">
                <a:solidFill>
                  <a:srgbClr val="000000"/>
                </a:solidFill>
                <a:hlinkClick r:id="rId4"/>
              </a:rPr>
              <a:t>https://[</a:t>
            </a:r>
            <a:r>
              <a:rPr lang="en-US" i="1" kern="0">
                <a:solidFill>
                  <a:srgbClr val="000000"/>
                </a:solidFill>
                <a:hlinkClick r:id="rId4"/>
              </a:rPr>
              <a:t>account</a:t>
            </a:r>
            <a:r>
              <a:rPr lang="en-US" kern="0">
                <a:solidFill>
                  <a:srgbClr val="000000"/>
                </a:solidFill>
                <a:hlinkClick r:id="rId4"/>
              </a:rPr>
              <a:t>].blob.core.windows.net/[</a:t>
            </a:r>
            <a:r>
              <a:rPr lang="en-US" i="1" kern="0">
                <a:solidFill>
                  <a:srgbClr val="000000"/>
                </a:solidFill>
                <a:hlinkClick r:id="rId4"/>
              </a:rPr>
              <a:t>container</a:t>
            </a:r>
            <a:r>
              <a:rPr lang="en-US" kern="0">
                <a:solidFill>
                  <a:srgbClr val="000000"/>
                </a:solidFill>
                <a:hlinkClick r:id="rId4"/>
              </a:rPr>
              <a:t>]?restype=container</a:t>
            </a:r>
            <a:endParaRPr lang="en-US" kern="0">
              <a:solidFill>
                <a:srgbClr val="000000"/>
              </a:solidFill>
            </a:endParaRPr>
          </a:p>
          <a:p>
            <a:r>
              <a:rPr lang="en-US" kern="0">
                <a:solidFill>
                  <a:srgbClr val="000000"/>
                </a:solidFill>
              </a:rPr>
              <a:t>You can append Shared Access Signature (SAS) tokens to the end of a URL to access protected blobs</a:t>
            </a:r>
          </a:p>
        </p:txBody>
      </p:sp>
    </p:spTree>
    <p:extLst>
      <p:ext uri="{BB962C8B-B14F-4D97-AF65-F5344CB8AC3E}">
        <p14:creationId xmlns:p14="http://schemas.microsoft.com/office/powerpoint/2010/main" val="22457614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6C20A-BD2F-4EC0-B553-81C05DDFF318}"/>
              </a:ext>
            </a:extLst>
          </p:cNvPr>
          <p:cNvSpPr>
            <a:spLocks noGrp="1"/>
          </p:cNvSpPr>
          <p:nvPr>
            <p:ph type="title"/>
          </p:nvPr>
        </p:nvSpPr>
        <p:spPr/>
        <p:txBody>
          <a:bodyPr/>
          <a:lstStyle/>
          <a:p>
            <a:r>
              <a:rPr lang="en-US"/>
              <a:t>Why Monitoring and Feedback?</a:t>
            </a:r>
          </a:p>
        </p:txBody>
      </p:sp>
      <p:sp>
        <p:nvSpPr>
          <p:cNvPr id="4" name="Content Placeholder 2">
            <a:extLst>
              <a:ext uri="{FF2B5EF4-FFF2-40B4-BE49-F238E27FC236}">
                <a16:creationId xmlns:a16="http://schemas.microsoft.com/office/drawing/2014/main" id="{BFF7B59F-BFB4-4C7A-80AA-869ADBF9E18C}"/>
              </a:ext>
            </a:extLst>
          </p:cNvPr>
          <p:cNvSpPr txBox="1">
            <a:spLocks/>
          </p:cNvSpPr>
          <p:nvPr/>
        </p:nvSpPr>
        <p:spPr>
          <a:xfrm>
            <a:off x="1982788" y="988558"/>
            <a:ext cx="8119156" cy="11341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0000"/>
                </a:solidFill>
              </a:rPr>
              <a:t>It is important to detect and correct errors at the earliest opportunity</a:t>
            </a:r>
          </a:p>
        </p:txBody>
      </p:sp>
      <p:sp>
        <p:nvSpPr>
          <p:cNvPr id="5" name="Content Placeholder 2">
            <a:extLst>
              <a:ext uri="{FF2B5EF4-FFF2-40B4-BE49-F238E27FC236}">
                <a16:creationId xmlns:a16="http://schemas.microsoft.com/office/drawing/2014/main" id="{21023907-8C33-41B9-9469-DA7E4769AA86}"/>
              </a:ext>
            </a:extLst>
          </p:cNvPr>
          <p:cNvSpPr txBox="1">
            <a:spLocks/>
          </p:cNvSpPr>
          <p:nvPr/>
        </p:nvSpPr>
        <p:spPr bwMode="auto">
          <a:xfrm>
            <a:off x="1982788" y="2122714"/>
            <a:ext cx="8119156" cy="14117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2400" kern="0">
                <a:solidFill>
                  <a:srgbClr val="000000"/>
                </a:solidFill>
                <a:latin typeface="Verdana" pitchFamily="34" charset="0"/>
                <a:ea typeface="+mn-ea"/>
                <a:cs typeface="Arial" charset="0"/>
              </a:rPr>
              <a:t>A system that is able to monitor, detect, and alert to problems will allow for mitigation or resolution of problems as soon as they occur.</a:t>
            </a:r>
            <a:br>
              <a:rPr lang="en-US" sz="2400" kern="0">
                <a:solidFill>
                  <a:srgbClr val="000000"/>
                </a:solidFill>
                <a:latin typeface="Verdana" pitchFamily="34" charset="0"/>
                <a:ea typeface="+mn-ea"/>
                <a:cs typeface="Arial" charset="0"/>
              </a:rPr>
            </a:br>
            <a:endParaRPr lang="en-US" sz="2400" kern="0">
              <a:solidFill>
                <a:srgbClr val="000000"/>
              </a:solidFill>
              <a:latin typeface="Verdana" pitchFamily="34" charset="0"/>
              <a:ea typeface="+mn-ea"/>
              <a:cs typeface="Arial" charset="0"/>
            </a:endParaRPr>
          </a:p>
        </p:txBody>
      </p:sp>
      <p:sp>
        <p:nvSpPr>
          <p:cNvPr id="6" name="Content Placeholder 2">
            <a:extLst>
              <a:ext uri="{FF2B5EF4-FFF2-40B4-BE49-F238E27FC236}">
                <a16:creationId xmlns:a16="http://schemas.microsoft.com/office/drawing/2014/main" id="{65FF6FFC-8905-4FE6-8E1A-2CA7BFEABA7C}"/>
              </a:ext>
            </a:extLst>
          </p:cNvPr>
          <p:cNvSpPr txBox="1">
            <a:spLocks/>
          </p:cNvSpPr>
          <p:nvPr/>
        </p:nvSpPr>
        <p:spPr bwMode="auto">
          <a:xfrm>
            <a:off x="3827917" y="3985528"/>
            <a:ext cx="4913312" cy="249691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1800" kern="0">
                <a:solidFill>
                  <a:srgbClr val="000000"/>
                </a:solidFill>
                <a:latin typeface="Verdana" pitchFamily="34" charset="0"/>
                <a:ea typeface="+mn-ea"/>
                <a:cs typeface="Arial" charset="0"/>
              </a:rPr>
              <a:t>Objectives of Feedback:</a:t>
            </a:r>
          </a:p>
          <a:p>
            <a:pPr marL="457200" lvl="1" indent="0">
              <a:spcBef>
                <a:spcPct val="0"/>
              </a:spcBef>
              <a:buClrTx/>
              <a:buSzTx/>
              <a:buNone/>
            </a:pPr>
            <a:r>
              <a:rPr lang="en-US" sz="1800" kern="0">
                <a:solidFill>
                  <a:srgbClr val="000000"/>
                </a:solidFill>
                <a:latin typeface="Verdana" pitchFamily="34" charset="0"/>
                <a:ea typeface="+mn-ea"/>
                <a:cs typeface="Arial" charset="0"/>
              </a:rPr>
              <a:t>quality</a:t>
            </a:r>
          </a:p>
          <a:p>
            <a:pPr marL="457200" lvl="1" indent="0">
              <a:spcBef>
                <a:spcPct val="0"/>
              </a:spcBef>
              <a:buClrTx/>
              <a:buSzTx/>
              <a:buNone/>
            </a:pPr>
            <a:r>
              <a:rPr lang="en-US" sz="1800" kern="0">
                <a:solidFill>
                  <a:srgbClr val="000000"/>
                </a:solidFill>
                <a:latin typeface="Verdana" pitchFamily="34" charset="0"/>
                <a:ea typeface="+mn-ea"/>
                <a:cs typeface="Arial" charset="0"/>
              </a:rPr>
              <a:t>reliability</a:t>
            </a:r>
          </a:p>
          <a:p>
            <a:pPr marL="457200" lvl="1" indent="0">
              <a:spcBef>
                <a:spcPct val="0"/>
              </a:spcBef>
              <a:buClrTx/>
              <a:buSzTx/>
              <a:buNone/>
            </a:pPr>
            <a:r>
              <a:rPr lang="en-US" sz="1800" kern="0">
                <a:solidFill>
                  <a:srgbClr val="000000"/>
                </a:solidFill>
                <a:latin typeface="Verdana" pitchFamily="34" charset="0"/>
                <a:ea typeface="+mn-ea"/>
                <a:cs typeface="Arial" charset="0"/>
              </a:rPr>
              <a:t>safety</a:t>
            </a:r>
          </a:p>
          <a:p>
            <a:pPr marL="457200" lvl="1" indent="0">
              <a:spcBef>
                <a:spcPct val="0"/>
              </a:spcBef>
              <a:buClrTx/>
              <a:buSzTx/>
              <a:buNone/>
            </a:pPr>
            <a:r>
              <a:rPr lang="en-US" sz="1800" kern="0">
                <a:solidFill>
                  <a:srgbClr val="000000"/>
                </a:solidFill>
                <a:latin typeface="Verdana" pitchFamily="34" charset="0"/>
                <a:ea typeface="+mn-ea"/>
                <a:cs typeface="Arial" charset="0"/>
              </a:rPr>
              <a:t>deliver value to users</a:t>
            </a:r>
            <a:br>
              <a:rPr lang="en-US" sz="1800" kern="0">
                <a:solidFill>
                  <a:srgbClr val="000000"/>
                </a:solidFill>
                <a:latin typeface="Verdana" pitchFamily="34" charset="0"/>
                <a:ea typeface="+mn-ea"/>
                <a:cs typeface="Arial" charset="0"/>
              </a:rPr>
            </a:br>
            <a:endParaRPr lang="en-US" sz="1800" kern="0">
              <a:solidFill>
                <a:srgbClr val="000000"/>
              </a:solidFill>
              <a:latin typeface="Verdana" pitchFamily="34" charset="0"/>
              <a:ea typeface="+mn-ea"/>
              <a:cs typeface="Arial" charset="0"/>
            </a:endParaRPr>
          </a:p>
        </p:txBody>
      </p:sp>
    </p:spTree>
    <p:extLst>
      <p:ext uri="{BB962C8B-B14F-4D97-AF65-F5344CB8AC3E}">
        <p14:creationId xmlns:p14="http://schemas.microsoft.com/office/powerpoint/2010/main" val="439545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1AF3-EB6F-414F-974A-3C75FF005943}"/>
              </a:ext>
            </a:extLst>
          </p:cNvPr>
          <p:cNvSpPr>
            <a:spLocks noGrp="1"/>
          </p:cNvSpPr>
          <p:nvPr>
            <p:ph type="title"/>
          </p:nvPr>
        </p:nvSpPr>
        <p:spPr/>
        <p:txBody>
          <a:bodyPr/>
          <a:lstStyle/>
          <a:p>
            <a:r>
              <a:rPr lang="en-US"/>
              <a:t>Monitoring and Feedback in an Agile and DevOps World</a:t>
            </a:r>
          </a:p>
        </p:txBody>
      </p:sp>
      <p:pic>
        <p:nvPicPr>
          <p:cNvPr id="4" name="Content Placeholder 3">
            <a:extLst>
              <a:ext uri="{FF2B5EF4-FFF2-40B4-BE49-F238E27FC236}">
                <a16:creationId xmlns:a16="http://schemas.microsoft.com/office/drawing/2014/main" id="{1A6C2629-E4CE-4ED4-BD40-906FF0731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789" y="1189120"/>
            <a:ext cx="8118475" cy="4811549"/>
          </a:xfrm>
          <a:prstGeom prst="rect">
            <a:avLst/>
          </a:prstGeom>
        </p:spPr>
      </p:pic>
    </p:spTree>
    <p:extLst>
      <p:ext uri="{BB962C8B-B14F-4D97-AF65-F5344CB8AC3E}">
        <p14:creationId xmlns:p14="http://schemas.microsoft.com/office/powerpoint/2010/main" val="28159843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49CD1-E7AA-453A-8C73-16B03B593C6E}"/>
              </a:ext>
            </a:extLst>
          </p:cNvPr>
          <p:cNvSpPr>
            <a:spLocks noGrp="1"/>
          </p:cNvSpPr>
          <p:nvPr>
            <p:ph type="title"/>
          </p:nvPr>
        </p:nvSpPr>
        <p:spPr/>
        <p:txBody>
          <a:bodyPr/>
          <a:lstStyle/>
          <a:p>
            <a:r>
              <a:rPr lang="en-US"/>
              <a:t>Telemetry</a:t>
            </a:r>
          </a:p>
        </p:txBody>
      </p:sp>
      <p:sp>
        <p:nvSpPr>
          <p:cNvPr id="4" name="Content Placeholder 2">
            <a:extLst>
              <a:ext uri="{FF2B5EF4-FFF2-40B4-BE49-F238E27FC236}">
                <a16:creationId xmlns:a16="http://schemas.microsoft.com/office/drawing/2014/main" id="{0CFB5641-5B42-4B96-82BB-AF687584861A}"/>
              </a:ext>
            </a:extLst>
          </p:cNvPr>
          <p:cNvSpPr txBox="1">
            <a:spLocks/>
          </p:cNvSpPr>
          <p:nvPr/>
        </p:nvSpPr>
        <p:spPr>
          <a:xfrm>
            <a:off x="613834" y="1034525"/>
            <a:ext cx="10816166" cy="4788950"/>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Goals of Telemetry:</a:t>
            </a:r>
          </a:p>
          <a:p>
            <a:pPr lvl="0"/>
            <a:r>
              <a:rPr lang="en-US" sz="2400" kern="0">
                <a:solidFill>
                  <a:srgbClr val="000000"/>
                </a:solidFill>
              </a:rPr>
              <a:t>To understand if an application is performing adequately</a:t>
            </a:r>
          </a:p>
          <a:p>
            <a:pPr lvl="0"/>
            <a:r>
              <a:rPr lang="en-US" sz="2400" kern="0">
                <a:solidFill>
                  <a:srgbClr val="000000"/>
                </a:solidFill>
              </a:rPr>
              <a:t>To Check the application health: </a:t>
            </a:r>
          </a:p>
          <a:p>
            <a:pPr lvl="1"/>
            <a:r>
              <a:rPr lang="en-US" sz="2000" kern="0">
                <a:solidFill>
                  <a:srgbClr val="000000"/>
                </a:solidFill>
              </a:rPr>
              <a:t>Is it doing what is supposed to do or is it failing and throwing errors? </a:t>
            </a:r>
          </a:p>
          <a:p>
            <a:pPr lvl="1"/>
            <a:r>
              <a:rPr lang="en-US" sz="2000" kern="0">
                <a:solidFill>
                  <a:srgbClr val="000000"/>
                </a:solidFill>
              </a:rPr>
              <a:t>What and who are being affected?</a:t>
            </a:r>
          </a:p>
          <a:p>
            <a:pPr lvl="0"/>
            <a:r>
              <a:rPr lang="en-US" sz="2400" kern="0">
                <a:solidFill>
                  <a:srgbClr val="000000"/>
                </a:solidFill>
              </a:rPr>
              <a:t>To understand how the application is being used - to get answers to questions like: </a:t>
            </a:r>
          </a:p>
          <a:p>
            <a:pPr lvl="1"/>
            <a:r>
              <a:rPr lang="en-US" sz="2000" kern="0">
                <a:solidFill>
                  <a:srgbClr val="000000"/>
                </a:solidFill>
              </a:rPr>
              <a:t>What are the most popular features? </a:t>
            </a:r>
          </a:p>
          <a:p>
            <a:pPr lvl="1"/>
            <a:r>
              <a:rPr lang="en-US" sz="2000" kern="0">
                <a:solidFill>
                  <a:srgbClr val="000000"/>
                </a:solidFill>
              </a:rPr>
              <a:t>How is the user reacting to changes in the UI? </a:t>
            </a:r>
          </a:p>
          <a:p>
            <a:pPr lvl="1"/>
            <a:r>
              <a:rPr lang="en-US" sz="2000" kern="0">
                <a:solidFill>
                  <a:srgbClr val="000000"/>
                </a:solidFill>
              </a:rPr>
              <a:t>Are users discovering new features or are they not being used?</a:t>
            </a:r>
          </a:p>
        </p:txBody>
      </p:sp>
    </p:spTree>
    <p:extLst>
      <p:ext uri="{BB962C8B-B14F-4D97-AF65-F5344CB8AC3E}">
        <p14:creationId xmlns:p14="http://schemas.microsoft.com/office/powerpoint/2010/main" val="11222058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C2441-6204-440F-A866-F4B581CF1328}"/>
              </a:ext>
            </a:extLst>
          </p:cNvPr>
          <p:cNvSpPr>
            <a:spLocks noGrp="1"/>
          </p:cNvSpPr>
          <p:nvPr>
            <p:ph type="title"/>
          </p:nvPr>
        </p:nvSpPr>
        <p:spPr/>
        <p:txBody>
          <a:bodyPr/>
          <a:lstStyle/>
          <a:p>
            <a:r>
              <a:rPr lang="en-US"/>
              <a:t>What is Application Performance Management?</a:t>
            </a:r>
          </a:p>
        </p:txBody>
      </p:sp>
      <p:sp>
        <p:nvSpPr>
          <p:cNvPr id="4" name="Content Placeholder 2">
            <a:extLst>
              <a:ext uri="{FF2B5EF4-FFF2-40B4-BE49-F238E27FC236}">
                <a16:creationId xmlns:a16="http://schemas.microsoft.com/office/drawing/2014/main" id="{0187B8F7-1503-4362-B53C-C8BBBCA3ECE5}"/>
              </a:ext>
            </a:extLst>
          </p:cNvPr>
          <p:cNvSpPr txBox="1">
            <a:spLocks/>
          </p:cNvSpPr>
          <p:nvPr/>
        </p:nvSpPr>
        <p:spPr>
          <a:xfrm>
            <a:off x="1982788" y="1021215"/>
            <a:ext cx="8119156" cy="973840"/>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APM – </a:t>
            </a:r>
            <a:r>
              <a:rPr lang="en-US" sz="2400" i="1" kern="0">
                <a:solidFill>
                  <a:srgbClr val="000000"/>
                </a:solidFill>
              </a:rPr>
              <a:t>A suite of software that allows organizations to measure the performance of software applications</a:t>
            </a:r>
            <a:endParaRPr lang="en-US" i="1" kern="0">
              <a:solidFill>
                <a:srgbClr val="000000"/>
              </a:solidFill>
            </a:endParaRPr>
          </a:p>
        </p:txBody>
      </p:sp>
      <p:sp>
        <p:nvSpPr>
          <p:cNvPr id="5" name="Content Placeholder 2">
            <a:extLst>
              <a:ext uri="{FF2B5EF4-FFF2-40B4-BE49-F238E27FC236}">
                <a16:creationId xmlns:a16="http://schemas.microsoft.com/office/drawing/2014/main" id="{314B5F4B-6BA5-41C8-8D67-63E425AF10D4}"/>
              </a:ext>
            </a:extLst>
          </p:cNvPr>
          <p:cNvSpPr txBox="1">
            <a:spLocks/>
          </p:cNvSpPr>
          <p:nvPr/>
        </p:nvSpPr>
        <p:spPr bwMode="auto">
          <a:xfrm>
            <a:off x="1982788" y="3035666"/>
            <a:ext cx="8119156" cy="338175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1800" kern="0">
                <a:solidFill>
                  <a:srgbClr val="000000"/>
                </a:solidFill>
                <a:latin typeface="Verdana" pitchFamily="34" charset="0"/>
                <a:ea typeface="+mn-ea"/>
                <a:cs typeface="Arial" charset="0"/>
              </a:rPr>
              <a:t>Capabilities commonly offered by APM tools</a:t>
            </a:r>
          </a:p>
          <a:p>
            <a:pPr marL="457200" lvl="1" indent="0">
              <a:spcBef>
                <a:spcPct val="0"/>
              </a:spcBef>
              <a:buClrTx/>
              <a:buSzTx/>
              <a:buNone/>
            </a:pPr>
            <a:r>
              <a:rPr lang="en-US" sz="1800" i="1" kern="0">
                <a:solidFill>
                  <a:srgbClr val="000000"/>
                </a:solidFill>
                <a:latin typeface="Verdana" pitchFamily="34" charset="0"/>
                <a:ea typeface="+mn-ea"/>
                <a:cs typeface="Arial" charset="0"/>
              </a:rPr>
              <a:t>Application server monitoring</a:t>
            </a:r>
          </a:p>
          <a:p>
            <a:pPr marL="457200" lvl="1" indent="0">
              <a:spcBef>
                <a:spcPct val="0"/>
              </a:spcBef>
              <a:buClrTx/>
              <a:buSzTx/>
              <a:buNone/>
            </a:pPr>
            <a:r>
              <a:rPr lang="en-US" sz="1800" i="1" kern="0">
                <a:solidFill>
                  <a:srgbClr val="000000"/>
                </a:solidFill>
                <a:latin typeface="Verdana" pitchFamily="34" charset="0"/>
                <a:ea typeface="+mn-ea"/>
                <a:cs typeface="Arial" charset="0"/>
              </a:rPr>
              <a:t>End user experience monitoring</a:t>
            </a:r>
          </a:p>
          <a:p>
            <a:pPr marL="457200" lvl="1" indent="0">
              <a:spcBef>
                <a:spcPct val="0"/>
              </a:spcBef>
              <a:buClrTx/>
              <a:buSzTx/>
              <a:buNone/>
            </a:pPr>
            <a:r>
              <a:rPr lang="en-US" sz="1800" i="1" kern="0">
                <a:solidFill>
                  <a:srgbClr val="000000"/>
                </a:solidFill>
                <a:latin typeface="Verdana" pitchFamily="34" charset="0"/>
                <a:ea typeface="+mn-ea"/>
                <a:cs typeface="Arial" charset="0"/>
              </a:rPr>
              <a:t>Usage</a:t>
            </a:r>
          </a:p>
          <a:p>
            <a:pPr marL="457200" lvl="1" indent="0">
              <a:spcBef>
                <a:spcPct val="0"/>
              </a:spcBef>
              <a:buClrTx/>
              <a:buSzTx/>
              <a:buNone/>
            </a:pPr>
            <a:r>
              <a:rPr lang="en-US" sz="1800" i="1" kern="0">
                <a:solidFill>
                  <a:srgbClr val="000000"/>
                </a:solidFill>
                <a:latin typeface="Verdana" pitchFamily="34" charset="0"/>
                <a:ea typeface="+mn-ea"/>
                <a:cs typeface="Arial" charset="0"/>
              </a:rPr>
              <a:t>Diagnostics</a:t>
            </a:r>
          </a:p>
          <a:p>
            <a:pPr marL="457200" lvl="1" indent="0">
              <a:spcBef>
                <a:spcPct val="0"/>
              </a:spcBef>
              <a:buClrTx/>
              <a:buSzTx/>
              <a:buNone/>
            </a:pPr>
            <a:r>
              <a:rPr lang="en-US" sz="1800" i="1" kern="0">
                <a:solidFill>
                  <a:srgbClr val="000000"/>
                </a:solidFill>
                <a:latin typeface="Verdana" pitchFamily="34" charset="0"/>
                <a:ea typeface="+mn-ea"/>
                <a:cs typeface="Arial" charset="0"/>
              </a:rPr>
              <a:t>Availability</a:t>
            </a:r>
          </a:p>
          <a:p>
            <a:pPr marL="457200" lvl="1" indent="0">
              <a:spcBef>
                <a:spcPct val="0"/>
              </a:spcBef>
              <a:buClrTx/>
              <a:buSzTx/>
              <a:buNone/>
            </a:pPr>
            <a:r>
              <a:rPr lang="en-US" sz="1800" i="1" kern="0">
                <a:solidFill>
                  <a:srgbClr val="000000"/>
                </a:solidFill>
                <a:latin typeface="Verdana" pitchFamily="34" charset="0"/>
                <a:ea typeface="+mn-ea"/>
                <a:cs typeface="Arial" charset="0"/>
              </a:rPr>
              <a:t>Alerts</a:t>
            </a:r>
          </a:p>
        </p:txBody>
      </p:sp>
    </p:spTree>
    <p:extLst>
      <p:ext uri="{BB962C8B-B14F-4D97-AF65-F5344CB8AC3E}">
        <p14:creationId xmlns:p14="http://schemas.microsoft.com/office/powerpoint/2010/main" val="29504195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DE6A-5AC9-42CB-AF1C-86B73C2B8BE9}"/>
              </a:ext>
            </a:extLst>
          </p:cNvPr>
          <p:cNvSpPr>
            <a:spLocks noGrp="1"/>
          </p:cNvSpPr>
          <p:nvPr>
            <p:ph type="title"/>
          </p:nvPr>
        </p:nvSpPr>
        <p:spPr/>
        <p:txBody>
          <a:bodyPr/>
          <a:lstStyle/>
          <a:p>
            <a:r>
              <a:rPr lang="en-US"/>
              <a:t>Lesson 2: Application Insights</a:t>
            </a:r>
          </a:p>
        </p:txBody>
      </p:sp>
      <p:sp>
        <p:nvSpPr>
          <p:cNvPr id="3" name="Text Placeholder 2">
            <a:extLst>
              <a:ext uri="{FF2B5EF4-FFF2-40B4-BE49-F238E27FC236}">
                <a16:creationId xmlns:a16="http://schemas.microsoft.com/office/drawing/2014/main" id="{DEF7E24A-766B-4624-9300-22ECF54FDB8A}"/>
              </a:ext>
            </a:extLst>
          </p:cNvPr>
          <p:cNvSpPr>
            <a:spLocks noGrp="1"/>
          </p:cNvSpPr>
          <p:nvPr>
            <p:ph type="body" idx="1"/>
          </p:nvPr>
        </p:nvSpPr>
        <p:spPr/>
        <p:txBody>
          <a:bodyPr/>
          <a:lstStyle/>
          <a:p>
            <a:r>
              <a:rPr lang="en-US"/>
              <a:t>Introduction to Application Insights
Setting Up Application Insights
Configuring for Usage, Performance, and Exceptions Collection
Configuring Availability
Configuring and Writing Custom Telemetry
Walkthrough: Adding Custom Telemetry</a:t>
            </a:r>
          </a:p>
        </p:txBody>
      </p:sp>
    </p:spTree>
    <p:extLst>
      <p:ext uri="{BB962C8B-B14F-4D97-AF65-F5344CB8AC3E}">
        <p14:creationId xmlns:p14="http://schemas.microsoft.com/office/powerpoint/2010/main" val="2674042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B5CD6-23CF-4B79-BCF6-6A7DAFA4752D}"/>
              </a:ext>
            </a:extLst>
          </p:cNvPr>
          <p:cNvSpPr>
            <a:spLocks noGrp="1"/>
          </p:cNvSpPr>
          <p:nvPr>
            <p:ph type="title"/>
          </p:nvPr>
        </p:nvSpPr>
        <p:spPr/>
        <p:txBody>
          <a:bodyPr/>
          <a:lstStyle/>
          <a:p>
            <a:r>
              <a:rPr lang="en-US"/>
              <a:t>Introduction to Application Insights</a:t>
            </a:r>
          </a:p>
        </p:txBody>
      </p:sp>
      <p:pic>
        <p:nvPicPr>
          <p:cNvPr id="4" name="Content Placeholder 3">
            <a:extLst>
              <a:ext uri="{FF2B5EF4-FFF2-40B4-BE49-F238E27FC236}">
                <a16:creationId xmlns:a16="http://schemas.microsoft.com/office/drawing/2014/main" id="{A36246BB-189B-43AC-8988-C4F57ACEA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5809" y="1453177"/>
            <a:ext cx="8709074" cy="5102170"/>
          </a:xfrm>
          <a:prstGeom prst="rect">
            <a:avLst/>
          </a:prstGeom>
        </p:spPr>
      </p:pic>
    </p:spTree>
    <p:extLst>
      <p:ext uri="{BB962C8B-B14F-4D97-AF65-F5344CB8AC3E}">
        <p14:creationId xmlns:p14="http://schemas.microsoft.com/office/powerpoint/2010/main" val="29797626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1455-7011-4A1E-8821-4C1D5EE183E1}"/>
              </a:ext>
            </a:extLst>
          </p:cNvPr>
          <p:cNvSpPr>
            <a:spLocks noGrp="1"/>
          </p:cNvSpPr>
          <p:nvPr>
            <p:ph type="title"/>
          </p:nvPr>
        </p:nvSpPr>
        <p:spPr/>
        <p:txBody>
          <a:bodyPr/>
          <a:lstStyle/>
          <a:p>
            <a:r>
              <a:rPr lang="en-US"/>
              <a:t>Setting Up Application Insights</a:t>
            </a:r>
          </a:p>
        </p:txBody>
      </p:sp>
      <p:sp>
        <p:nvSpPr>
          <p:cNvPr id="4" name="Content Placeholder 2">
            <a:extLst>
              <a:ext uri="{FF2B5EF4-FFF2-40B4-BE49-F238E27FC236}">
                <a16:creationId xmlns:a16="http://schemas.microsoft.com/office/drawing/2014/main" id="{CA2C22C1-A01E-46CC-9DDC-DD47EA2CD312}"/>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There are two different methods to configure Application Insights server SDK:</a:t>
            </a:r>
          </a:p>
          <a:p>
            <a:pPr marL="0" indent="0">
              <a:buNone/>
            </a:pPr>
            <a:endParaRPr lang="en-US" kern="0">
              <a:solidFill>
                <a:srgbClr val="000000"/>
              </a:solidFill>
            </a:endParaRPr>
          </a:p>
          <a:p>
            <a:pPr lvl="1"/>
            <a:r>
              <a:rPr lang="en-US" sz="2800" kern="0">
                <a:solidFill>
                  <a:srgbClr val="000000"/>
                </a:solidFill>
              </a:rPr>
              <a:t>Programmatically: </a:t>
            </a:r>
            <a:r>
              <a:rPr lang="en-US" sz="2800" i="1" kern="0">
                <a:solidFill>
                  <a:srgbClr val="000000"/>
                </a:solidFill>
              </a:rPr>
              <a:t>Configure the behavior of the SDK and the kind of data that is collected using the API.</a:t>
            </a:r>
          </a:p>
          <a:p>
            <a:pPr lvl="1"/>
            <a:r>
              <a:rPr lang="en-US" sz="2800" kern="0">
                <a:solidFill>
                  <a:srgbClr val="000000"/>
                </a:solidFill>
              </a:rPr>
              <a:t>Configuration file: </a:t>
            </a:r>
            <a:r>
              <a:rPr lang="en-US" sz="2800" i="1" kern="0">
                <a:solidFill>
                  <a:srgbClr val="000000"/>
                </a:solidFill>
              </a:rPr>
              <a:t>This is the preferred way because the behavior can be changed without recompiling code and to easily designate different parameters per environment</a:t>
            </a:r>
            <a:r>
              <a:rPr lang="en-US" sz="2800" kern="0">
                <a:solidFill>
                  <a:srgbClr val="000000"/>
                </a:solidFill>
              </a:rPr>
              <a:t>.</a:t>
            </a:r>
          </a:p>
          <a:p>
            <a:pPr lvl="0"/>
            <a:endParaRPr lang="en-US" kern="0">
              <a:solidFill>
                <a:srgbClr val="000000"/>
              </a:solidFill>
            </a:endParaRPr>
          </a:p>
        </p:txBody>
      </p:sp>
    </p:spTree>
    <p:extLst>
      <p:ext uri="{BB962C8B-B14F-4D97-AF65-F5344CB8AC3E}">
        <p14:creationId xmlns:p14="http://schemas.microsoft.com/office/powerpoint/2010/main" val="342164050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4164-13FC-4B50-8FF4-C82A7BEA2A1A}"/>
              </a:ext>
            </a:extLst>
          </p:cNvPr>
          <p:cNvSpPr>
            <a:spLocks noGrp="1"/>
          </p:cNvSpPr>
          <p:nvPr>
            <p:ph type="title"/>
          </p:nvPr>
        </p:nvSpPr>
        <p:spPr/>
        <p:txBody>
          <a:bodyPr/>
          <a:lstStyle/>
          <a:p>
            <a:r>
              <a:rPr lang="en-US"/>
              <a:t>Configuring for Usage, Performance, and Exceptions Collection</a:t>
            </a:r>
          </a:p>
        </p:txBody>
      </p:sp>
      <p:sp>
        <p:nvSpPr>
          <p:cNvPr id="4" name="Content Placeholder 2">
            <a:extLst>
              <a:ext uri="{FF2B5EF4-FFF2-40B4-BE49-F238E27FC236}">
                <a16:creationId xmlns:a16="http://schemas.microsoft.com/office/drawing/2014/main" id="{32D3CB6D-449D-4E7E-9A94-2A901788C60E}"/>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800" kern="0">
                <a:solidFill>
                  <a:srgbClr val="000000"/>
                </a:solidFill>
              </a:rPr>
              <a:t>Application Insights SDK standard data collectors automatically collect several kinds of events :</a:t>
            </a:r>
          </a:p>
          <a:p>
            <a:pPr marL="0" indent="0">
              <a:buNone/>
            </a:pPr>
            <a:endParaRPr lang="en-US" sz="1800" kern="0">
              <a:solidFill>
                <a:srgbClr val="000000"/>
              </a:solidFill>
            </a:endParaRPr>
          </a:p>
          <a:p>
            <a:pPr lvl="0"/>
            <a:r>
              <a:rPr lang="en-US" sz="1800" kern="0">
                <a:solidFill>
                  <a:srgbClr val="000000"/>
                </a:solidFill>
              </a:rPr>
              <a:t>Usage: How is the application being used? Which pages are being requested? How many users (anonymous, authenticated)? What is the session duration?</a:t>
            </a:r>
          </a:p>
          <a:p>
            <a:pPr lvl="0"/>
            <a:r>
              <a:rPr lang="en-US" sz="1800" kern="0">
                <a:solidFill>
                  <a:srgbClr val="000000"/>
                </a:solidFill>
              </a:rPr>
              <a:t>Performance: How is the application performing? Measure things like average response times, requests per second, the slowest requests.</a:t>
            </a:r>
          </a:p>
          <a:p>
            <a:pPr lvl="0"/>
            <a:r>
              <a:rPr lang="en-US" sz="1800" kern="0">
                <a:solidFill>
                  <a:srgbClr val="000000"/>
                </a:solidFill>
              </a:rPr>
              <a:t>Exceptions: Is the application failing? Are unhandled exceptions being thrown? Which type of exception? Get stack trace details.</a:t>
            </a:r>
          </a:p>
          <a:p>
            <a:pPr lvl="0"/>
            <a:r>
              <a:rPr lang="en-US" sz="1800" kern="0">
                <a:solidFill>
                  <a:srgbClr val="000000"/>
                </a:solidFill>
              </a:rPr>
              <a:t>Dependencies: Which external dependencies is an application calling? (HTTP, database, filesystem, etc.) How much time do they take? How many failures? </a:t>
            </a:r>
          </a:p>
        </p:txBody>
      </p:sp>
    </p:spTree>
    <p:extLst>
      <p:ext uri="{BB962C8B-B14F-4D97-AF65-F5344CB8AC3E}">
        <p14:creationId xmlns:p14="http://schemas.microsoft.com/office/powerpoint/2010/main" val="27897185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E698-9DA4-4D4D-B46F-8B3A537CCA1E}"/>
              </a:ext>
            </a:extLst>
          </p:cNvPr>
          <p:cNvSpPr>
            <a:spLocks noGrp="1"/>
          </p:cNvSpPr>
          <p:nvPr>
            <p:ph type="title"/>
          </p:nvPr>
        </p:nvSpPr>
        <p:spPr/>
        <p:txBody>
          <a:bodyPr/>
          <a:lstStyle/>
          <a:p>
            <a:r>
              <a:rPr lang="en-US"/>
              <a:t>Configuring Availability</a:t>
            </a:r>
          </a:p>
        </p:txBody>
      </p:sp>
      <p:pic>
        <p:nvPicPr>
          <p:cNvPr id="4" name="Content Placeholder 3">
            <a:extLst>
              <a:ext uri="{FF2B5EF4-FFF2-40B4-BE49-F238E27FC236}">
                <a16:creationId xmlns:a16="http://schemas.microsoft.com/office/drawing/2014/main" id="{04348891-7DBD-47F8-8987-5EAB32959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7752" y="2414863"/>
            <a:ext cx="6733091" cy="1815530"/>
          </a:xfrm>
          <a:prstGeom prst="rect">
            <a:avLst/>
          </a:prstGeom>
        </p:spPr>
      </p:pic>
      <p:sp>
        <p:nvSpPr>
          <p:cNvPr id="5" name="TextBox 4">
            <a:extLst>
              <a:ext uri="{FF2B5EF4-FFF2-40B4-BE49-F238E27FC236}">
                <a16:creationId xmlns:a16="http://schemas.microsoft.com/office/drawing/2014/main" id="{7C97875A-60AE-4546-9C46-9D1BDD3DE072}"/>
              </a:ext>
            </a:extLst>
          </p:cNvPr>
          <p:cNvSpPr txBox="1"/>
          <p:nvPr/>
        </p:nvSpPr>
        <p:spPr>
          <a:xfrm>
            <a:off x="2057870" y="1091339"/>
            <a:ext cx="2675925" cy="1200329"/>
          </a:xfrm>
          <a:prstGeom prst="rect">
            <a:avLst/>
          </a:prstGeom>
          <a:noFill/>
        </p:spPr>
        <p:txBody>
          <a:bodyPr wrap="none" rtlCol="0">
            <a:spAutoFit/>
          </a:bodyPr>
          <a:lstStyle/>
          <a:p>
            <a:pPr lvl="0"/>
            <a:r>
              <a:rPr lang="en-US">
                <a:solidFill>
                  <a:srgbClr val="000000"/>
                </a:solidFill>
              </a:rPr>
              <a:t>Test Types:</a:t>
            </a:r>
          </a:p>
          <a:p>
            <a:pPr marL="742950" lvl="1" indent="-285750">
              <a:buFont typeface="Arial" panose="020B0604020202020204" pitchFamily="34" charset="0"/>
              <a:buChar char="•"/>
            </a:pPr>
            <a:r>
              <a:rPr lang="en-US">
                <a:solidFill>
                  <a:srgbClr val="000000"/>
                </a:solidFill>
              </a:rPr>
              <a:t>URL Ping Test</a:t>
            </a:r>
          </a:p>
          <a:p>
            <a:pPr marL="742950" lvl="1" indent="-285750">
              <a:buFont typeface="Arial" panose="020B0604020202020204" pitchFamily="34" charset="0"/>
              <a:buChar char="•"/>
            </a:pPr>
            <a:r>
              <a:rPr lang="en-US">
                <a:solidFill>
                  <a:srgbClr val="000000"/>
                </a:solidFill>
              </a:rPr>
              <a:t>Multi-Step Test</a:t>
            </a:r>
          </a:p>
          <a:p>
            <a:pPr lvl="0"/>
            <a:endParaRPr lang="en-US">
              <a:solidFill>
                <a:srgbClr val="000000"/>
              </a:solidFill>
            </a:endParaRPr>
          </a:p>
        </p:txBody>
      </p:sp>
      <p:sp>
        <p:nvSpPr>
          <p:cNvPr id="6" name="TextBox 5">
            <a:extLst>
              <a:ext uri="{FF2B5EF4-FFF2-40B4-BE49-F238E27FC236}">
                <a16:creationId xmlns:a16="http://schemas.microsoft.com/office/drawing/2014/main" id="{21DC70D6-0486-469A-BDD4-58605E382D8C}"/>
              </a:ext>
            </a:extLst>
          </p:cNvPr>
          <p:cNvSpPr txBox="1"/>
          <p:nvPr/>
        </p:nvSpPr>
        <p:spPr>
          <a:xfrm>
            <a:off x="6209248" y="4516680"/>
            <a:ext cx="4049507" cy="646331"/>
          </a:xfrm>
          <a:prstGeom prst="rect">
            <a:avLst/>
          </a:prstGeom>
          <a:noFill/>
        </p:spPr>
        <p:txBody>
          <a:bodyPr wrap="none" rtlCol="0">
            <a:spAutoFit/>
          </a:bodyPr>
          <a:lstStyle/>
          <a:p>
            <a:pPr lvl="0"/>
            <a:r>
              <a:rPr lang="en-US">
                <a:solidFill>
                  <a:srgbClr val="000000"/>
                </a:solidFill>
              </a:rPr>
              <a:t>Alerts can be configured to send</a:t>
            </a:r>
          </a:p>
          <a:p>
            <a:pPr lvl="0"/>
            <a:r>
              <a:rPr lang="en-US">
                <a:solidFill>
                  <a:srgbClr val="000000"/>
                </a:solidFill>
              </a:rPr>
              <a:t>Notifications if a test fails</a:t>
            </a:r>
          </a:p>
        </p:txBody>
      </p:sp>
    </p:spTree>
    <p:extLst>
      <p:ext uri="{BB962C8B-B14F-4D97-AF65-F5344CB8AC3E}">
        <p14:creationId xmlns:p14="http://schemas.microsoft.com/office/powerpoint/2010/main" val="375412741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D8F1D-0253-4A48-9205-363368A693F0}"/>
              </a:ext>
            </a:extLst>
          </p:cNvPr>
          <p:cNvSpPr>
            <a:spLocks noGrp="1"/>
          </p:cNvSpPr>
          <p:nvPr>
            <p:ph type="title"/>
          </p:nvPr>
        </p:nvSpPr>
        <p:spPr/>
        <p:txBody>
          <a:bodyPr/>
          <a:lstStyle/>
          <a:p>
            <a:r>
              <a:rPr lang="en-US"/>
              <a:t>Configuring and Writing Custom Telemetry</a:t>
            </a:r>
          </a:p>
        </p:txBody>
      </p:sp>
      <p:sp>
        <p:nvSpPr>
          <p:cNvPr id="4" name="Content Placeholder 2">
            <a:extLst>
              <a:ext uri="{FF2B5EF4-FFF2-40B4-BE49-F238E27FC236}">
                <a16:creationId xmlns:a16="http://schemas.microsoft.com/office/drawing/2014/main" id="{38230DE9-3C27-4B7A-B2D2-7EAE581C4A05}"/>
              </a:ext>
            </a:extLst>
          </p:cNvPr>
          <p:cNvSpPr txBox="1">
            <a:spLocks/>
          </p:cNvSpPr>
          <p:nvPr/>
        </p:nvSpPr>
        <p:spPr>
          <a:xfrm>
            <a:off x="613833" y="1021215"/>
            <a:ext cx="11175395" cy="5582785"/>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000" kern="0">
                <a:solidFill>
                  <a:srgbClr val="000000"/>
                </a:solidFill>
              </a:rPr>
              <a:t>There are several types of custom telemetry:</a:t>
            </a:r>
          </a:p>
          <a:p>
            <a:pPr marL="0" indent="0">
              <a:buNone/>
            </a:pPr>
            <a:endParaRPr lang="en-US" sz="2000" kern="0">
              <a:solidFill>
                <a:srgbClr val="000000"/>
              </a:solidFill>
            </a:endParaRPr>
          </a:p>
          <a:p>
            <a:pPr lvl="0"/>
            <a:r>
              <a:rPr lang="en-US" sz="2000" kern="0">
                <a:solidFill>
                  <a:srgbClr val="000000"/>
                </a:solidFill>
              </a:rPr>
              <a:t>Event - </a:t>
            </a:r>
            <a:r>
              <a:rPr lang="en-US" sz="2000" i="1" kern="0">
                <a:solidFill>
                  <a:srgbClr val="000000"/>
                </a:solidFill>
              </a:rPr>
              <a:t>Data point that can be displayed both in Metrics Explorer as an aggregated count, and as individual occurrences in Diagnostic Search. </a:t>
            </a:r>
          </a:p>
          <a:p>
            <a:pPr lvl="0"/>
            <a:r>
              <a:rPr lang="en-US" sz="2000" kern="0">
                <a:solidFill>
                  <a:srgbClr val="000000"/>
                </a:solidFill>
              </a:rPr>
              <a:t>Metric - </a:t>
            </a:r>
            <a:r>
              <a:rPr lang="en-US" sz="2000" i="1" kern="0">
                <a:solidFill>
                  <a:srgbClr val="000000"/>
                </a:solidFill>
              </a:rPr>
              <a:t>Metrics are numeric values that can be presented graphically, for example, something that is not attached to a particular event</a:t>
            </a:r>
            <a:r>
              <a:rPr lang="en-US" sz="2000" kern="0">
                <a:solidFill>
                  <a:srgbClr val="000000"/>
                </a:solidFill>
              </a:rPr>
              <a:t>. </a:t>
            </a:r>
          </a:p>
          <a:p>
            <a:pPr lvl="0"/>
            <a:r>
              <a:rPr lang="en-US" sz="2000" kern="0">
                <a:solidFill>
                  <a:srgbClr val="000000"/>
                </a:solidFill>
              </a:rPr>
              <a:t>Page Views - </a:t>
            </a:r>
            <a:r>
              <a:rPr lang="en-US" sz="2000" i="1" kern="0">
                <a:solidFill>
                  <a:srgbClr val="000000"/>
                </a:solidFill>
              </a:rPr>
              <a:t>Standard collector already sends page views by default when a page is </a:t>
            </a:r>
            <a:r>
              <a:rPr lang="en-US" sz="2000" i="1" kern="0" err="1">
                <a:solidFill>
                  <a:srgbClr val="000000"/>
                </a:solidFill>
              </a:rPr>
              <a:t>loadedTrack</a:t>
            </a:r>
            <a:r>
              <a:rPr lang="en-US" sz="2000" i="1" kern="0">
                <a:solidFill>
                  <a:srgbClr val="000000"/>
                </a:solidFill>
              </a:rPr>
              <a:t> Request. Requests can be tracked server side. </a:t>
            </a:r>
          </a:p>
          <a:p>
            <a:pPr lvl="0"/>
            <a:r>
              <a:rPr lang="en-US" sz="2000" kern="0">
                <a:solidFill>
                  <a:srgbClr val="000000"/>
                </a:solidFill>
              </a:rPr>
              <a:t>Track Exception - </a:t>
            </a:r>
            <a:r>
              <a:rPr lang="en-US" sz="2000" i="1" kern="0">
                <a:solidFill>
                  <a:srgbClr val="000000"/>
                </a:solidFill>
              </a:rPr>
              <a:t>Exceptions can be sent to Application Insights to count them, to understand how frequently they occur, and to examine the individual details of exceptions.</a:t>
            </a:r>
          </a:p>
          <a:p>
            <a:pPr lvl="0"/>
            <a:r>
              <a:rPr lang="en-US" sz="2000" kern="0">
                <a:solidFill>
                  <a:srgbClr val="000000"/>
                </a:solidFill>
              </a:rPr>
              <a:t>Track Trace - </a:t>
            </a:r>
            <a:r>
              <a:rPr lang="en-US" sz="2000" i="1" kern="0">
                <a:solidFill>
                  <a:srgbClr val="000000"/>
                </a:solidFill>
              </a:rPr>
              <a:t>Send a log or a trace to Application Insights</a:t>
            </a:r>
            <a:r>
              <a:rPr lang="en-US" sz="2000" kern="0">
                <a:solidFill>
                  <a:srgbClr val="000000"/>
                </a:solidFill>
              </a:rPr>
              <a:t>.</a:t>
            </a:r>
          </a:p>
          <a:p>
            <a:pPr lvl="0"/>
            <a:r>
              <a:rPr lang="en-US" sz="2000" kern="0">
                <a:solidFill>
                  <a:srgbClr val="000000"/>
                </a:solidFill>
              </a:rPr>
              <a:t>Track Dependency - </a:t>
            </a:r>
            <a:r>
              <a:rPr lang="en-US" sz="2000" i="1" kern="0">
                <a:solidFill>
                  <a:srgbClr val="000000"/>
                </a:solidFill>
              </a:rPr>
              <a:t>Track response times and success rates of calls to an external piece of code</a:t>
            </a:r>
            <a:r>
              <a:rPr lang="en-US" sz="2000" kern="0">
                <a:solidFill>
                  <a:srgbClr val="000000"/>
                </a:solidFill>
              </a:rPr>
              <a:t>.</a:t>
            </a:r>
          </a:p>
          <a:p>
            <a:pPr lvl="0"/>
            <a:endParaRPr lang="en-US" sz="2000" kern="0">
              <a:solidFill>
                <a:srgbClr val="000000"/>
              </a:solidFill>
            </a:endParaRPr>
          </a:p>
        </p:txBody>
      </p:sp>
    </p:spTree>
    <p:extLst>
      <p:ext uri="{BB962C8B-B14F-4D97-AF65-F5344CB8AC3E}">
        <p14:creationId xmlns:p14="http://schemas.microsoft.com/office/powerpoint/2010/main" val="2541529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FCDC0-9117-4EAB-81D2-8DBA9FF18F3E}"/>
              </a:ext>
            </a:extLst>
          </p:cNvPr>
          <p:cNvSpPr>
            <a:spLocks noGrp="1"/>
          </p:cNvSpPr>
          <p:nvPr>
            <p:ph type="title"/>
          </p:nvPr>
        </p:nvSpPr>
        <p:spPr/>
        <p:txBody>
          <a:bodyPr/>
          <a:lstStyle/>
          <a:p>
            <a:r>
              <a:rPr lang="en-US"/>
              <a:t>Append Blobs</a:t>
            </a:r>
          </a:p>
        </p:txBody>
      </p:sp>
      <p:sp>
        <p:nvSpPr>
          <p:cNvPr id="3" name="Text Placeholder 2">
            <a:extLst>
              <a:ext uri="{FF2B5EF4-FFF2-40B4-BE49-F238E27FC236}">
                <a16:creationId xmlns:a16="http://schemas.microsoft.com/office/drawing/2014/main" id="{B7DAEA59-4570-4C50-947C-87FC336E74F2}"/>
              </a:ext>
            </a:extLst>
          </p:cNvPr>
          <p:cNvSpPr txBox="1">
            <a:spLocks/>
          </p:cNvSpPr>
          <p:nvPr/>
        </p:nvSpPr>
        <p:spPr>
          <a:xfrm>
            <a:off x="613834" y="1011979"/>
            <a:ext cx="8574837"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t>Same as a block </a:t>
            </a:r>
          </a:p>
          <a:p>
            <a:r>
              <a:rPr lang="en-US" kern="0"/>
              <a:t>Updates append new block to the end </a:t>
            </a:r>
          </a:p>
          <a:p>
            <a:r>
              <a:rPr lang="en-US" kern="0"/>
              <a:t>Used for logging </a:t>
            </a:r>
          </a:p>
          <a:p>
            <a:endParaRPr lang="en-US" kern="0"/>
          </a:p>
        </p:txBody>
      </p:sp>
    </p:spTree>
    <p:extLst>
      <p:ext uri="{BB962C8B-B14F-4D97-AF65-F5344CB8AC3E}">
        <p14:creationId xmlns:p14="http://schemas.microsoft.com/office/powerpoint/2010/main" val="22686321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A6BEF-B59D-40BD-9C45-3EE235F92E3C}"/>
              </a:ext>
            </a:extLst>
          </p:cNvPr>
          <p:cNvSpPr>
            <a:spLocks noGrp="1"/>
          </p:cNvSpPr>
          <p:nvPr>
            <p:ph type="title"/>
          </p:nvPr>
        </p:nvSpPr>
        <p:spPr/>
        <p:txBody>
          <a:bodyPr/>
          <a:lstStyle/>
          <a:p>
            <a:r>
              <a:rPr lang="en-US"/>
              <a:t>Walkthrough: Adding Custom Telemetry</a:t>
            </a:r>
          </a:p>
        </p:txBody>
      </p:sp>
      <p:pic>
        <p:nvPicPr>
          <p:cNvPr id="4" name="Content Placeholder 3">
            <a:extLst>
              <a:ext uri="{FF2B5EF4-FFF2-40B4-BE49-F238E27FC236}">
                <a16:creationId xmlns:a16="http://schemas.microsoft.com/office/drawing/2014/main" id="{906B574A-498C-4FE2-B2E3-530587526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945" y="1877172"/>
            <a:ext cx="3792100" cy="319748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C1105587-0055-45FE-9157-F9F3A6DD31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3580" y="1877171"/>
            <a:ext cx="4572686" cy="322203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194E54E-0FF7-4D60-BA03-48B2CB0129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3258" y="5555025"/>
            <a:ext cx="6832951" cy="10414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21866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92AF7-EFA9-4CAC-890A-7C9F3C205BCD}"/>
              </a:ext>
            </a:extLst>
          </p:cNvPr>
          <p:cNvSpPr>
            <a:spLocks noGrp="1"/>
          </p:cNvSpPr>
          <p:nvPr>
            <p:ph type="title"/>
          </p:nvPr>
        </p:nvSpPr>
        <p:spPr/>
        <p:txBody>
          <a:bodyPr/>
          <a:lstStyle/>
          <a:p>
            <a:r>
              <a:rPr lang="en-US"/>
              <a:t>Lesson 3: Log Analytics (Optional)</a:t>
            </a:r>
          </a:p>
        </p:txBody>
      </p:sp>
      <p:sp>
        <p:nvSpPr>
          <p:cNvPr id="3" name="Text Placeholder 2">
            <a:extLst>
              <a:ext uri="{FF2B5EF4-FFF2-40B4-BE49-F238E27FC236}">
                <a16:creationId xmlns:a16="http://schemas.microsoft.com/office/drawing/2014/main" id="{E4A556B3-7946-4BEB-BC30-CFBA7FD802B5}"/>
              </a:ext>
            </a:extLst>
          </p:cNvPr>
          <p:cNvSpPr>
            <a:spLocks noGrp="1"/>
          </p:cNvSpPr>
          <p:nvPr>
            <p:ph type="body" idx="1"/>
          </p:nvPr>
        </p:nvSpPr>
        <p:spPr/>
        <p:txBody>
          <a:bodyPr/>
          <a:lstStyle/>
          <a:p>
            <a:r>
              <a:rPr lang="en-US"/>
              <a:t>What is Log Analytics?
Log Analytics Components and Architecture
Manage Workspaces</a:t>
            </a:r>
          </a:p>
        </p:txBody>
      </p:sp>
    </p:spTree>
    <p:extLst>
      <p:ext uri="{BB962C8B-B14F-4D97-AF65-F5344CB8AC3E}">
        <p14:creationId xmlns:p14="http://schemas.microsoft.com/office/powerpoint/2010/main" val="74732590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AFC2-1503-41E0-861A-8BC4CCE0401E}"/>
              </a:ext>
            </a:extLst>
          </p:cNvPr>
          <p:cNvSpPr>
            <a:spLocks noGrp="1"/>
          </p:cNvSpPr>
          <p:nvPr>
            <p:ph type="title"/>
          </p:nvPr>
        </p:nvSpPr>
        <p:spPr/>
        <p:txBody>
          <a:bodyPr/>
          <a:lstStyle/>
          <a:p>
            <a:r>
              <a:rPr lang="en-US"/>
              <a:t>What is Log Analytics?</a:t>
            </a:r>
          </a:p>
        </p:txBody>
      </p:sp>
      <p:pic>
        <p:nvPicPr>
          <p:cNvPr id="4" name="Content Placeholder 3">
            <a:extLst>
              <a:ext uri="{FF2B5EF4-FFF2-40B4-BE49-F238E27FC236}">
                <a16:creationId xmlns:a16="http://schemas.microsoft.com/office/drawing/2014/main" id="{2241FBD6-7411-486C-858D-CF545C9DA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789" y="1554560"/>
            <a:ext cx="8118475" cy="4080669"/>
          </a:xfrm>
          <a:prstGeom prst="rect">
            <a:avLst/>
          </a:prstGeom>
        </p:spPr>
      </p:pic>
    </p:spTree>
    <p:extLst>
      <p:ext uri="{BB962C8B-B14F-4D97-AF65-F5344CB8AC3E}">
        <p14:creationId xmlns:p14="http://schemas.microsoft.com/office/powerpoint/2010/main" val="285345610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7672-5A06-4905-9FD5-D97AD011251C}"/>
              </a:ext>
            </a:extLst>
          </p:cNvPr>
          <p:cNvSpPr>
            <a:spLocks noGrp="1"/>
          </p:cNvSpPr>
          <p:nvPr>
            <p:ph type="title"/>
          </p:nvPr>
        </p:nvSpPr>
        <p:spPr/>
        <p:txBody>
          <a:bodyPr/>
          <a:lstStyle/>
          <a:p>
            <a:r>
              <a:rPr lang="en-US"/>
              <a:t>Log Analytics Components and Architecture</a:t>
            </a:r>
          </a:p>
        </p:txBody>
      </p:sp>
      <p:pic>
        <p:nvPicPr>
          <p:cNvPr id="4" name="Content Placeholder 3">
            <a:extLst>
              <a:ext uri="{FF2B5EF4-FFF2-40B4-BE49-F238E27FC236}">
                <a16:creationId xmlns:a16="http://schemas.microsoft.com/office/drawing/2014/main" id="{ECBD8A0C-C720-48F2-B80C-F507924E5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125" y="2153403"/>
            <a:ext cx="8556890" cy="3477182"/>
          </a:xfrm>
          <a:prstGeom prst="rect">
            <a:avLst/>
          </a:prstGeom>
        </p:spPr>
      </p:pic>
    </p:spTree>
    <p:extLst>
      <p:ext uri="{BB962C8B-B14F-4D97-AF65-F5344CB8AC3E}">
        <p14:creationId xmlns:p14="http://schemas.microsoft.com/office/powerpoint/2010/main" val="41068055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1ECBA-1924-4D78-AE0A-066562AF5455}"/>
              </a:ext>
            </a:extLst>
          </p:cNvPr>
          <p:cNvSpPr>
            <a:spLocks noGrp="1"/>
          </p:cNvSpPr>
          <p:nvPr>
            <p:ph type="title"/>
          </p:nvPr>
        </p:nvSpPr>
        <p:spPr/>
        <p:txBody>
          <a:bodyPr/>
          <a:lstStyle/>
          <a:p>
            <a:r>
              <a:rPr lang="en-US"/>
              <a:t>Manage Workspaces</a:t>
            </a:r>
          </a:p>
        </p:txBody>
      </p:sp>
      <p:sp>
        <p:nvSpPr>
          <p:cNvPr id="4" name="Content Placeholder 2">
            <a:extLst>
              <a:ext uri="{FF2B5EF4-FFF2-40B4-BE49-F238E27FC236}">
                <a16:creationId xmlns:a16="http://schemas.microsoft.com/office/drawing/2014/main" id="{4AC36CEE-560F-41A8-9B22-3A082BB04687}"/>
              </a:ext>
            </a:extLst>
          </p:cNvPr>
          <p:cNvSpPr txBox="1">
            <a:spLocks/>
          </p:cNvSpPr>
          <p:nvPr/>
        </p:nvSpPr>
        <p:spPr>
          <a:xfrm>
            <a:off x="613834" y="1021215"/>
            <a:ext cx="1099578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3200" kern="0">
                <a:solidFill>
                  <a:srgbClr val="000000"/>
                </a:solidFill>
              </a:rPr>
              <a:t>Considerations for multiple Workspaces:</a:t>
            </a:r>
          </a:p>
          <a:p>
            <a:pPr lvl="1"/>
            <a:r>
              <a:rPr lang="en-US" sz="2800" kern="0">
                <a:solidFill>
                  <a:srgbClr val="000000"/>
                </a:solidFill>
              </a:rPr>
              <a:t>Different environments (Dev, QA, Production)</a:t>
            </a:r>
          </a:p>
          <a:p>
            <a:pPr lvl="1"/>
            <a:r>
              <a:rPr lang="en-US" sz="2800" kern="0">
                <a:solidFill>
                  <a:srgbClr val="000000"/>
                </a:solidFill>
              </a:rPr>
              <a:t>Different regions where your company operates due compliance reasons</a:t>
            </a:r>
          </a:p>
          <a:p>
            <a:pPr lvl="1"/>
            <a:r>
              <a:rPr lang="en-US" sz="2800" kern="0">
                <a:solidFill>
                  <a:srgbClr val="000000"/>
                </a:solidFill>
              </a:rPr>
              <a:t>Different departments in your company and charge different cost centers based on their usage</a:t>
            </a:r>
          </a:p>
          <a:p>
            <a:pPr lvl="1"/>
            <a:r>
              <a:rPr lang="en-US" sz="2800" kern="0">
                <a:solidFill>
                  <a:srgbClr val="000000"/>
                </a:solidFill>
              </a:rPr>
              <a:t>Different customers, and you want to have a different workspace for each customer</a:t>
            </a:r>
          </a:p>
          <a:p>
            <a:pPr lvl="0"/>
            <a:endParaRPr lang="en-US" sz="3200" kern="0">
              <a:solidFill>
                <a:srgbClr val="000000"/>
              </a:solidFill>
            </a:endParaRPr>
          </a:p>
        </p:txBody>
      </p:sp>
    </p:spTree>
    <p:extLst>
      <p:ext uri="{BB962C8B-B14F-4D97-AF65-F5344CB8AC3E}">
        <p14:creationId xmlns:p14="http://schemas.microsoft.com/office/powerpoint/2010/main" val="19577336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9D62429-D73B-4AAC-85C2-26BF7171630A}"/>
              </a:ext>
            </a:extLst>
          </p:cNvPr>
          <p:cNvSpPr>
            <a:spLocks noGrp="1"/>
          </p:cNvSpPr>
          <p:nvPr>
            <p:ph type="body" sz="quarter" idx="12"/>
          </p:nvPr>
        </p:nvSpPr>
        <p:spPr/>
        <p:txBody>
          <a:bodyPr/>
          <a:lstStyle/>
          <a:p>
            <a:endParaRPr lang="en-US"/>
          </a:p>
        </p:txBody>
      </p:sp>
      <p:sp>
        <p:nvSpPr>
          <p:cNvPr id="2" name="Title 1">
            <a:extLst>
              <a:ext uri="{FF2B5EF4-FFF2-40B4-BE49-F238E27FC236}">
                <a16:creationId xmlns:a16="http://schemas.microsoft.com/office/drawing/2014/main" id="{64A984DF-8EBC-49F6-B737-DC34D413E401}"/>
              </a:ext>
            </a:extLst>
          </p:cNvPr>
          <p:cNvSpPr>
            <a:spLocks noGrp="1"/>
          </p:cNvSpPr>
          <p:nvPr>
            <p:ph type="title"/>
          </p:nvPr>
        </p:nvSpPr>
        <p:spPr/>
        <p:txBody>
          <a:bodyPr/>
          <a:lstStyle/>
          <a:p>
            <a:r>
              <a:rPr lang="en-US"/>
              <a:t>Post Event Wrap/Up</a:t>
            </a:r>
          </a:p>
        </p:txBody>
      </p:sp>
    </p:spTree>
    <p:extLst>
      <p:ext uri="{BB962C8B-B14F-4D97-AF65-F5344CB8AC3E}">
        <p14:creationId xmlns:p14="http://schemas.microsoft.com/office/powerpoint/2010/main" val="3333136412"/>
      </p:ext>
    </p:extLst>
  </p:cSld>
  <p:clrMapOvr>
    <a:masterClrMapping/>
  </p:clrMapOvr>
  <p:transition spd="slow">
    <p:push/>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CD3B038-A6D6-4289-8BFB-7CD0A7C7415F}"/>
              </a:ext>
            </a:extLst>
          </p:cNvPr>
          <p:cNvSpPr>
            <a:spLocks noGrp="1"/>
          </p:cNvSpPr>
          <p:nvPr>
            <p:ph type="body" sz="quarter" idx="12"/>
          </p:nvPr>
        </p:nvSpPr>
        <p:spPr/>
        <p:txBody>
          <a:bodyPr/>
          <a:lstStyle/>
          <a:p>
            <a:endParaRPr lang="en-US"/>
          </a:p>
        </p:txBody>
      </p:sp>
      <p:sp>
        <p:nvSpPr>
          <p:cNvPr id="6" name="Title 5">
            <a:extLst>
              <a:ext uri="{FF2B5EF4-FFF2-40B4-BE49-F238E27FC236}">
                <a16:creationId xmlns:a16="http://schemas.microsoft.com/office/drawing/2014/main" id="{5EB61E28-A193-4F23-9F1D-F07F538D8E68}"/>
              </a:ext>
            </a:extLst>
          </p:cNvPr>
          <p:cNvSpPr>
            <a:spLocks noGrp="1"/>
          </p:cNvSpPr>
          <p:nvPr>
            <p:ph type="title"/>
          </p:nvPr>
        </p:nvSpPr>
        <p:spPr/>
        <p:txBody>
          <a:bodyPr/>
          <a:lstStyle/>
          <a:p>
            <a:r>
              <a:rPr lang="en-US"/>
              <a:t>Time For Feedback!</a:t>
            </a:r>
          </a:p>
        </p:txBody>
      </p:sp>
    </p:spTree>
    <p:extLst>
      <p:ext uri="{BB962C8B-B14F-4D97-AF65-F5344CB8AC3E}">
        <p14:creationId xmlns:p14="http://schemas.microsoft.com/office/powerpoint/2010/main" val="1310572391"/>
      </p:ext>
    </p:extLst>
  </p:cSld>
  <p:clrMapOvr>
    <a:masterClrMapping/>
  </p:clrMapOvr>
  <p:transition spd="slow">
    <p:push/>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4F7A9-E921-4357-9149-373976F55DAB}"/>
              </a:ext>
            </a:extLst>
          </p:cNvPr>
          <p:cNvSpPr>
            <a:spLocks noGrp="1"/>
          </p:cNvSpPr>
          <p:nvPr>
            <p:ph type="body" sz="quarter" idx="12"/>
          </p:nvPr>
        </p:nvSpPr>
        <p:spPr/>
        <p:txBody>
          <a:bodyPr/>
          <a:lstStyle/>
          <a:p>
            <a:pPr marL="0" indent="0">
              <a:buNone/>
            </a:pPr>
            <a:r>
              <a:rPr lang="en-US" sz="4400"/>
              <a:t>Who feels like the knowledge you obtained in this class will help your career?</a:t>
            </a:r>
          </a:p>
        </p:txBody>
      </p:sp>
      <p:sp>
        <p:nvSpPr>
          <p:cNvPr id="2" name="Title 1">
            <a:extLst>
              <a:ext uri="{FF2B5EF4-FFF2-40B4-BE49-F238E27FC236}">
                <a16:creationId xmlns:a16="http://schemas.microsoft.com/office/drawing/2014/main" id="{CD5BD358-9F61-4A38-ADEA-6049ADD4110E}"/>
              </a:ext>
            </a:extLst>
          </p:cNvPr>
          <p:cNvSpPr>
            <a:spLocks noGrp="1"/>
          </p:cNvSpPr>
          <p:nvPr>
            <p:ph type="title"/>
          </p:nvPr>
        </p:nvSpPr>
        <p:spPr/>
        <p:txBody>
          <a:bodyPr/>
          <a:lstStyle/>
          <a:p>
            <a:r>
              <a:rPr lang="en-US"/>
              <a:t>Show of Hands</a:t>
            </a:r>
          </a:p>
        </p:txBody>
      </p:sp>
    </p:spTree>
    <p:extLst>
      <p:ext uri="{BB962C8B-B14F-4D97-AF65-F5344CB8AC3E}">
        <p14:creationId xmlns:p14="http://schemas.microsoft.com/office/powerpoint/2010/main" val="1881392275"/>
      </p:ext>
    </p:extLst>
  </p:cSld>
  <p:clrMapOvr>
    <a:masterClrMapping/>
  </p:clrMapOvr>
  <p:transition spd="slow">
    <p:push/>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6D7261-BC9F-45A2-96C9-5373E56AEBE0}"/>
              </a:ext>
            </a:extLst>
          </p:cNvPr>
          <p:cNvSpPr>
            <a:spLocks noGrp="1"/>
          </p:cNvSpPr>
          <p:nvPr>
            <p:ph type="body" sz="quarter" idx="12"/>
          </p:nvPr>
        </p:nvSpPr>
        <p:spPr>
          <a:xfrm>
            <a:off x="360750" y="4361365"/>
            <a:ext cx="8825779" cy="1794661"/>
          </a:xfrm>
        </p:spPr>
        <p:txBody>
          <a:bodyPr/>
          <a:lstStyle/>
          <a:p>
            <a:r>
              <a:rPr lang="en-US"/>
              <a:t>URL: </a:t>
            </a:r>
            <a:r>
              <a:rPr lang="en-US" u="sng">
                <a:hlinkClick r:id="rId3"/>
              </a:rPr>
              <a:t>https://tinyurl.com/514MA18</a:t>
            </a:r>
            <a:endParaRPr lang="en-US"/>
          </a:p>
        </p:txBody>
      </p:sp>
      <p:sp>
        <p:nvSpPr>
          <p:cNvPr id="3" name="Title 2">
            <a:extLst>
              <a:ext uri="{FF2B5EF4-FFF2-40B4-BE49-F238E27FC236}">
                <a16:creationId xmlns:a16="http://schemas.microsoft.com/office/drawing/2014/main" id="{3A8B964F-364B-42BA-A502-494320E341AC}"/>
              </a:ext>
            </a:extLst>
          </p:cNvPr>
          <p:cNvSpPr>
            <a:spLocks noGrp="1"/>
          </p:cNvSpPr>
          <p:nvPr>
            <p:ph type="title"/>
          </p:nvPr>
        </p:nvSpPr>
        <p:spPr>
          <a:xfrm>
            <a:off x="360751" y="1059840"/>
            <a:ext cx="9860610" cy="1801436"/>
          </a:xfrm>
        </p:spPr>
        <p:txBody>
          <a:bodyPr>
            <a:normAutofit fontScale="90000"/>
          </a:bodyPr>
          <a:lstStyle/>
          <a:p>
            <a:r>
              <a:rPr lang="en-US"/>
              <a:t>Evaluation Form</a:t>
            </a:r>
            <a:br>
              <a:rPr lang="en-US"/>
            </a:br>
            <a:r>
              <a:rPr lang="en-US"/>
              <a:t>Super Important. Please invest another 2 minutes now to fill out the event survey.</a:t>
            </a:r>
          </a:p>
        </p:txBody>
      </p:sp>
    </p:spTree>
    <p:extLst>
      <p:ext uri="{BB962C8B-B14F-4D97-AF65-F5344CB8AC3E}">
        <p14:creationId xmlns:p14="http://schemas.microsoft.com/office/powerpoint/2010/main" val="3320745949"/>
      </p:ext>
    </p:extLst>
  </p:cSld>
  <p:clrMapOvr>
    <a:masterClrMapping/>
  </p:clrMapOvr>
  <p:transition spd="slow">
    <p:push/>
  </p:transition>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046236"/>
          </a:xfrm>
        </p:spPr>
        <p:txBody>
          <a:bodyPr/>
          <a:lstStyle/>
          <a:p>
            <a:r>
              <a:rPr lang="en-US">
                <a:solidFill>
                  <a:schemeClr val="bg1"/>
                </a:solidFill>
                <a:hlinkClick r:id="rId3"/>
              </a:rPr>
              <a:t>Microsoft Learning home page</a:t>
            </a:r>
            <a:endParaRPr lang="en-US">
              <a:solidFill>
                <a:schemeClr val="bg1"/>
              </a:solidFill>
            </a:endParaRPr>
          </a:p>
          <a:p>
            <a:r>
              <a:rPr lang="en-US">
                <a:solidFill>
                  <a:schemeClr val="bg1"/>
                </a:solidFill>
                <a:hlinkClick r:id="rId4"/>
              </a:rPr>
              <a:t>Microsoft Born to Learn site</a:t>
            </a:r>
            <a:endParaRPr lang="en-US">
              <a:solidFill>
                <a:schemeClr val="bg1"/>
              </a:solidFill>
            </a:endParaRPr>
          </a:p>
          <a:p>
            <a:r>
              <a:rPr lang="en-US">
                <a:solidFill>
                  <a:schemeClr val="bg1"/>
                </a:solidFill>
                <a:hlinkClick r:id="rId5"/>
              </a:rPr>
              <a:t>Microsoft Technet Learning Resources</a:t>
            </a:r>
            <a:endParaRPr lang="en-US">
              <a:solidFill>
                <a:schemeClr val="bg1"/>
              </a:solidFill>
            </a:endParaRPr>
          </a:p>
          <a:p>
            <a:r>
              <a:rPr lang="en-US">
                <a:solidFill>
                  <a:schemeClr val="bg1"/>
                </a:solidFill>
                <a:hlinkClick r:id="rId6"/>
              </a:rPr>
              <a:t>Microsoft Virtual Academy</a:t>
            </a:r>
            <a:endParaRPr lang="en-US">
              <a:solidFill>
                <a:schemeClr val="bg1"/>
              </a:solidFill>
            </a:endParaRPr>
          </a:p>
          <a:p>
            <a:r>
              <a:rPr lang="en-US">
                <a:solidFill>
                  <a:schemeClr val="bg1"/>
                </a:solidFill>
                <a:hlinkClick r:id="rId7"/>
              </a:rPr>
              <a:t>Edx.org</a:t>
            </a:r>
            <a:endParaRPr lang="en-US">
              <a:solidFill>
                <a:schemeClr val="bg1"/>
              </a:solidFill>
            </a:endParaRPr>
          </a:p>
          <a:p>
            <a:r>
              <a:rPr lang="en-US">
                <a:solidFill>
                  <a:schemeClr val="bg1"/>
                </a:solidFill>
                <a:hlinkClick r:id="rId8"/>
              </a:rPr>
              <a:t>MeasureUp</a:t>
            </a:r>
            <a:endParaRPr lang="en-US">
              <a:solidFill>
                <a:schemeClr val="bg1"/>
              </a:solidFill>
            </a:endParaRPr>
          </a:p>
        </p:txBody>
      </p:sp>
      <p:sp>
        <p:nvSpPr>
          <p:cNvPr id="2" name="Title 1"/>
          <p:cNvSpPr>
            <a:spLocks noGrp="1"/>
          </p:cNvSpPr>
          <p:nvPr>
            <p:ph type="title"/>
          </p:nvPr>
        </p:nvSpPr>
        <p:spPr/>
        <p:txBody>
          <a:bodyPr/>
          <a:lstStyle/>
          <a:p>
            <a:r>
              <a:rPr lang="en-US">
                <a:solidFill>
                  <a:schemeClr val="bg2"/>
                </a:solidFill>
              </a:rPr>
              <a:t>Additional Resources</a:t>
            </a:r>
          </a:p>
        </p:txBody>
      </p:sp>
    </p:spTree>
    <p:extLst>
      <p:ext uri="{BB962C8B-B14F-4D97-AF65-F5344CB8AC3E}">
        <p14:creationId xmlns:p14="http://schemas.microsoft.com/office/powerpoint/2010/main" val="26346493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34734-6BA6-48F4-A0B0-853AF5D421D3}"/>
              </a:ext>
            </a:extLst>
          </p:cNvPr>
          <p:cNvSpPr>
            <a:spLocks noGrp="1"/>
          </p:cNvSpPr>
          <p:nvPr>
            <p:ph type="title"/>
          </p:nvPr>
        </p:nvSpPr>
        <p:spPr/>
        <p:txBody>
          <a:bodyPr/>
          <a:lstStyle/>
          <a:p>
            <a:r>
              <a:rPr lang="en-US"/>
              <a:t>Azure Files and Azure Blobs Comparison</a:t>
            </a:r>
          </a:p>
        </p:txBody>
      </p:sp>
      <p:graphicFrame>
        <p:nvGraphicFramePr>
          <p:cNvPr id="3" name="Table 2">
            <a:extLst>
              <a:ext uri="{FF2B5EF4-FFF2-40B4-BE49-F238E27FC236}">
                <a16:creationId xmlns:a16="http://schemas.microsoft.com/office/drawing/2014/main" id="{F054D908-E9FD-436A-87F1-8A564E1C42E2}"/>
              </a:ext>
            </a:extLst>
          </p:cNvPr>
          <p:cNvGraphicFramePr>
            <a:graphicFrameLocks noGrp="1"/>
          </p:cNvGraphicFramePr>
          <p:nvPr>
            <p:extLst>
              <p:ext uri="{D42A27DB-BD31-4B8C-83A1-F6EECF244321}">
                <p14:modId xmlns:p14="http://schemas.microsoft.com/office/powerpoint/2010/main" val="1875027620"/>
              </p:ext>
            </p:extLst>
          </p:nvPr>
        </p:nvGraphicFramePr>
        <p:xfrm>
          <a:off x="613834" y="963863"/>
          <a:ext cx="8574837" cy="5384800"/>
        </p:xfrm>
        <a:graphic>
          <a:graphicData uri="http://schemas.openxmlformats.org/drawingml/2006/table">
            <a:tbl>
              <a:tblPr firstRow="1" bandRow="1">
                <a:tableStyleId>{00A15C55-8517-42AA-B614-E9B94910E393}</a:tableStyleId>
              </a:tblPr>
              <a:tblGrid>
                <a:gridCol w="1840328">
                  <a:extLst>
                    <a:ext uri="{9D8B030D-6E8A-4147-A177-3AD203B41FA5}">
                      <a16:colId xmlns:a16="http://schemas.microsoft.com/office/drawing/2014/main" val="2250469806"/>
                    </a:ext>
                  </a:extLst>
                </a:gridCol>
                <a:gridCol w="3176337">
                  <a:extLst>
                    <a:ext uri="{9D8B030D-6E8A-4147-A177-3AD203B41FA5}">
                      <a16:colId xmlns:a16="http://schemas.microsoft.com/office/drawing/2014/main" val="17643671"/>
                    </a:ext>
                  </a:extLst>
                </a:gridCol>
                <a:gridCol w="3558172">
                  <a:extLst>
                    <a:ext uri="{9D8B030D-6E8A-4147-A177-3AD203B41FA5}">
                      <a16:colId xmlns:a16="http://schemas.microsoft.com/office/drawing/2014/main" val="2372351642"/>
                    </a:ext>
                  </a:extLst>
                </a:gridCol>
              </a:tblGrid>
              <a:tr h="370840">
                <a:tc>
                  <a:txBody>
                    <a:bodyPr/>
                    <a:lstStyle/>
                    <a:p>
                      <a:r>
                        <a:rPr lang="en-US" sz="1400">
                          <a:latin typeface="Segoe UI" panose="020B0502040204020203" pitchFamily="34" charset="0"/>
                          <a:cs typeface="Segoe UI" panose="020B0502040204020203" pitchFamily="34" charset="0"/>
                        </a:rPr>
                        <a:t>Attribute</a:t>
                      </a:r>
                    </a:p>
                  </a:txBody>
                  <a:tcPr>
                    <a:cell3D prstMaterial="dkEdge">
                      <a:bevel/>
                      <a:lightRig rig="flood" dir="t"/>
                    </a:cell3D>
                    <a:solidFill>
                      <a:srgbClr val="00B050"/>
                    </a:solidFill>
                  </a:tcPr>
                </a:tc>
                <a:tc>
                  <a:txBody>
                    <a:bodyPr/>
                    <a:lstStyle/>
                    <a:p>
                      <a:r>
                        <a:rPr lang="en-US" sz="1400">
                          <a:latin typeface="Segoe UI" panose="020B0502040204020203" pitchFamily="34" charset="0"/>
                          <a:cs typeface="Segoe UI" panose="020B0502040204020203" pitchFamily="34" charset="0"/>
                        </a:rPr>
                        <a:t>Azure Blobs</a:t>
                      </a:r>
                    </a:p>
                  </a:txBody>
                  <a:tcPr>
                    <a:cell3D prstMaterial="dkEdge">
                      <a:bevel/>
                      <a:lightRig rig="flood" dir="t"/>
                    </a:cell3D>
                    <a:solidFill>
                      <a:srgbClr val="00B050"/>
                    </a:solidFill>
                  </a:tcPr>
                </a:tc>
                <a:tc>
                  <a:txBody>
                    <a:bodyPr/>
                    <a:lstStyle/>
                    <a:p>
                      <a:r>
                        <a:rPr lang="en-US" sz="1400">
                          <a:latin typeface="Segoe UI" panose="020B0502040204020203" pitchFamily="34" charset="0"/>
                          <a:cs typeface="Segoe UI" panose="020B0502040204020203" pitchFamily="34" charset="0"/>
                        </a:rPr>
                        <a:t>Azure Files </a:t>
                      </a:r>
                    </a:p>
                  </a:txBody>
                  <a:tcPr>
                    <a:cell3D prstMaterial="dkEdge">
                      <a:bevel/>
                      <a:lightRig rig="flood" dir="t"/>
                    </a:cell3D>
                    <a:solidFill>
                      <a:srgbClr val="00B050"/>
                    </a:solidFill>
                  </a:tcPr>
                </a:tc>
                <a:extLst>
                  <a:ext uri="{0D108BD9-81ED-4DB2-BD59-A6C34878D82A}">
                    <a16:rowId xmlns:a16="http://schemas.microsoft.com/office/drawing/2014/main" val="1598927750"/>
                  </a:ext>
                </a:extLst>
              </a:tr>
              <a:tr h="370840">
                <a:tc>
                  <a:txBody>
                    <a:bodyPr/>
                    <a:lstStyle/>
                    <a:p>
                      <a:r>
                        <a:rPr lang="en-US" sz="1400">
                          <a:latin typeface="Segoe UI" panose="020B0502040204020203" pitchFamily="34" charset="0"/>
                          <a:cs typeface="Segoe UI" panose="020B0502040204020203" pitchFamily="34" charset="0"/>
                        </a:rPr>
                        <a:t>Durability options</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LRS, ZRS, GRS, RA-GRS</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LRS, ZRS, GRS</a:t>
                      </a:r>
                    </a:p>
                  </a:txBody>
                  <a:tcPr>
                    <a:cell3D prstMaterial="dkEdge">
                      <a:bevel/>
                      <a:lightRig rig="flood" dir="t"/>
                    </a:cell3D>
                  </a:tcPr>
                </a:tc>
                <a:extLst>
                  <a:ext uri="{0D108BD9-81ED-4DB2-BD59-A6C34878D82A}">
                    <a16:rowId xmlns:a16="http://schemas.microsoft.com/office/drawing/2014/main" val="269207565"/>
                  </a:ext>
                </a:extLst>
              </a:tr>
              <a:tr h="370840">
                <a:tc>
                  <a:txBody>
                    <a:bodyPr/>
                    <a:lstStyle/>
                    <a:p>
                      <a:r>
                        <a:rPr lang="en-US" sz="1400">
                          <a:latin typeface="Segoe UI" panose="020B0502040204020203" pitchFamily="34" charset="0"/>
                          <a:cs typeface="Segoe UI" panose="020B0502040204020203" pitchFamily="34" charset="0"/>
                        </a:rPr>
                        <a:t>Accessibility</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REST APIs</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REST APIS, SMB 2.1, SMB 3.0</a:t>
                      </a:r>
                    </a:p>
                  </a:txBody>
                  <a:tcPr>
                    <a:cell3D prstMaterial="dkEdge">
                      <a:bevel/>
                      <a:lightRig rig="flood" dir="t"/>
                    </a:cell3D>
                  </a:tcPr>
                </a:tc>
                <a:extLst>
                  <a:ext uri="{0D108BD9-81ED-4DB2-BD59-A6C34878D82A}">
                    <a16:rowId xmlns:a16="http://schemas.microsoft.com/office/drawing/2014/main" val="1812311723"/>
                  </a:ext>
                </a:extLst>
              </a:tr>
              <a:tr h="370840">
                <a:tc>
                  <a:txBody>
                    <a:bodyPr/>
                    <a:lstStyle/>
                    <a:p>
                      <a:r>
                        <a:rPr lang="en-US" sz="1400">
                          <a:latin typeface="Segoe UI" panose="020B0502040204020203" pitchFamily="34" charset="0"/>
                          <a:cs typeface="Segoe UI" panose="020B0502040204020203" pitchFamily="34" charset="0"/>
                        </a:rPr>
                        <a:t>Connectivity</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REST APIs – World-Wide</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REST APIs – Worldwide</a:t>
                      </a:r>
                    </a:p>
                    <a:p>
                      <a:r>
                        <a:rPr lang="en-US" sz="1400">
                          <a:latin typeface="Segoe UI" panose="020B0502040204020203" pitchFamily="34" charset="0"/>
                          <a:cs typeface="Segoe UI" panose="020B0502040204020203" pitchFamily="34" charset="0"/>
                        </a:rPr>
                        <a:t>SMB 2.1 – within Region</a:t>
                      </a:r>
                    </a:p>
                    <a:p>
                      <a:r>
                        <a:rPr lang="en-US" sz="1400">
                          <a:latin typeface="Segoe UI" panose="020B0502040204020203" pitchFamily="34" charset="0"/>
                          <a:cs typeface="Segoe UI" panose="020B0502040204020203" pitchFamily="34" charset="0"/>
                        </a:rPr>
                        <a:t>SMB 3.0 Worldwide</a:t>
                      </a:r>
                    </a:p>
                  </a:txBody>
                  <a:tcPr>
                    <a:cell3D prstMaterial="dkEdge">
                      <a:bevel/>
                      <a:lightRig rig="flood" dir="t"/>
                    </a:cell3D>
                  </a:tcPr>
                </a:tc>
                <a:extLst>
                  <a:ext uri="{0D108BD9-81ED-4DB2-BD59-A6C34878D82A}">
                    <a16:rowId xmlns:a16="http://schemas.microsoft.com/office/drawing/2014/main" val="324998627"/>
                  </a:ext>
                </a:extLst>
              </a:tr>
              <a:tr h="370840">
                <a:tc>
                  <a:txBody>
                    <a:bodyPr/>
                    <a:lstStyle/>
                    <a:p>
                      <a:r>
                        <a:rPr lang="en-US" sz="1400">
                          <a:latin typeface="Segoe UI" panose="020B0502040204020203" pitchFamily="34" charset="0"/>
                          <a:cs typeface="Segoe UI" panose="020B0502040204020203" pitchFamily="34" charset="0"/>
                        </a:rPr>
                        <a:t>EndPoints</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hlinkClick r:id="rId3"/>
                        </a:rPr>
                        <a:t>http://myaccount.blob.core.windows.net/mycontainer/myblob</a:t>
                      </a:r>
                      <a:endParaRPr lang="en-US" sz="1400">
                        <a:latin typeface="Segoe UI" panose="020B0502040204020203" pitchFamily="34" charset="0"/>
                        <a:cs typeface="Segoe UI" panose="020B0502040204020203" pitchFamily="34" charset="0"/>
                      </a:endParaRP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hlinkClick r:id="rId4" action="ppaction://hlinkfile"/>
                        </a:rPr>
                        <a:t>\\myaccount.file.core.windows.net\myshare\myfile</a:t>
                      </a:r>
                      <a:endParaRPr lang="en-US" sz="1400">
                        <a:latin typeface="Segoe UI" panose="020B0502040204020203" pitchFamily="34" charset="0"/>
                        <a:cs typeface="Segoe UI" panose="020B0502040204020203" pitchFamily="34" charset="0"/>
                      </a:endParaRPr>
                    </a:p>
                    <a:p>
                      <a:r>
                        <a:rPr lang="en-US" sz="1400">
                          <a:latin typeface="Segoe UI" panose="020B0502040204020203" pitchFamily="34" charset="0"/>
                          <a:cs typeface="Segoe UI" panose="020B0502040204020203" pitchFamily="34" charset="0"/>
                          <a:hlinkClick r:id="rId5"/>
                        </a:rPr>
                        <a:t>http://myaccount.file.core.windows.net/myshare/m</a:t>
                      </a:r>
                      <a:endParaRPr lang="en-US" sz="1400">
                        <a:latin typeface="Segoe UI" panose="020B0502040204020203" pitchFamily="34" charset="0"/>
                        <a:cs typeface="Segoe UI" panose="020B0502040204020203" pitchFamily="34" charset="0"/>
                      </a:endParaRPr>
                    </a:p>
                  </a:txBody>
                  <a:tcPr>
                    <a:cell3D prstMaterial="dkEdge">
                      <a:bevel/>
                      <a:lightRig rig="flood" dir="t"/>
                    </a:cell3D>
                  </a:tcPr>
                </a:tc>
                <a:extLst>
                  <a:ext uri="{0D108BD9-81ED-4DB2-BD59-A6C34878D82A}">
                    <a16:rowId xmlns:a16="http://schemas.microsoft.com/office/drawing/2014/main" val="4004970868"/>
                  </a:ext>
                </a:extLst>
              </a:tr>
              <a:tr h="370840">
                <a:tc>
                  <a:txBody>
                    <a:bodyPr/>
                    <a:lstStyle/>
                    <a:p>
                      <a:r>
                        <a:rPr lang="en-US" sz="1400">
                          <a:latin typeface="Segoe UI" panose="020B0502040204020203" pitchFamily="34" charset="0"/>
                          <a:cs typeface="Segoe UI" panose="020B0502040204020203" pitchFamily="34" charset="0"/>
                        </a:rPr>
                        <a:t>Directories</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Flat namespace</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True directory objects</a:t>
                      </a:r>
                    </a:p>
                  </a:txBody>
                  <a:tcPr>
                    <a:cell3D prstMaterial="dkEdge">
                      <a:bevel/>
                      <a:lightRig rig="flood" dir="t"/>
                    </a:cell3D>
                  </a:tcPr>
                </a:tc>
                <a:extLst>
                  <a:ext uri="{0D108BD9-81ED-4DB2-BD59-A6C34878D82A}">
                    <a16:rowId xmlns:a16="http://schemas.microsoft.com/office/drawing/2014/main" val="2369609529"/>
                  </a:ext>
                </a:extLst>
              </a:tr>
              <a:tr h="370840">
                <a:tc>
                  <a:txBody>
                    <a:bodyPr/>
                    <a:lstStyle/>
                    <a:p>
                      <a:r>
                        <a:rPr lang="en-US" sz="1400">
                          <a:latin typeface="Segoe UI" panose="020B0502040204020203" pitchFamily="34" charset="0"/>
                          <a:cs typeface="Segoe UI" panose="020B0502040204020203" pitchFamily="34" charset="0"/>
                        </a:rPr>
                        <a:t>Case Sensitivity</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Case sensitive</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Case insensitive, but case preserving</a:t>
                      </a:r>
                    </a:p>
                  </a:txBody>
                  <a:tcPr>
                    <a:cell3D prstMaterial="dkEdge">
                      <a:bevel/>
                      <a:lightRig rig="flood" dir="t"/>
                    </a:cell3D>
                  </a:tcPr>
                </a:tc>
                <a:extLst>
                  <a:ext uri="{0D108BD9-81ED-4DB2-BD59-A6C34878D82A}">
                    <a16:rowId xmlns:a16="http://schemas.microsoft.com/office/drawing/2014/main" val="4137242120"/>
                  </a:ext>
                </a:extLst>
              </a:tr>
              <a:tr h="370840">
                <a:tc>
                  <a:txBody>
                    <a:bodyPr/>
                    <a:lstStyle/>
                    <a:p>
                      <a:r>
                        <a:rPr lang="en-US" sz="1400">
                          <a:latin typeface="Segoe UI" panose="020B0502040204020203" pitchFamily="34" charset="0"/>
                          <a:cs typeface="Segoe UI" panose="020B0502040204020203" pitchFamily="34" charset="0"/>
                        </a:rPr>
                        <a:t>Capacity</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&lt; 500TB</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5TB file shares</a:t>
                      </a:r>
                    </a:p>
                  </a:txBody>
                  <a:tcPr>
                    <a:cell3D prstMaterial="dkEdge">
                      <a:bevel/>
                      <a:lightRig rig="flood" dir="t"/>
                    </a:cell3D>
                  </a:tcPr>
                </a:tc>
                <a:extLst>
                  <a:ext uri="{0D108BD9-81ED-4DB2-BD59-A6C34878D82A}">
                    <a16:rowId xmlns:a16="http://schemas.microsoft.com/office/drawing/2014/main" val="3453760477"/>
                  </a:ext>
                </a:extLst>
              </a:tr>
              <a:tr h="370840">
                <a:tc>
                  <a:txBody>
                    <a:bodyPr/>
                    <a:lstStyle/>
                    <a:p>
                      <a:r>
                        <a:rPr lang="en-US" sz="1400">
                          <a:latin typeface="Segoe UI" panose="020B0502040204020203" pitchFamily="34" charset="0"/>
                          <a:cs typeface="Segoe UI" panose="020B0502040204020203" pitchFamily="34" charset="0"/>
                        </a:rPr>
                        <a:t>Throughput</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&lt; 60MB/s per block blob</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&lt; 60MB/s per file share </a:t>
                      </a:r>
                    </a:p>
                  </a:txBody>
                  <a:tcPr>
                    <a:cell3D prstMaterial="dkEdge">
                      <a:bevel/>
                      <a:lightRig rig="flood" dir="t"/>
                    </a:cell3D>
                  </a:tcPr>
                </a:tc>
                <a:extLst>
                  <a:ext uri="{0D108BD9-81ED-4DB2-BD59-A6C34878D82A}">
                    <a16:rowId xmlns:a16="http://schemas.microsoft.com/office/drawing/2014/main" val="1391304675"/>
                  </a:ext>
                </a:extLst>
              </a:tr>
              <a:tr h="370840">
                <a:tc>
                  <a:txBody>
                    <a:bodyPr/>
                    <a:lstStyle/>
                    <a:p>
                      <a:r>
                        <a:rPr lang="en-US" sz="1400">
                          <a:latin typeface="Segoe UI" panose="020B0502040204020203" pitchFamily="34" charset="0"/>
                          <a:cs typeface="Segoe UI" panose="020B0502040204020203" pitchFamily="34" charset="0"/>
                        </a:rPr>
                        <a:t>Object Size</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&lt; 200GB/block blob</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&lt; 1TB per file </a:t>
                      </a:r>
                    </a:p>
                  </a:txBody>
                  <a:tcPr>
                    <a:cell3D prstMaterial="dkEdge">
                      <a:bevel/>
                      <a:lightRig rig="flood" dir="t"/>
                    </a:cell3D>
                  </a:tcPr>
                </a:tc>
                <a:extLst>
                  <a:ext uri="{0D108BD9-81ED-4DB2-BD59-A6C34878D82A}">
                    <a16:rowId xmlns:a16="http://schemas.microsoft.com/office/drawing/2014/main" val="2873101355"/>
                  </a:ext>
                </a:extLst>
              </a:tr>
              <a:tr h="370840">
                <a:tc>
                  <a:txBody>
                    <a:bodyPr/>
                    <a:lstStyle/>
                    <a:p>
                      <a:r>
                        <a:rPr lang="en-US" sz="1400">
                          <a:latin typeface="Segoe UI" panose="020B0502040204020203" pitchFamily="34" charset="0"/>
                          <a:cs typeface="Segoe UI" panose="020B0502040204020203" pitchFamily="34" charset="0"/>
                        </a:rPr>
                        <a:t>Billed Capacity</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Based on bytes written</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Based on file size </a:t>
                      </a:r>
                    </a:p>
                  </a:txBody>
                  <a:tcPr>
                    <a:cell3D prstMaterial="dkEdge">
                      <a:bevel/>
                      <a:lightRig rig="flood" dir="t"/>
                    </a:cell3D>
                  </a:tcPr>
                </a:tc>
                <a:extLst>
                  <a:ext uri="{0D108BD9-81ED-4DB2-BD59-A6C34878D82A}">
                    <a16:rowId xmlns:a16="http://schemas.microsoft.com/office/drawing/2014/main" val="1053469202"/>
                  </a:ext>
                </a:extLst>
              </a:tr>
              <a:tr h="370840">
                <a:tc>
                  <a:txBody>
                    <a:bodyPr/>
                    <a:lstStyle/>
                    <a:p>
                      <a:r>
                        <a:rPr lang="en-US" sz="1400">
                          <a:latin typeface="Segoe UI" panose="020B0502040204020203" pitchFamily="34" charset="0"/>
                          <a:cs typeface="Segoe UI" panose="020B0502040204020203" pitchFamily="34" charset="0"/>
                        </a:rPr>
                        <a:t>Client libraries</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Multiple languages</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Multiple languages </a:t>
                      </a:r>
                    </a:p>
                  </a:txBody>
                  <a:tcPr>
                    <a:cell3D prstMaterial="dkEdge">
                      <a:bevel/>
                      <a:lightRig rig="flood" dir="t"/>
                    </a:cell3D>
                  </a:tcPr>
                </a:tc>
                <a:extLst>
                  <a:ext uri="{0D108BD9-81ED-4DB2-BD59-A6C34878D82A}">
                    <a16:rowId xmlns:a16="http://schemas.microsoft.com/office/drawing/2014/main" val="178652145"/>
                  </a:ext>
                </a:extLst>
              </a:tr>
            </a:tbl>
          </a:graphicData>
        </a:graphic>
      </p:graphicFrame>
    </p:spTree>
    <p:extLst>
      <p:ext uri="{BB962C8B-B14F-4D97-AF65-F5344CB8AC3E}">
        <p14:creationId xmlns:p14="http://schemas.microsoft.com/office/powerpoint/2010/main" val="38886798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AAC0B65-9960-4AB2-A4A4-FD7119185356}"/>
              </a:ext>
            </a:extLst>
          </p:cNvPr>
          <p:cNvSpPr txBox="1"/>
          <p:nvPr/>
        </p:nvSpPr>
        <p:spPr>
          <a:xfrm>
            <a:off x="4134854" y="5558589"/>
            <a:ext cx="4740442" cy="769441"/>
          </a:xfrm>
          <a:prstGeom prst="rect">
            <a:avLst/>
          </a:prstGeom>
          <a:noFill/>
        </p:spPr>
        <p:txBody>
          <a:bodyPr wrap="square" rtlCol="0">
            <a:spAutoFit/>
          </a:bodyPr>
          <a:lstStyle/>
          <a:p>
            <a:r>
              <a:rPr lang="en-US" sz="4400">
                <a:solidFill>
                  <a:schemeClr val="bg1"/>
                </a:solidFill>
              </a:rPr>
              <a:t>END OF DAY 2</a:t>
            </a:r>
          </a:p>
        </p:txBody>
      </p:sp>
    </p:spTree>
    <p:extLst>
      <p:ext uri="{BB962C8B-B14F-4D97-AF65-F5344CB8AC3E}">
        <p14:creationId xmlns:p14="http://schemas.microsoft.com/office/powerpoint/2010/main" val="376189173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65682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7AFC6-83BB-4DE8-A9B2-28B94FC0250A}"/>
              </a:ext>
            </a:extLst>
          </p:cNvPr>
          <p:cNvSpPr>
            <a:spLocks noGrp="1"/>
          </p:cNvSpPr>
          <p:nvPr>
            <p:ph type="title"/>
          </p:nvPr>
        </p:nvSpPr>
        <p:spPr/>
        <p:txBody>
          <a:bodyPr/>
          <a:lstStyle/>
          <a:p>
            <a:r>
              <a:rPr lang="en-US"/>
              <a:t>Lesson 2: Controlling Access to Storage Blobs and Containers</a:t>
            </a:r>
          </a:p>
        </p:txBody>
      </p:sp>
      <p:sp>
        <p:nvSpPr>
          <p:cNvPr id="3" name="Text Placeholder 2">
            <a:extLst>
              <a:ext uri="{FF2B5EF4-FFF2-40B4-BE49-F238E27FC236}">
                <a16:creationId xmlns:a16="http://schemas.microsoft.com/office/drawing/2014/main" id="{BE992608-A5D5-494B-9AEB-EA090872A67E}"/>
              </a:ext>
            </a:extLst>
          </p:cNvPr>
          <p:cNvSpPr>
            <a:spLocks noGrp="1"/>
          </p:cNvSpPr>
          <p:nvPr>
            <p:ph type="body" idx="1"/>
          </p:nvPr>
        </p:nvSpPr>
        <p:spPr/>
        <p:txBody>
          <a:bodyPr/>
          <a:lstStyle/>
          <a:p>
            <a:r>
              <a:rPr lang="en-US"/>
              <a:t>Container Permissions
Shared Access Signatures
Stored Access Policies
Generating Shared Access Signatures from Policies</a:t>
            </a:r>
          </a:p>
        </p:txBody>
      </p:sp>
    </p:spTree>
    <p:extLst>
      <p:ext uri="{BB962C8B-B14F-4D97-AF65-F5344CB8AC3E}">
        <p14:creationId xmlns:p14="http://schemas.microsoft.com/office/powerpoint/2010/main" val="3223081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CD68D-5104-4752-8036-7D1E1B8599B9}"/>
              </a:ext>
            </a:extLst>
          </p:cNvPr>
          <p:cNvSpPr>
            <a:spLocks noGrp="1"/>
          </p:cNvSpPr>
          <p:nvPr>
            <p:ph type="title"/>
          </p:nvPr>
        </p:nvSpPr>
        <p:spPr/>
        <p:txBody>
          <a:bodyPr/>
          <a:lstStyle/>
          <a:p>
            <a:r>
              <a:rPr lang="en-US"/>
              <a:t>Container Permissions</a:t>
            </a:r>
          </a:p>
        </p:txBody>
      </p:sp>
      <p:sp>
        <p:nvSpPr>
          <p:cNvPr id="4" name="Content Placeholder 2">
            <a:extLst>
              <a:ext uri="{FF2B5EF4-FFF2-40B4-BE49-F238E27FC236}">
                <a16:creationId xmlns:a16="http://schemas.microsoft.com/office/drawing/2014/main" id="{DDA8A737-353C-4AB3-91BE-335849C8D1A9}"/>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There are three levels of container access that are available:</a:t>
            </a:r>
          </a:p>
          <a:p>
            <a:pPr lvl="1"/>
            <a:r>
              <a:rPr lang="en-US" kern="0">
                <a:solidFill>
                  <a:srgbClr val="000000"/>
                </a:solidFill>
              </a:rPr>
              <a:t>Full public read access:</a:t>
            </a:r>
          </a:p>
          <a:p>
            <a:pPr lvl="2"/>
            <a:r>
              <a:rPr lang="en-US" kern="0">
                <a:solidFill>
                  <a:srgbClr val="000000"/>
                </a:solidFill>
              </a:rPr>
              <a:t>Enumerate container blobs</a:t>
            </a:r>
          </a:p>
          <a:p>
            <a:pPr lvl="2"/>
            <a:r>
              <a:rPr lang="en-US" kern="0">
                <a:solidFill>
                  <a:srgbClr val="000000"/>
                </a:solidFill>
              </a:rPr>
              <a:t>Read individual blobs</a:t>
            </a:r>
          </a:p>
          <a:p>
            <a:pPr lvl="2"/>
            <a:r>
              <a:rPr lang="en-US" kern="0">
                <a:solidFill>
                  <a:srgbClr val="000000"/>
                </a:solidFill>
              </a:rPr>
              <a:t>Cannot enumerate containers</a:t>
            </a:r>
          </a:p>
          <a:p>
            <a:pPr lvl="1"/>
            <a:r>
              <a:rPr lang="en-US" kern="0">
                <a:solidFill>
                  <a:srgbClr val="000000"/>
                </a:solidFill>
              </a:rPr>
              <a:t>Public read access for blobs only:</a:t>
            </a:r>
          </a:p>
          <a:p>
            <a:pPr lvl="2"/>
            <a:r>
              <a:rPr lang="en-US" kern="0">
                <a:solidFill>
                  <a:srgbClr val="000000"/>
                </a:solidFill>
              </a:rPr>
              <a:t>Read individual blobs</a:t>
            </a:r>
          </a:p>
          <a:p>
            <a:pPr lvl="1"/>
            <a:r>
              <a:rPr lang="en-US" kern="0">
                <a:solidFill>
                  <a:srgbClr val="000000"/>
                </a:solidFill>
              </a:rPr>
              <a:t>No public read access:</a:t>
            </a:r>
          </a:p>
          <a:p>
            <a:pPr lvl="2"/>
            <a:r>
              <a:rPr lang="en-US" kern="0">
                <a:solidFill>
                  <a:srgbClr val="000000"/>
                </a:solidFill>
              </a:rPr>
              <a:t>No access to blobs, containers, or enumerating contents</a:t>
            </a:r>
          </a:p>
        </p:txBody>
      </p:sp>
    </p:spTree>
    <p:extLst>
      <p:ext uri="{BB962C8B-B14F-4D97-AF65-F5344CB8AC3E}">
        <p14:creationId xmlns:p14="http://schemas.microsoft.com/office/powerpoint/2010/main" val="1373338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7F608-1CB6-4D8D-85D2-D088F09D2025}"/>
              </a:ext>
            </a:extLst>
          </p:cNvPr>
          <p:cNvSpPr>
            <a:spLocks noGrp="1"/>
          </p:cNvSpPr>
          <p:nvPr>
            <p:ph type="title"/>
          </p:nvPr>
        </p:nvSpPr>
        <p:spPr/>
        <p:txBody>
          <a:bodyPr/>
          <a:lstStyle/>
          <a:p>
            <a:r>
              <a:rPr lang="en-US"/>
              <a:t>Shared Access Signatures</a:t>
            </a:r>
          </a:p>
        </p:txBody>
      </p:sp>
      <p:sp>
        <p:nvSpPr>
          <p:cNvPr id="4" name="Content Placeholder 2">
            <a:extLst>
              <a:ext uri="{FF2B5EF4-FFF2-40B4-BE49-F238E27FC236}">
                <a16:creationId xmlns:a16="http://schemas.microsoft.com/office/drawing/2014/main" id="{1A71A640-C710-4434-8600-F442E1EC224E}"/>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A Shared Access Signature (SAS Token) is a URI that grants access to a protected container, blob, queue, or table for a specific time interval</a:t>
            </a:r>
          </a:p>
          <a:p>
            <a:pPr lvl="1"/>
            <a:r>
              <a:rPr lang="en-US" kern="0">
                <a:solidFill>
                  <a:srgbClr val="000000"/>
                </a:solidFill>
              </a:rPr>
              <a:t>Allows client application to access a resource without using the storage account key</a:t>
            </a:r>
          </a:p>
          <a:p>
            <a:pPr lvl="1"/>
            <a:r>
              <a:rPr lang="en-US" kern="0">
                <a:solidFill>
                  <a:srgbClr val="000000"/>
                </a:solidFill>
              </a:rPr>
              <a:t>Should only be used with secure (HTTPS) requests</a:t>
            </a:r>
          </a:p>
          <a:p>
            <a:pPr lvl="1"/>
            <a:r>
              <a:rPr lang="en-US" kern="0">
                <a:solidFill>
                  <a:srgbClr val="000000"/>
                </a:solidFill>
              </a:rPr>
              <a:t>Can be generated with the following components:</a:t>
            </a:r>
          </a:p>
          <a:p>
            <a:pPr lvl="2"/>
            <a:r>
              <a:rPr lang="en-US" kern="0">
                <a:solidFill>
                  <a:srgbClr val="000000"/>
                </a:solidFill>
              </a:rPr>
              <a:t>Start Time</a:t>
            </a:r>
          </a:p>
          <a:p>
            <a:pPr lvl="2"/>
            <a:r>
              <a:rPr lang="en-US" kern="0">
                <a:solidFill>
                  <a:srgbClr val="000000"/>
                </a:solidFill>
              </a:rPr>
              <a:t>Expiry Time</a:t>
            </a:r>
          </a:p>
          <a:p>
            <a:pPr lvl="2"/>
            <a:r>
              <a:rPr lang="en-US" kern="0">
                <a:solidFill>
                  <a:srgbClr val="000000"/>
                </a:solidFill>
              </a:rPr>
              <a:t>Permission Levels (Read, Write, Delete, List, None)</a:t>
            </a:r>
          </a:p>
        </p:txBody>
      </p:sp>
    </p:spTree>
    <p:extLst>
      <p:ext uri="{BB962C8B-B14F-4D97-AF65-F5344CB8AC3E}">
        <p14:creationId xmlns:p14="http://schemas.microsoft.com/office/powerpoint/2010/main" val="3580282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F632-2699-46D1-B177-9BCBD85126C0}"/>
              </a:ext>
            </a:extLst>
          </p:cNvPr>
          <p:cNvSpPr>
            <a:spLocks noGrp="1"/>
          </p:cNvSpPr>
          <p:nvPr>
            <p:ph type="title"/>
          </p:nvPr>
        </p:nvSpPr>
        <p:spPr>
          <a:xfrm>
            <a:off x="520560" y="338313"/>
            <a:ext cx="2359575" cy="426341"/>
          </a:xfrm>
        </p:spPr>
        <p:txBody>
          <a:bodyPr>
            <a:normAutofit fontScale="90000"/>
          </a:bodyPr>
          <a:lstStyle/>
          <a:p>
            <a:r>
              <a:rPr lang="en-US" sz="2800">
                <a:solidFill>
                  <a:schemeClr val="accent1"/>
                </a:solidFill>
              </a:rPr>
              <a:t>Day 2 – Date</a:t>
            </a:r>
            <a:endParaRPr lang="en-US" sz="4000">
              <a:solidFill>
                <a:srgbClr val="0070C0"/>
              </a:solidFill>
            </a:endParaRPr>
          </a:p>
        </p:txBody>
      </p:sp>
      <p:pic>
        <p:nvPicPr>
          <p:cNvPr id="1030" name="Picture 6" descr="http://www.aionsolution.com/wp-content/uploads/2017/10/microsoft-azure-640x401.png">
            <a:extLst>
              <a:ext uri="{FF2B5EF4-FFF2-40B4-BE49-F238E27FC236}">
                <a16:creationId xmlns:a16="http://schemas.microsoft.com/office/drawing/2014/main" id="{1CA85E2E-D911-4D75-B16D-7842D055C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65" y="5799326"/>
            <a:ext cx="1464509" cy="91760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D8BF6B8C-CE64-4358-8AEB-576DF60DD25D}"/>
              </a:ext>
            </a:extLst>
          </p:cNvPr>
          <p:cNvSpPr txBox="1">
            <a:spLocks/>
          </p:cNvSpPr>
          <p:nvPr/>
        </p:nvSpPr>
        <p:spPr>
          <a:xfrm>
            <a:off x="516009" y="756784"/>
            <a:ext cx="2411885" cy="512763"/>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386"/>
            <a:r>
              <a:rPr lang="en-US">
                <a:solidFill>
                  <a:srgbClr val="0070C0"/>
                </a:solidFill>
                <a:latin typeface="Segoe UI Light"/>
              </a:rPr>
              <a:t>Agenda</a:t>
            </a:r>
          </a:p>
        </p:txBody>
      </p:sp>
      <p:graphicFrame>
        <p:nvGraphicFramePr>
          <p:cNvPr id="6" name="Table 5">
            <a:extLst>
              <a:ext uri="{FF2B5EF4-FFF2-40B4-BE49-F238E27FC236}">
                <a16:creationId xmlns:a16="http://schemas.microsoft.com/office/drawing/2014/main" id="{9C40B8DE-6965-45B2-B4B5-8C5BB7605932}"/>
              </a:ext>
            </a:extLst>
          </p:cNvPr>
          <p:cNvGraphicFramePr>
            <a:graphicFrameLocks noGrp="1"/>
          </p:cNvGraphicFramePr>
          <p:nvPr>
            <p:extLst>
              <p:ext uri="{D42A27DB-BD31-4B8C-83A1-F6EECF244321}">
                <p14:modId xmlns:p14="http://schemas.microsoft.com/office/powerpoint/2010/main" val="312648158"/>
              </p:ext>
            </p:extLst>
          </p:nvPr>
        </p:nvGraphicFramePr>
        <p:xfrm>
          <a:off x="1938574" y="1378893"/>
          <a:ext cx="9486403" cy="4834627"/>
        </p:xfrm>
        <a:graphic>
          <a:graphicData uri="http://schemas.openxmlformats.org/drawingml/2006/table">
            <a:tbl>
              <a:tblPr firstRow="1" bandRow="1">
                <a:tableStyleId>{3B4B98B0-60AC-42C2-AFA5-B58CD77FA1E5}</a:tableStyleId>
              </a:tblPr>
              <a:tblGrid>
                <a:gridCol w="1484332">
                  <a:extLst>
                    <a:ext uri="{9D8B030D-6E8A-4147-A177-3AD203B41FA5}">
                      <a16:colId xmlns:a16="http://schemas.microsoft.com/office/drawing/2014/main" val="3765666847"/>
                    </a:ext>
                  </a:extLst>
                </a:gridCol>
                <a:gridCol w="208254">
                  <a:extLst>
                    <a:ext uri="{9D8B030D-6E8A-4147-A177-3AD203B41FA5}">
                      <a16:colId xmlns:a16="http://schemas.microsoft.com/office/drawing/2014/main" val="528657746"/>
                    </a:ext>
                  </a:extLst>
                </a:gridCol>
                <a:gridCol w="7793817">
                  <a:extLst>
                    <a:ext uri="{9D8B030D-6E8A-4147-A177-3AD203B41FA5}">
                      <a16:colId xmlns:a16="http://schemas.microsoft.com/office/drawing/2014/main" val="2693663681"/>
                    </a:ext>
                  </a:extLst>
                </a:gridCol>
              </a:tblGrid>
              <a:tr h="410685">
                <a:tc>
                  <a:txBody>
                    <a:bodyPr/>
                    <a:lstStyle/>
                    <a:p>
                      <a:r>
                        <a:rPr lang="en-US" sz="1600" baseline="0"/>
                        <a:t>9:00 AM</a:t>
                      </a:r>
                      <a:endParaRPr lang="en-US" sz="1600" b="0" baseline="0"/>
                    </a:p>
                  </a:txBody>
                  <a:tcPr marL="91427" marR="91427" marT="45713" marB="45713"/>
                </a:tc>
                <a:tc>
                  <a:txBody>
                    <a:bodyPr/>
                    <a:lstStyle/>
                    <a:p>
                      <a:endParaRPr lang="en-US" sz="1600" b="0" baseline="0"/>
                    </a:p>
                  </a:txBody>
                  <a:tcPr marL="91427" marR="91427" marT="45713" marB="45713"/>
                </a:tc>
                <a:tc>
                  <a:txBody>
                    <a:bodyPr/>
                    <a:lstStyle/>
                    <a:p>
                      <a:r>
                        <a:rPr lang="en-US" sz="1600" baseline="0"/>
                        <a:t>Registration &amp; Breakfast</a:t>
                      </a:r>
                      <a:endParaRPr lang="en-US" sz="1600" b="0" baseline="0"/>
                    </a:p>
                  </a:txBody>
                  <a:tcPr marL="91427" marR="91427" marT="45713" marB="45713"/>
                </a:tc>
                <a:extLst>
                  <a:ext uri="{0D108BD9-81ED-4DB2-BD59-A6C34878D82A}">
                    <a16:rowId xmlns:a16="http://schemas.microsoft.com/office/drawing/2014/main" val="2568022850"/>
                  </a:ext>
                </a:extLst>
              </a:tr>
              <a:tr h="174304">
                <a:tc>
                  <a:txBody>
                    <a:bodyPr/>
                    <a:lstStyle/>
                    <a:p>
                      <a:pPr algn="l"/>
                      <a:r>
                        <a:rPr lang="en-US" sz="1600" baseline="0"/>
                        <a:t>9:30 AM</a:t>
                      </a:r>
                    </a:p>
                  </a:txBody>
                  <a:tcPr marL="91427" marR="91427" marT="45713" marB="45713"/>
                </a:tc>
                <a:tc>
                  <a:txBody>
                    <a:bodyPr/>
                    <a:lstStyle/>
                    <a:p>
                      <a:endParaRPr lang="en-US" sz="1600" baseline="0"/>
                    </a:p>
                  </a:txBody>
                  <a:tcPr marL="91427" marR="91427" marT="45713" marB="45713"/>
                </a:tc>
                <a:tc>
                  <a:txBody>
                    <a:bodyPr/>
                    <a:lstStyle/>
                    <a:p>
                      <a:pPr marL="0" indent="0">
                        <a:spcBef>
                          <a:spcPts val="0"/>
                        </a:spcBef>
                        <a:buNone/>
                      </a:pPr>
                      <a:r>
                        <a:rPr lang="en-US" sz="1400"/>
                        <a:t>Storing and Consuming Files from Azure Storage</a:t>
                      </a:r>
                    </a:p>
                  </a:txBody>
                  <a:tcPr marL="91427" marR="91427" marT="45713" marB="45713"/>
                </a:tc>
                <a:extLst>
                  <a:ext uri="{0D108BD9-81ED-4DB2-BD59-A6C34878D82A}">
                    <a16:rowId xmlns:a16="http://schemas.microsoft.com/office/drawing/2014/main" val="4200143578"/>
                  </a:ext>
                </a:extLst>
              </a:tr>
              <a:tr h="0">
                <a:tc>
                  <a:txBody>
                    <a:bodyPr/>
                    <a:lstStyle/>
                    <a:p>
                      <a:pPr algn="l"/>
                      <a:r>
                        <a:rPr lang="en-US" sz="1600" baseline="0"/>
                        <a:t>10:15 AM</a:t>
                      </a:r>
                    </a:p>
                  </a:txBody>
                  <a:tcPr marL="91427" marR="91427" marT="45713" marB="45713"/>
                </a:tc>
                <a:tc>
                  <a:txBody>
                    <a:bodyPr/>
                    <a:lstStyle/>
                    <a:p>
                      <a:endParaRPr lang="en-US" sz="1600" baseline="0"/>
                    </a:p>
                  </a:txBody>
                  <a:tcPr marL="91427" marR="91427" marT="45713" marB="45713"/>
                </a:tc>
                <a:tc>
                  <a:txBody>
                    <a:bodyPr/>
                    <a:lstStyle/>
                    <a:p>
                      <a:r>
                        <a:rPr lang="en-US" sz="1400" baseline="0"/>
                        <a:t>Hands-On Labs</a:t>
                      </a:r>
                    </a:p>
                  </a:txBody>
                  <a:tcPr marL="91427" marR="91427" marT="45713" marB="45713"/>
                </a:tc>
                <a:extLst>
                  <a:ext uri="{0D108BD9-81ED-4DB2-BD59-A6C34878D82A}">
                    <a16:rowId xmlns:a16="http://schemas.microsoft.com/office/drawing/2014/main" val="3202762421"/>
                  </a:ext>
                </a:extLst>
              </a:tr>
              <a:tr h="0">
                <a:tc>
                  <a:txBody>
                    <a:bodyPr/>
                    <a:lstStyle/>
                    <a:p>
                      <a:pPr algn="l"/>
                      <a:r>
                        <a:rPr lang="en-US" sz="1600" baseline="0"/>
                        <a:t>10:45 AM</a:t>
                      </a:r>
                    </a:p>
                  </a:txBody>
                  <a:tcPr marL="91427" marR="91427" marT="45713" marB="45713"/>
                </a:tc>
                <a:tc>
                  <a:txBody>
                    <a:bodyPr/>
                    <a:lstStyle/>
                    <a:p>
                      <a:endParaRPr lang="en-US" sz="1600" baseline="0"/>
                    </a:p>
                  </a:txBody>
                  <a:tcPr marL="91427" marR="91427" marT="45713" marB="45713"/>
                </a:tc>
                <a:tc>
                  <a:txBody>
                    <a:bodyPr/>
                    <a:lstStyle/>
                    <a:p>
                      <a:pPr marL="0" indent="0">
                        <a:spcBef>
                          <a:spcPts val="0"/>
                        </a:spcBef>
                        <a:buNone/>
                      </a:pPr>
                      <a:r>
                        <a:rPr lang="en-US" sz="1400"/>
                        <a:t>Break</a:t>
                      </a:r>
                    </a:p>
                  </a:txBody>
                  <a:tcPr marL="91427" marR="91427" marT="45713" marB="45713"/>
                </a:tc>
                <a:extLst>
                  <a:ext uri="{0D108BD9-81ED-4DB2-BD59-A6C34878D82A}">
                    <a16:rowId xmlns:a16="http://schemas.microsoft.com/office/drawing/2014/main" val="709502303"/>
                  </a:ext>
                </a:extLst>
              </a:tr>
              <a:tr h="0">
                <a:tc>
                  <a:txBody>
                    <a:bodyPr/>
                    <a:lstStyle/>
                    <a:p>
                      <a:pPr algn="l"/>
                      <a:r>
                        <a:rPr lang="en-US" sz="1600" baseline="0"/>
                        <a:t>11:00 AM</a:t>
                      </a:r>
                    </a:p>
                  </a:txBody>
                  <a:tcPr marL="91427" marR="91427" marT="45713" marB="45713"/>
                </a:tc>
                <a:tc>
                  <a:txBody>
                    <a:bodyPr/>
                    <a:lstStyle/>
                    <a:p>
                      <a:endParaRPr lang="en-US" sz="1600" baseline="0"/>
                    </a:p>
                  </a:txBody>
                  <a:tcPr marL="91427" marR="91427" marT="45713" marB="45713"/>
                </a:tc>
                <a:tc>
                  <a:txBody>
                    <a:bodyPr/>
                    <a:lstStyle/>
                    <a:p>
                      <a:pPr marL="0" indent="0">
                        <a:spcBef>
                          <a:spcPts val="0"/>
                        </a:spcBef>
                        <a:buNone/>
                      </a:pPr>
                      <a:r>
                        <a:rPr lang="en-US" sz="1400"/>
                        <a:t>Designing a Communication Strategy by Using Queues and Service Bus</a:t>
                      </a:r>
                    </a:p>
                  </a:txBody>
                  <a:tcPr marL="91427" marR="91427" marT="45713" marB="45713"/>
                </a:tc>
                <a:extLst>
                  <a:ext uri="{0D108BD9-81ED-4DB2-BD59-A6C34878D82A}">
                    <a16:rowId xmlns:a16="http://schemas.microsoft.com/office/drawing/2014/main" val="1346301525"/>
                  </a:ext>
                </a:extLst>
              </a:tr>
              <a:tr h="0">
                <a:tc>
                  <a:txBody>
                    <a:bodyPr/>
                    <a:lstStyle/>
                    <a:p>
                      <a:pPr algn="l"/>
                      <a:r>
                        <a:rPr lang="en-US" sz="1600" baseline="0"/>
                        <a:t>12:00 PM</a:t>
                      </a:r>
                    </a:p>
                  </a:txBody>
                  <a:tcPr marL="91427" marR="91427" marT="45713" marB="45713"/>
                </a:tc>
                <a:tc>
                  <a:txBody>
                    <a:bodyPr/>
                    <a:lstStyle/>
                    <a:p>
                      <a:endParaRPr lang="en-US" sz="1600" baseline="0"/>
                    </a:p>
                  </a:txBody>
                  <a:tcPr marL="91427" marR="91427" marT="45713" marB="45713"/>
                </a:tc>
                <a:tc>
                  <a:txBody>
                    <a:bodyPr/>
                    <a:lstStyle/>
                    <a:p>
                      <a:pPr marL="0" indent="0">
                        <a:spcBef>
                          <a:spcPts val="0"/>
                        </a:spcBef>
                        <a:buNone/>
                      </a:pPr>
                      <a:r>
                        <a:rPr lang="en-US" sz="1400"/>
                        <a:t>Lunch Break</a:t>
                      </a:r>
                    </a:p>
                  </a:txBody>
                  <a:tcPr marL="91427" marR="91427" marT="45713" marB="45713"/>
                </a:tc>
                <a:extLst>
                  <a:ext uri="{0D108BD9-81ED-4DB2-BD59-A6C34878D82A}">
                    <a16:rowId xmlns:a16="http://schemas.microsoft.com/office/drawing/2014/main" val="2725223181"/>
                  </a:ext>
                </a:extLst>
              </a:tr>
              <a:tr h="0">
                <a:tc>
                  <a:txBody>
                    <a:bodyPr/>
                    <a:lstStyle/>
                    <a:p>
                      <a:pPr algn="l"/>
                      <a:r>
                        <a:rPr lang="en-US" sz="1600" baseline="0"/>
                        <a:t>12:30 PM</a:t>
                      </a:r>
                    </a:p>
                  </a:txBody>
                  <a:tcPr marL="91427" marR="91427" marT="45713" marB="45713"/>
                </a:tc>
                <a:tc>
                  <a:txBody>
                    <a:bodyPr/>
                    <a:lstStyle/>
                    <a:p>
                      <a:endParaRPr lang="en-US" sz="1600" baseline="0"/>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t>Securing Azure Web Applications</a:t>
                      </a:r>
                    </a:p>
                  </a:txBody>
                  <a:tcPr marL="91427" marR="91427" marT="45713" marB="45713"/>
                </a:tc>
                <a:extLst>
                  <a:ext uri="{0D108BD9-81ED-4DB2-BD59-A6C34878D82A}">
                    <a16:rowId xmlns:a16="http://schemas.microsoft.com/office/drawing/2014/main" val="3954698833"/>
                  </a:ext>
                </a:extLst>
              </a:tr>
              <a:tr h="180734">
                <a:tc>
                  <a:txBody>
                    <a:bodyPr/>
                    <a:lstStyle/>
                    <a:p>
                      <a:pPr algn="l"/>
                      <a:r>
                        <a:rPr lang="en-US" sz="1600" baseline="0"/>
                        <a:t>1:15 PM</a:t>
                      </a:r>
                    </a:p>
                  </a:txBody>
                  <a:tcPr marL="91427" marR="91427" marT="45713" marB="45713"/>
                </a:tc>
                <a:tc>
                  <a:txBody>
                    <a:bodyPr/>
                    <a:lstStyle/>
                    <a:p>
                      <a:endParaRPr lang="en-US" sz="1600" baseline="0"/>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aseline="0"/>
                        <a:t>Hands-On Labs</a:t>
                      </a:r>
                    </a:p>
                  </a:txBody>
                  <a:tcPr marL="91427" marR="91427" marT="45713" marB="45713"/>
                </a:tc>
                <a:extLst>
                  <a:ext uri="{0D108BD9-81ED-4DB2-BD59-A6C34878D82A}">
                    <a16:rowId xmlns:a16="http://schemas.microsoft.com/office/drawing/2014/main" val="939985581"/>
                  </a:ext>
                </a:extLst>
              </a:tr>
              <a:tr h="178342">
                <a:tc>
                  <a:txBody>
                    <a:bodyPr/>
                    <a:lstStyle/>
                    <a:p>
                      <a:pPr algn="l"/>
                      <a:r>
                        <a:rPr lang="en-US" sz="1600" baseline="0"/>
                        <a:t>1:45 PM</a:t>
                      </a:r>
                    </a:p>
                  </a:txBody>
                  <a:tcPr marL="91427" marR="91427" marT="45713" marB="45713"/>
                </a:tc>
                <a:tc>
                  <a:txBody>
                    <a:bodyPr/>
                    <a:lstStyle/>
                    <a:p>
                      <a:endParaRPr lang="en-US" sz="1600" baseline="0"/>
                    </a:p>
                  </a:txBody>
                  <a:tcPr marL="91427" marR="91427" marT="45713" marB="45713"/>
                </a:tc>
                <a:tc>
                  <a:txBody>
                    <a:bodyPr/>
                    <a:lstStyle/>
                    <a:p>
                      <a:r>
                        <a:rPr lang="en-US" sz="1400"/>
                        <a:t>Continuous Integration and Continuous Deployment</a:t>
                      </a:r>
                      <a:endParaRPr lang="en-US" sz="1400" baseline="0"/>
                    </a:p>
                  </a:txBody>
                  <a:tcPr marL="91427" marR="91427" marT="45713" marB="45713"/>
                </a:tc>
                <a:extLst>
                  <a:ext uri="{0D108BD9-81ED-4DB2-BD59-A6C34878D82A}">
                    <a16:rowId xmlns:a16="http://schemas.microsoft.com/office/drawing/2014/main" val="1208610293"/>
                  </a:ext>
                </a:extLst>
              </a:tr>
              <a:tr h="265964">
                <a:tc>
                  <a:txBody>
                    <a:bodyPr/>
                    <a:lstStyle/>
                    <a:p>
                      <a:pPr algn="l"/>
                      <a:r>
                        <a:rPr lang="en-US" sz="1600" baseline="0"/>
                        <a:t>2:30 PM</a:t>
                      </a:r>
                    </a:p>
                  </a:txBody>
                  <a:tcPr marL="91427" marR="91427" marT="45713" marB="45713"/>
                </a:tc>
                <a:tc>
                  <a:txBody>
                    <a:bodyPr/>
                    <a:lstStyle/>
                    <a:p>
                      <a:endParaRPr lang="en-US" sz="1600" baseline="0"/>
                    </a:p>
                  </a:txBody>
                  <a:tcPr marL="91427" marR="91427" marT="45713" marB="45713"/>
                </a:tc>
                <a:tc>
                  <a:txBody>
                    <a:bodyPr/>
                    <a:lstStyle/>
                    <a:p>
                      <a:r>
                        <a:rPr lang="en-US" sz="1400"/>
                        <a:t>DevOps Testing</a:t>
                      </a:r>
                      <a:endParaRPr lang="en-GB" sz="1400"/>
                    </a:p>
                  </a:txBody>
                  <a:tcPr marL="91427" marR="91427" marT="45713" marB="45713"/>
                </a:tc>
                <a:extLst>
                  <a:ext uri="{0D108BD9-81ED-4DB2-BD59-A6C34878D82A}">
                    <a16:rowId xmlns:a16="http://schemas.microsoft.com/office/drawing/2014/main" val="1372044081"/>
                  </a:ext>
                </a:extLst>
              </a:tr>
              <a:tr h="0">
                <a:tc>
                  <a:txBody>
                    <a:bodyPr/>
                    <a:lstStyle/>
                    <a:p>
                      <a:pPr algn="l"/>
                      <a:r>
                        <a:rPr lang="en-US" sz="1600" baseline="0"/>
                        <a:t>3:00 PM</a:t>
                      </a:r>
                    </a:p>
                  </a:txBody>
                  <a:tcPr marL="91427" marR="91427" marT="45713" marB="45713"/>
                </a:tc>
                <a:tc>
                  <a:txBody>
                    <a:bodyPr/>
                    <a:lstStyle/>
                    <a:p>
                      <a:endParaRPr lang="en-US" sz="1600" baseline="0"/>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t>Break</a:t>
                      </a:r>
                    </a:p>
                  </a:txBody>
                  <a:tcPr marL="91427" marR="91427" marT="45713" marB="45713"/>
                </a:tc>
                <a:extLst>
                  <a:ext uri="{0D108BD9-81ED-4DB2-BD59-A6C34878D82A}">
                    <a16:rowId xmlns:a16="http://schemas.microsoft.com/office/drawing/2014/main" val="1840997557"/>
                  </a:ext>
                </a:extLst>
              </a:tr>
              <a:tr h="0">
                <a:tc>
                  <a:txBody>
                    <a:bodyPr/>
                    <a:lstStyle/>
                    <a:p>
                      <a:pPr algn="l"/>
                      <a:r>
                        <a:rPr lang="en-US" sz="1600" baseline="0"/>
                        <a:t>3:15 PM</a:t>
                      </a:r>
                    </a:p>
                  </a:txBody>
                  <a:tcPr marL="91427" marR="91427" marT="45713" marB="45713"/>
                </a:tc>
                <a:tc>
                  <a:txBody>
                    <a:bodyPr/>
                    <a:lstStyle/>
                    <a:p>
                      <a:endParaRPr lang="en-US" sz="1600" baseline="0"/>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t>Application Monitoring and Feedback Loops</a:t>
                      </a:r>
                      <a:endParaRPr lang="en-US" sz="1400" baseline="0"/>
                    </a:p>
                  </a:txBody>
                  <a:tcPr marL="91427" marR="91427" marT="45713" marB="45713"/>
                </a:tc>
                <a:extLst>
                  <a:ext uri="{0D108BD9-81ED-4DB2-BD59-A6C34878D82A}">
                    <a16:rowId xmlns:a16="http://schemas.microsoft.com/office/drawing/2014/main" val="3050631914"/>
                  </a:ext>
                </a:extLst>
              </a:tr>
              <a:tr h="0">
                <a:tc>
                  <a:txBody>
                    <a:bodyPr/>
                    <a:lstStyle/>
                    <a:p>
                      <a:pPr algn="l"/>
                      <a:r>
                        <a:rPr lang="en-US" sz="1600" baseline="0"/>
                        <a:t>4:00</a:t>
                      </a:r>
                    </a:p>
                  </a:txBody>
                  <a:tcPr marL="91427" marR="91427" marT="45713" marB="45713"/>
                </a:tc>
                <a:tc>
                  <a:txBody>
                    <a:bodyPr/>
                    <a:lstStyle/>
                    <a:p>
                      <a:endParaRPr lang="en-US" sz="1600" baseline="0"/>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aseline="0"/>
                        <a:t>Hands-On Labs</a:t>
                      </a:r>
                    </a:p>
                  </a:txBody>
                  <a:tcPr marL="91427" marR="91427" marT="45713" marB="45713"/>
                </a:tc>
                <a:extLst>
                  <a:ext uri="{0D108BD9-81ED-4DB2-BD59-A6C34878D82A}">
                    <a16:rowId xmlns:a16="http://schemas.microsoft.com/office/drawing/2014/main" val="911299321"/>
                  </a:ext>
                </a:extLst>
              </a:tr>
              <a:tr h="400750">
                <a:tc>
                  <a:txBody>
                    <a:bodyPr/>
                    <a:lstStyle/>
                    <a:p>
                      <a:pPr algn="l"/>
                      <a:r>
                        <a:rPr lang="en-US" sz="1600" baseline="0"/>
                        <a:t>4:30 PM</a:t>
                      </a:r>
                    </a:p>
                  </a:txBody>
                  <a:tcPr marL="91427" marR="91427" marT="45713" marB="45713"/>
                </a:tc>
                <a:tc>
                  <a:txBody>
                    <a:bodyPr/>
                    <a:lstStyle/>
                    <a:p>
                      <a:endParaRPr lang="en-US" sz="1600" baseline="0"/>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aseline="0"/>
                        <a:t>Q&amp;A: How will you use what you have learned / Wrap-Up</a:t>
                      </a:r>
                    </a:p>
                  </a:txBody>
                  <a:tcPr marL="91427" marR="91427" marT="45713" marB="45713"/>
                </a:tc>
                <a:extLst>
                  <a:ext uri="{0D108BD9-81ED-4DB2-BD59-A6C34878D82A}">
                    <a16:rowId xmlns:a16="http://schemas.microsoft.com/office/drawing/2014/main" val="4041188077"/>
                  </a:ext>
                </a:extLst>
              </a:tr>
            </a:tbl>
          </a:graphicData>
        </a:graphic>
      </p:graphicFrame>
    </p:spTree>
    <p:extLst>
      <p:ext uri="{BB962C8B-B14F-4D97-AF65-F5344CB8AC3E}">
        <p14:creationId xmlns:p14="http://schemas.microsoft.com/office/powerpoint/2010/main" val="306483002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2FF96-D861-4B80-966F-A7B3D078161B}"/>
              </a:ext>
            </a:extLst>
          </p:cNvPr>
          <p:cNvSpPr>
            <a:spLocks noGrp="1"/>
          </p:cNvSpPr>
          <p:nvPr>
            <p:ph type="title"/>
          </p:nvPr>
        </p:nvSpPr>
        <p:spPr/>
        <p:txBody>
          <a:bodyPr/>
          <a:lstStyle/>
          <a:p>
            <a:r>
              <a:rPr lang="en-US"/>
              <a:t>Structure of a Shared Access Signature</a:t>
            </a:r>
          </a:p>
        </p:txBody>
      </p:sp>
      <p:sp>
        <p:nvSpPr>
          <p:cNvPr id="4" name="Content Placeholder 2" descr="Image includes an example shared-access signature.">
            <a:extLst>
              <a:ext uri="{FF2B5EF4-FFF2-40B4-BE49-F238E27FC236}">
                <a16:creationId xmlns:a16="http://schemas.microsoft.com/office/drawing/2014/main" id="{A15E6B3E-4073-4F38-8573-0752A73D8E55}"/>
              </a:ext>
            </a:extLst>
          </p:cNvPr>
          <p:cNvSpPr txBox="1">
            <a:spLocks/>
          </p:cNvSpPr>
          <p:nvPr/>
        </p:nvSpPr>
        <p:spPr>
          <a:xfrm>
            <a:off x="1982788" y="1021215"/>
            <a:ext cx="8119156" cy="5301764"/>
          </a:xfrm>
          <a:prstGeom prst="rect">
            <a:avLst/>
          </a:prstGeom>
        </p:spPr>
        <p:txBody>
          <a:bodyPr wrap="square">
            <a:noAutofit/>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u="sng" kern="0">
                <a:solidFill>
                  <a:srgbClr val="C0C0C0">
                    <a:lumMod val="50000"/>
                  </a:srgbClr>
                </a:solidFill>
                <a:latin typeface="Consolas" panose="020B0609020204030204" pitchFamily="49" charset="0"/>
                <a:cs typeface="Consolas" panose="020B0609020204030204" pitchFamily="49" charset="0"/>
              </a:rPr>
              <a:t>https://myaccount.blob.core.windows.net/sascontainer/sasblob.txt</a:t>
            </a:r>
            <a:r>
              <a:rPr lang="en-US" sz="2400" b="1" u="sng" kern="0">
                <a:solidFill>
                  <a:srgbClr val="C0C0C0">
                    <a:lumMod val="50000"/>
                  </a:srgbClr>
                </a:solidFill>
                <a:latin typeface="Consolas" panose="020B0609020204030204" pitchFamily="49" charset="0"/>
                <a:cs typeface="Consolas" panose="020B0609020204030204" pitchFamily="49" charset="0"/>
              </a:rPr>
              <a:t>?</a:t>
            </a:r>
            <a:r>
              <a:rPr lang="en-US" sz="2400" b="1" u="sng" kern="0">
                <a:solidFill>
                  <a:srgbClr val="FFFFFF"/>
                </a:solidFill>
                <a:highlight>
                  <a:srgbClr val="FF0000"/>
                </a:highlight>
                <a:latin typeface="Consolas" panose="020B0609020204030204" pitchFamily="49" charset="0"/>
                <a:cs typeface="Consolas" panose="020B0609020204030204" pitchFamily="49" charset="0"/>
              </a:rPr>
              <a:t>sv</a:t>
            </a:r>
            <a:r>
              <a:rPr lang="en-US" sz="2400" b="1" u="sng" kern="0">
                <a:solidFill>
                  <a:srgbClr val="C0C0C0">
                    <a:lumMod val="50000"/>
                  </a:srgbClr>
                </a:solidFill>
                <a:latin typeface="Consolas" panose="020B0609020204030204" pitchFamily="49" charset="0"/>
                <a:cs typeface="Consolas" panose="020B0609020204030204" pitchFamily="49" charset="0"/>
              </a:rPr>
              <a:t>=</a:t>
            </a:r>
            <a:r>
              <a:rPr lang="en-US" sz="2400" u="sng" kern="0">
                <a:solidFill>
                  <a:srgbClr val="C0C0C0">
                    <a:lumMod val="50000"/>
                  </a:srgbClr>
                </a:solidFill>
                <a:latin typeface="Consolas" panose="020B0609020204030204" pitchFamily="49" charset="0"/>
                <a:cs typeface="Consolas" panose="020B0609020204030204" pitchFamily="49" charset="0"/>
              </a:rPr>
              <a:t>2012-02-12</a:t>
            </a:r>
            <a:r>
              <a:rPr lang="en-US" sz="2400" b="1" u="sng" kern="0">
                <a:solidFill>
                  <a:srgbClr val="FFFFFF"/>
                </a:solidFill>
                <a:highlight>
                  <a:srgbClr val="FF0000"/>
                </a:highlight>
                <a:latin typeface="Consolas" panose="020B0609020204030204" pitchFamily="49" charset="0"/>
                <a:cs typeface="Consolas" panose="020B0609020204030204" pitchFamily="49" charset="0"/>
              </a:rPr>
              <a:t>&amp;st</a:t>
            </a:r>
            <a:r>
              <a:rPr lang="en-US" sz="2400" b="1" u="sng" kern="0">
                <a:solidFill>
                  <a:srgbClr val="C0C0C0">
                    <a:lumMod val="50000"/>
                  </a:srgbClr>
                </a:solidFill>
                <a:latin typeface="Consolas" panose="020B0609020204030204" pitchFamily="49" charset="0"/>
                <a:cs typeface="Consolas" panose="020B0609020204030204" pitchFamily="49" charset="0"/>
              </a:rPr>
              <a:t>=</a:t>
            </a:r>
            <a:r>
              <a:rPr lang="en-US" sz="2400" u="sng" kern="0">
                <a:solidFill>
                  <a:srgbClr val="C0C0C0">
                    <a:lumMod val="50000"/>
                  </a:srgbClr>
                </a:solidFill>
                <a:latin typeface="Consolas" panose="020B0609020204030204" pitchFamily="49" charset="0"/>
                <a:cs typeface="Consolas" panose="020B0609020204030204" pitchFamily="49" charset="0"/>
              </a:rPr>
              <a:t>2013-04-29T22%3A18%3A26Z</a:t>
            </a:r>
            <a:r>
              <a:rPr lang="en-US" sz="2400" b="1" u="sng" kern="0">
                <a:solidFill>
                  <a:srgbClr val="FFFFFF"/>
                </a:solidFill>
                <a:highlight>
                  <a:srgbClr val="FF0000"/>
                </a:highlight>
                <a:latin typeface="Consolas" panose="020B0609020204030204" pitchFamily="49" charset="0"/>
                <a:cs typeface="Consolas" panose="020B0609020204030204" pitchFamily="49" charset="0"/>
              </a:rPr>
              <a:t>&amp;se</a:t>
            </a:r>
            <a:r>
              <a:rPr lang="en-US" sz="2400" b="1" u="sng" kern="0">
                <a:solidFill>
                  <a:srgbClr val="C0C0C0">
                    <a:lumMod val="50000"/>
                  </a:srgbClr>
                </a:solidFill>
                <a:latin typeface="Consolas" panose="020B0609020204030204" pitchFamily="49" charset="0"/>
                <a:cs typeface="Consolas" panose="020B0609020204030204" pitchFamily="49" charset="0"/>
              </a:rPr>
              <a:t>=</a:t>
            </a:r>
            <a:r>
              <a:rPr lang="en-US" sz="2400" u="sng" kern="0">
                <a:solidFill>
                  <a:srgbClr val="C0C0C0">
                    <a:lumMod val="50000"/>
                  </a:srgbClr>
                </a:solidFill>
                <a:latin typeface="Consolas" panose="020B0609020204030204" pitchFamily="49" charset="0"/>
                <a:cs typeface="Consolas" panose="020B0609020204030204" pitchFamily="49" charset="0"/>
              </a:rPr>
              <a:t>2013-04-30T02%3A23%3A26Z</a:t>
            </a:r>
            <a:r>
              <a:rPr lang="en-US" sz="2400" b="1" u="sng" kern="0">
                <a:solidFill>
                  <a:srgbClr val="FFFFFF"/>
                </a:solidFill>
                <a:highlight>
                  <a:srgbClr val="FF0000"/>
                </a:highlight>
                <a:latin typeface="Consolas" panose="020B0609020204030204" pitchFamily="49" charset="0"/>
                <a:cs typeface="Consolas" panose="020B0609020204030204" pitchFamily="49" charset="0"/>
              </a:rPr>
              <a:t>&amp;sr</a:t>
            </a:r>
            <a:r>
              <a:rPr lang="en-US" sz="2400" b="1" u="sng" kern="0">
                <a:solidFill>
                  <a:srgbClr val="C0C0C0">
                    <a:lumMod val="50000"/>
                  </a:srgbClr>
                </a:solidFill>
                <a:latin typeface="Consolas" panose="020B0609020204030204" pitchFamily="49" charset="0"/>
                <a:cs typeface="Consolas" panose="020B0609020204030204" pitchFamily="49" charset="0"/>
              </a:rPr>
              <a:t>=</a:t>
            </a:r>
            <a:r>
              <a:rPr lang="en-US" sz="2400" u="sng" kern="0">
                <a:solidFill>
                  <a:srgbClr val="C0C0C0">
                    <a:lumMod val="50000"/>
                  </a:srgbClr>
                </a:solidFill>
                <a:latin typeface="Consolas" panose="020B0609020204030204" pitchFamily="49" charset="0"/>
                <a:cs typeface="Consolas" panose="020B0609020204030204" pitchFamily="49" charset="0"/>
              </a:rPr>
              <a:t>b</a:t>
            </a:r>
            <a:r>
              <a:rPr lang="en-US" sz="2400" b="1" u="sng" kern="0">
                <a:solidFill>
                  <a:srgbClr val="FFFFFF"/>
                </a:solidFill>
                <a:highlight>
                  <a:srgbClr val="FF0000"/>
                </a:highlight>
                <a:latin typeface="Consolas" panose="020B0609020204030204" pitchFamily="49" charset="0"/>
                <a:cs typeface="Consolas" panose="020B0609020204030204" pitchFamily="49" charset="0"/>
              </a:rPr>
              <a:t>&amp;sp</a:t>
            </a:r>
            <a:r>
              <a:rPr lang="en-US" sz="2400" b="1" u="sng" kern="0">
                <a:solidFill>
                  <a:srgbClr val="C0C0C0">
                    <a:lumMod val="50000"/>
                  </a:srgbClr>
                </a:solidFill>
                <a:latin typeface="Consolas" panose="020B0609020204030204" pitchFamily="49" charset="0"/>
                <a:cs typeface="Consolas" panose="020B0609020204030204" pitchFamily="49" charset="0"/>
              </a:rPr>
              <a:t>=</a:t>
            </a:r>
            <a:r>
              <a:rPr lang="en-US" sz="2400" u="sng" kern="0">
                <a:solidFill>
                  <a:srgbClr val="C0C0C0">
                    <a:lumMod val="50000"/>
                  </a:srgbClr>
                </a:solidFill>
                <a:latin typeface="Consolas" panose="020B0609020204030204" pitchFamily="49" charset="0"/>
                <a:cs typeface="Consolas" panose="020B0609020204030204" pitchFamily="49" charset="0"/>
              </a:rPr>
              <a:t>rw</a:t>
            </a:r>
            <a:r>
              <a:rPr lang="en-US" sz="2400" b="1" u="sng" kern="0">
                <a:solidFill>
                  <a:srgbClr val="FFFFFF"/>
                </a:solidFill>
                <a:highlight>
                  <a:srgbClr val="FF0000"/>
                </a:highlight>
                <a:latin typeface="Consolas" panose="020B0609020204030204" pitchFamily="49" charset="0"/>
                <a:cs typeface="Consolas" panose="020B0609020204030204" pitchFamily="49" charset="0"/>
              </a:rPr>
              <a:t>&amp;sig</a:t>
            </a:r>
            <a:r>
              <a:rPr lang="en-US" sz="2400" b="1" u="sng" kern="0">
                <a:solidFill>
                  <a:srgbClr val="C0C0C0">
                    <a:lumMod val="50000"/>
                  </a:srgbClr>
                </a:solidFill>
                <a:latin typeface="Consolas" panose="020B0609020204030204" pitchFamily="49" charset="0"/>
                <a:cs typeface="Consolas" panose="020B0609020204030204" pitchFamily="49" charset="0"/>
              </a:rPr>
              <a:t>=</a:t>
            </a:r>
            <a:r>
              <a:rPr lang="en-US" sz="2400" u="sng" kern="0">
                <a:solidFill>
                  <a:srgbClr val="C0C0C0">
                    <a:lumMod val="50000"/>
                  </a:srgbClr>
                </a:solidFill>
                <a:latin typeface="Consolas" panose="020B0609020204030204" pitchFamily="49" charset="0"/>
                <a:cs typeface="Consolas" panose="020B0609020204030204" pitchFamily="49" charset="0"/>
              </a:rPr>
              <a:t>Z%2FRHIX5Xcg0Mq2rqI3OlWTjEg2tYkboXr1P9ZUXDtkk%3D</a:t>
            </a:r>
          </a:p>
          <a:p>
            <a:pPr marL="0" indent="0">
              <a:buNone/>
            </a:pPr>
            <a:endParaRPr lang="en-US" sz="2400" u="sng" kern="0">
              <a:solidFill>
                <a:srgbClr val="8DACD0">
                  <a:lumMod val="75000"/>
                </a:srgbClr>
              </a:solidFill>
              <a:latin typeface="Consolas" panose="020B0609020204030204" pitchFamily="49" charset="0"/>
              <a:cs typeface="Consolas" panose="020B0609020204030204" pitchFamily="49" charset="0"/>
            </a:endParaRPr>
          </a:p>
          <a:p>
            <a:pPr marL="0" indent="0">
              <a:buNone/>
            </a:pPr>
            <a:r>
              <a:rPr lang="en-US" sz="2300" u="sng" kern="0">
                <a:solidFill>
                  <a:srgbClr val="C0C0C0">
                    <a:lumMod val="50000"/>
                  </a:srgbClr>
                </a:solidFill>
                <a:latin typeface="Consolas" panose="020B0609020204030204" pitchFamily="49" charset="0"/>
                <a:cs typeface="Consolas" panose="020B0609020204030204" pitchFamily="49" charset="0"/>
              </a:rPr>
              <a:t>http://</a:t>
            </a:r>
            <a:r>
              <a:rPr lang="en-US" sz="2300" b="1" u="sng" kern="0">
                <a:solidFill>
                  <a:srgbClr val="FFFFFF"/>
                </a:solidFill>
                <a:highlight>
                  <a:srgbClr val="FF0000"/>
                </a:highlight>
                <a:latin typeface="Consolas" panose="020B0609020204030204" pitchFamily="49" charset="0"/>
                <a:cs typeface="Consolas" panose="020B0609020204030204" pitchFamily="49" charset="0"/>
              </a:rPr>
              <a:t>[account]</a:t>
            </a:r>
            <a:r>
              <a:rPr lang="en-US" sz="2300" u="sng" kern="0">
                <a:solidFill>
                  <a:srgbClr val="C0C0C0">
                    <a:lumMod val="50000"/>
                  </a:srgbClr>
                </a:solidFill>
                <a:latin typeface="Consolas" panose="020B0609020204030204" pitchFamily="49" charset="0"/>
                <a:cs typeface="Consolas" panose="020B0609020204030204" pitchFamily="49" charset="0"/>
              </a:rPr>
              <a:t>.blob.core.windows.net/</a:t>
            </a:r>
            <a:r>
              <a:rPr lang="en-US" sz="2300" b="1" u="sng" kern="0">
                <a:solidFill>
                  <a:srgbClr val="FFFFFF"/>
                </a:solidFill>
                <a:highlight>
                  <a:srgbClr val="FF0000"/>
                </a:highlight>
                <a:latin typeface="Consolas" panose="020B0609020204030204" pitchFamily="49" charset="0"/>
                <a:cs typeface="Consolas" panose="020B0609020204030204" pitchFamily="49" charset="0"/>
              </a:rPr>
              <a:t>[container]</a:t>
            </a:r>
            <a:r>
              <a:rPr lang="en-US" sz="2300" u="sng" kern="0">
                <a:solidFill>
                  <a:srgbClr val="C0C0C0">
                    <a:lumMod val="50000"/>
                  </a:srgbClr>
                </a:solidFill>
                <a:latin typeface="Consolas" panose="020B0609020204030204" pitchFamily="49" charset="0"/>
                <a:cs typeface="Consolas" panose="020B0609020204030204" pitchFamily="49" charset="0"/>
              </a:rPr>
              <a:t>/</a:t>
            </a:r>
            <a:r>
              <a:rPr lang="en-US" sz="2300" b="1" u="sng" kern="0">
                <a:solidFill>
                  <a:srgbClr val="FFFFFF"/>
                </a:solidFill>
                <a:highlight>
                  <a:srgbClr val="FF0000"/>
                </a:highlight>
                <a:latin typeface="Consolas" panose="020B0609020204030204" pitchFamily="49" charset="0"/>
                <a:cs typeface="Consolas" panose="020B0609020204030204" pitchFamily="49" charset="0"/>
              </a:rPr>
              <a:t>[blob]</a:t>
            </a:r>
            <a:r>
              <a:rPr lang="en-US" sz="2300" u="sng" kern="0">
                <a:solidFill>
                  <a:srgbClr val="C0C0C0">
                    <a:lumMod val="50000"/>
                  </a:srgbClr>
                </a:solidFill>
                <a:latin typeface="Consolas" panose="020B0609020204030204" pitchFamily="49" charset="0"/>
                <a:cs typeface="Consolas" panose="020B0609020204030204" pitchFamily="49" charset="0"/>
              </a:rPr>
              <a:t>?sv=</a:t>
            </a:r>
            <a:r>
              <a:rPr lang="en-US" sz="2300" b="1" u="sng" kern="0">
                <a:solidFill>
                  <a:srgbClr val="FFFFFF"/>
                </a:solidFill>
                <a:highlight>
                  <a:srgbClr val="FF0000"/>
                </a:highlight>
                <a:latin typeface="Consolas" panose="020B0609020204030204" pitchFamily="49" charset="0"/>
                <a:cs typeface="Consolas" panose="020B0609020204030204" pitchFamily="49" charset="0"/>
              </a:rPr>
              <a:t>[Storage Services Version]</a:t>
            </a:r>
            <a:r>
              <a:rPr lang="en-US" sz="2300" u="sng" kern="0">
                <a:solidFill>
                  <a:srgbClr val="C0C0C0">
                    <a:lumMod val="50000"/>
                  </a:srgbClr>
                </a:solidFill>
                <a:latin typeface="Consolas" panose="020B0609020204030204" pitchFamily="49" charset="0"/>
                <a:cs typeface="Consolas" panose="020B0609020204030204" pitchFamily="49" charset="0"/>
              </a:rPr>
              <a:t>&amp;st=</a:t>
            </a:r>
            <a:r>
              <a:rPr lang="en-US" sz="2300" b="1" u="sng" kern="0">
                <a:solidFill>
                  <a:srgbClr val="FFFFFF"/>
                </a:solidFill>
                <a:highlight>
                  <a:srgbClr val="FF0000"/>
                </a:highlight>
                <a:latin typeface="Consolas" panose="020B0609020204030204" pitchFamily="49" charset="0"/>
                <a:cs typeface="Consolas" panose="020B0609020204030204" pitchFamily="49" charset="0"/>
              </a:rPr>
              <a:t>[Start Time]</a:t>
            </a:r>
            <a:r>
              <a:rPr lang="en-US" sz="2300" u="sng" kern="0">
                <a:solidFill>
                  <a:srgbClr val="C0C0C0">
                    <a:lumMod val="50000"/>
                  </a:srgbClr>
                </a:solidFill>
                <a:latin typeface="Consolas" panose="020B0609020204030204" pitchFamily="49" charset="0"/>
                <a:cs typeface="Consolas" panose="020B0609020204030204" pitchFamily="49" charset="0"/>
              </a:rPr>
              <a:t>&amp;se=</a:t>
            </a:r>
            <a:r>
              <a:rPr lang="en-US" sz="2300" b="1" u="sng" kern="0">
                <a:solidFill>
                  <a:srgbClr val="FFFFFF"/>
                </a:solidFill>
                <a:highlight>
                  <a:srgbClr val="FF0000"/>
                </a:highlight>
                <a:latin typeface="Consolas" panose="020B0609020204030204" pitchFamily="49" charset="0"/>
                <a:cs typeface="Consolas" panose="020B0609020204030204" pitchFamily="49" charset="0"/>
              </a:rPr>
              <a:t>[Expiry</a:t>
            </a:r>
            <a:r>
              <a:rPr lang="en-US" sz="2300" u="sng" kern="0">
                <a:solidFill>
                  <a:srgbClr val="FFFFFF"/>
                </a:solidFill>
                <a:highlight>
                  <a:srgbClr val="FF0000"/>
                </a:highlight>
                <a:latin typeface="Consolas" panose="020B0609020204030204" pitchFamily="49" charset="0"/>
                <a:cs typeface="Consolas" panose="020B0609020204030204" pitchFamily="49" charset="0"/>
              </a:rPr>
              <a:t> </a:t>
            </a:r>
            <a:r>
              <a:rPr lang="en-US" sz="2300" b="1" u="sng" kern="0">
                <a:solidFill>
                  <a:srgbClr val="FFFFFF"/>
                </a:solidFill>
                <a:highlight>
                  <a:srgbClr val="FF0000"/>
                </a:highlight>
                <a:latin typeface="Consolas" panose="020B0609020204030204" pitchFamily="49" charset="0"/>
                <a:cs typeface="Consolas" panose="020B0609020204030204" pitchFamily="49" charset="0"/>
              </a:rPr>
              <a:t>Time]</a:t>
            </a:r>
            <a:r>
              <a:rPr lang="en-US" sz="2300" u="sng" kern="0">
                <a:solidFill>
                  <a:srgbClr val="C0C0C0">
                    <a:lumMod val="50000"/>
                  </a:srgbClr>
                </a:solidFill>
                <a:latin typeface="Consolas" panose="020B0609020204030204" pitchFamily="49" charset="0"/>
                <a:cs typeface="Consolas" panose="020B0609020204030204" pitchFamily="49" charset="0"/>
              </a:rPr>
              <a:t>&amp;sr=</a:t>
            </a:r>
            <a:r>
              <a:rPr lang="en-US" sz="2300" b="1" u="sng" kern="0">
                <a:solidFill>
                  <a:srgbClr val="FFFFFF"/>
                </a:solidFill>
                <a:highlight>
                  <a:srgbClr val="FF0000"/>
                </a:highlight>
                <a:latin typeface="Consolas" panose="020B0609020204030204" pitchFamily="49" charset="0"/>
                <a:cs typeface="Consolas" panose="020B0609020204030204" pitchFamily="49" charset="0"/>
              </a:rPr>
              <a:t>[Resource]</a:t>
            </a:r>
            <a:r>
              <a:rPr lang="en-US" sz="2300" u="sng" kern="0">
                <a:solidFill>
                  <a:srgbClr val="C0C0C0">
                    <a:lumMod val="50000"/>
                  </a:srgbClr>
                </a:solidFill>
                <a:latin typeface="Consolas" panose="020B0609020204030204" pitchFamily="49" charset="0"/>
                <a:cs typeface="Consolas" panose="020B0609020204030204" pitchFamily="49" charset="0"/>
              </a:rPr>
              <a:t>&amp;sr=</a:t>
            </a:r>
            <a:r>
              <a:rPr lang="en-US" sz="2300" b="1" u="sng" kern="0">
                <a:solidFill>
                  <a:srgbClr val="FFFFFF"/>
                </a:solidFill>
                <a:highlight>
                  <a:srgbClr val="FF0000"/>
                </a:highlight>
                <a:latin typeface="Consolas" panose="020B0609020204030204" pitchFamily="49" charset="0"/>
                <a:cs typeface="Consolas" panose="020B0609020204030204" pitchFamily="49" charset="0"/>
              </a:rPr>
              <a:t>[Permissions</a:t>
            </a:r>
            <a:r>
              <a:rPr lang="en-US" sz="2300" u="sng" kern="0">
                <a:solidFill>
                  <a:srgbClr val="8DACD0">
                    <a:lumMod val="40000"/>
                    <a:lumOff val="60000"/>
                  </a:srgbClr>
                </a:solidFill>
                <a:highlight>
                  <a:srgbClr val="FF0000"/>
                </a:highlight>
                <a:latin typeface="Consolas" panose="020B0609020204030204" pitchFamily="49" charset="0"/>
                <a:cs typeface="Consolas" panose="020B0609020204030204" pitchFamily="49" charset="0"/>
              </a:rPr>
              <a:t> </a:t>
            </a:r>
            <a:r>
              <a:rPr lang="en-US" sz="2300" b="1" u="sng" kern="0">
                <a:solidFill>
                  <a:srgbClr val="FFFFFF"/>
                </a:solidFill>
                <a:highlight>
                  <a:srgbClr val="FF0000"/>
                </a:highlight>
                <a:latin typeface="Consolas" panose="020B0609020204030204" pitchFamily="49" charset="0"/>
                <a:cs typeface="Consolas" panose="020B0609020204030204" pitchFamily="49" charset="0"/>
              </a:rPr>
              <a:t>Granted]</a:t>
            </a:r>
            <a:r>
              <a:rPr lang="en-US" sz="2300" u="sng" kern="0">
                <a:solidFill>
                  <a:srgbClr val="C0C0C0">
                    <a:lumMod val="50000"/>
                  </a:srgbClr>
                </a:solidFill>
                <a:latin typeface="Consolas" panose="020B0609020204030204" pitchFamily="49" charset="0"/>
                <a:cs typeface="Consolas" panose="020B0609020204030204" pitchFamily="49" charset="0"/>
              </a:rPr>
              <a:t>&amp;si=</a:t>
            </a:r>
            <a:r>
              <a:rPr lang="en-US" sz="2300" b="1" u="sng" kern="0">
                <a:solidFill>
                  <a:srgbClr val="FFFFFF"/>
                </a:solidFill>
                <a:highlight>
                  <a:srgbClr val="FF0000"/>
                </a:highlight>
                <a:latin typeface="Consolas" panose="020B0609020204030204" pitchFamily="49" charset="0"/>
                <a:cs typeface="Consolas" panose="020B0609020204030204" pitchFamily="49" charset="0"/>
              </a:rPr>
              <a:t>[nameofpolicy]</a:t>
            </a:r>
            <a:r>
              <a:rPr lang="en-US" sz="2300" u="sng" kern="0">
                <a:solidFill>
                  <a:srgbClr val="C0C0C0">
                    <a:lumMod val="50000"/>
                  </a:srgbClr>
                </a:solidFill>
                <a:latin typeface="Consolas" panose="020B0609020204030204" pitchFamily="49" charset="0"/>
                <a:cs typeface="Consolas" panose="020B0609020204030204" pitchFamily="49" charset="0"/>
              </a:rPr>
              <a:t>&amp;sig=</a:t>
            </a:r>
            <a:r>
              <a:rPr lang="en-US" sz="2300" b="1" u="sng" kern="0">
                <a:solidFill>
                  <a:srgbClr val="FFFFFF"/>
                </a:solidFill>
                <a:highlight>
                  <a:srgbClr val="FF0000"/>
                </a:highlight>
                <a:latin typeface="Consolas" panose="020B0609020204030204" pitchFamily="49" charset="0"/>
                <a:cs typeface="Consolas" panose="020B0609020204030204" pitchFamily="49" charset="0"/>
              </a:rPr>
              <a:t>[HMAC-SHA256</a:t>
            </a:r>
            <a:r>
              <a:rPr lang="en-US" sz="2300" u="sng" kern="0">
                <a:solidFill>
                  <a:srgbClr val="FFFFFF"/>
                </a:solidFill>
                <a:highlight>
                  <a:srgbClr val="FF0000"/>
                </a:highlight>
                <a:latin typeface="Consolas" panose="020B0609020204030204" pitchFamily="49" charset="0"/>
                <a:cs typeface="Consolas" panose="020B0609020204030204" pitchFamily="49" charset="0"/>
              </a:rPr>
              <a:t> </a:t>
            </a:r>
            <a:r>
              <a:rPr lang="en-US" sz="2300" b="1" u="sng" kern="0">
                <a:solidFill>
                  <a:srgbClr val="FFFFFF"/>
                </a:solidFill>
                <a:highlight>
                  <a:srgbClr val="FF0000"/>
                </a:highlight>
                <a:latin typeface="Consolas" panose="020B0609020204030204" pitchFamily="49" charset="0"/>
                <a:cs typeface="Consolas" panose="020B0609020204030204" pitchFamily="49" charset="0"/>
              </a:rPr>
              <a:t>value]</a:t>
            </a:r>
          </a:p>
        </p:txBody>
      </p:sp>
    </p:spTree>
    <p:extLst>
      <p:ext uri="{BB962C8B-B14F-4D97-AF65-F5344CB8AC3E}">
        <p14:creationId xmlns:p14="http://schemas.microsoft.com/office/powerpoint/2010/main" val="594911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5978E-B09A-48BE-B806-1057FC676B4D}"/>
              </a:ext>
            </a:extLst>
          </p:cNvPr>
          <p:cNvSpPr>
            <a:spLocks noGrp="1"/>
          </p:cNvSpPr>
          <p:nvPr>
            <p:ph type="title"/>
          </p:nvPr>
        </p:nvSpPr>
        <p:spPr/>
        <p:txBody>
          <a:bodyPr/>
          <a:lstStyle/>
          <a:p>
            <a:r>
              <a:rPr lang="en-US"/>
              <a:t>Stored Access Policies</a:t>
            </a:r>
          </a:p>
        </p:txBody>
      </p:sp>
      <p:sp>
        <p:nvSpPr>
          <p:cNvPr id="4" name="Content Placeholder 2">
            <a:extLst>
              <a:ext uri="{FF2B5EF4-FFF2-40B4-BE49-F238E27FC236}">
                <a16:creationId xmlns:a16="http://schemas.microsoft.com/office/drawing/2014/main" id="{5991569E-8088-4BE6-B558-EB86D18853AD}"/>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Stored access policies allow you to have granular control over a set of shared access signatures</a:t>
            </a:r>
          </a:p>
          <a:p>
            <a:pPr lvl="1"/>
            <a:r>
              <a:rPr lang="en-US" kern="0">
                <a:solidFill>
                  <a:srgbClr val="000000"/>
                </a:solidFill>
              </a:rPr>
              <a:t>The signature lifetime and permissions are stored in the policy as opposed to the URL</a:t>
            </a:r>
          </a:p>
          <a:p>
            <a:pPr lvl="1"/>
            <a:r>
              <a:rPr lang="en-US" kern="0">
                <a:solidFill>
                  <a:srgbClr val="000000"/>
                </a:solidFill>
              </a:rPr>
              <a:t>You can modify the properties in the policy, and the changes are automatically propagated to all signatures generated from the policy</a:t>
            </a:r>
          </a:p>
          <a:p>
            <a:pPr lvl="1"/>
            <a:r>
              <a:rPr lang="en-US" kern="0">
                <a:solidFill>
                  <a:srgbClr val="000000"/>
                </a:solidFill>
              </a:rPr>
              <a:t>You can also invalidated all signatures generated from a policy</a:t>
            </a:r>
          </a:p>
          <a:p>
            <a:r>
              <a:rPr lang="en-US" kern="0">
                <a:solidFill>
                  <a:srgbClr val="000000"/>
                </a:solidFill>
              </a:rPr>
              <a:t>A Container, Queue, or Table can have up to five stored access policies</a:t>
            </a:r>
          </a:p>
        </p:txBody>
      </p:sp>
    </p:spTree>
    <p:extLst>
      <p:ext uri="{BB962C8B-B14F-4D97-AF65-F5344CB8AC3E}">
        <p14:creationId xmlns:p14="http://schemas.microsoft.com/office/powerpoint/2010/main" val="1303987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EDEBE-8E58-4F53-B96A-0D6FAE858E75}"/>
              </a:ext>
            </a:extLst>
          </p:cNvPr>
          <p:cNvSpPr>
            <a:spLocks noGrp="1"/>
          </p:cNvSpPr>
          <p:nvPr>
            <p:ph type="title"/>
          </p:nvPr>
        </p:nvSpPr>
        <p:spPr/>
        <p:txBody>
          <a:bodyPr/>
          <a:lstStyle/>
          <a:p>
            <a:r>
              <a:rPr lang="en-US"/>
              <a:t>Generating Shared Access Signatures from Policies</a:t>
            </a:r>
          </a:p>
        </p:txBody>
      </p:sp>
      <p:sp>
        <p:nvSpPr>
          <p:cNvPr id="4" name="Content Placeholder 2">
            <a:extLst>
              <a:ext uri="{FF2B5EF4-FFF2-40B4-BE49-F238E27FC236}">
                <a16:creationId xmlns:a16="http://schemas.microsoft.com/office/drawing/2014/main" id="{B1E7F96D-061A-4C4B-93FC-70122C85D025}"/>
              </a:ext>
            </a:extLst>
          </p:cNvPr>
          <p:cNvSpPr txBox="1">
            <a:spLocks/>
          </p:cNvSpPr>
          <p:nvPr/>
        </p:nvSpPr>
        <p:spPr>
          <a:xfrm>
            <a:off x="636814" y="1021215"/>
            <a:ext cx="946513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altLang="en-US" sz="1800" kern="0">
                <a:solidFill>
                  <a:srgbClr val="008000"/>
                </a:solidFill>
                <a:latin typeface="Consolas" panose="020B0609020204030204" pitchFamily="49" charset="0"/>
                <a:cs typeface="Consolas" panose="020B0609020204030204" pitchFamily="49" charset="0"/>
              </a:rPr>
              <a:t>// Get a reference to the container </a:t>
            </a:r>
          </a:p>
          <a:p>
            <a:pPr marL="0" indent="0">
              <a:buNone/>
            </a:pPr>
            <a:r>
              <a:rPr lang="en-US" altLang="en-US" sz="1800" kern="0">
                <a:solidFill>
                  <a:srgbClr val="000000"/>
                </a:solidFill>
                <a:latin typeface="Consolas" panose="020B0609020204030204" pitchFamily="49" charset="0"/>
                <a:cs typeface="Consolas" panose="020B0609020204030204" pitchFamily="49" charset="0"/>
              </a:rPr>
              <a:t>var container = blobClient.GetContainerReference(</a:t>
            </a:r>
            <a:r>
              <a:rPr lang="en-US" altLang="en-US" sz="1800" kern="0">
                <a:solidFill>
                  <a:srgbClr val="A31515"/>
                </a:solidFill>
                <a:latin typeface="Consolas" panose="020B0609020204030204" pitchFamily="49" charset="0"/>
                <a:cs typeface="Consolas" panose="020B0609020204030204" pitchFamily="49" charset="0"/>
              </a:rPr>
              <a:t>“files"</a:t>
            </a:r>
            <a:r>
              <a:rPr lang="en-US" altLang="en-US" sz="1800" kern="0">
                <a:solidFill>
                  <a:srgbClr val="000000"/>
                </a:solidFill>
                <a:latin typeface="Consolas" panose="020B0609020204030204" pitchFamily="49" charset="0"/>
                <a:cs typeface="Consolas" panose="020B0609020204030204" pitchFamily="49" charset="0"/>
              </a:rPr>
              <a:t>); </a:t>
            </a:r>
          </a:p>
          <a:p>
            <a:pPr marL="0" indent="0">
              <a:buNone/>
            </a:pPr>
            <a:r>
              <a:rPr lang="en-US" altLang="en-US" sz="1800" kern="0">
                <a:solidFill>
                  <a:srgbClr val="000000"/>
                </a:solidFill>
                <a:latin typeface="Consolas" panose="020B0609020204030204" pitchFamily="49" charset="0"/>
                <a:cs typeface="Consolas" panose="020B0609020204030204" pitchFamily="49" charset="0"/>
              </a:rPr>
              <a:t>container.CreateIfNotExists(); </a:t>
            </a:r>
          </a:p>
          <a:p>
            <a:pPr marL="0" indent="0">
              <a:buNone/>
            </a:pPr>
            <a:endParaRPr lang="en-US" altLang="en-US" sz="1800" kern="0">
              <a:solidFill>
                <a:srgbClr val="000000"/>
              </a:solidFill>
              <a:latin typeface="Consolas" panose="020B0609020204030204" pitchFamily="49" charset="0"/>
              <a:cs typeface="Consolas" panose="020B0609020204030204" pitchFamily="49" charset="0"/>
            </a:endParaRPr>
          </a:p>
          <a:p>
            <a:pPr marL="0" indent="0">
              <a:buNone/>
            </a:pPr>
            <a:r>
              <a:rPr lang="en-US" altLang="en-US" sz="1800" kern="0">
                <a:solidFill>
                  <a:srgbClr val="008000"/>
                </a:solidFill>
                <a:latin typeface="Consolas" panose="020B0609020204030204" pitchFamily="49" charset="0"/>
                <a:cs typeface="Consolas" panose="020B0609020204030204" pitchFamily="49" charset="0"/>
              </a:rPr>
              <a:t>// Create blob container permissions</a:t>
            </a:r>
          </a:p>
          <a:p>
            <a:pPr marL="0" indent="0">
              <a:buNone/>
            </a:pPr>
            <a:r>
              <a:rPr lang="en-US" altLang="en-US" sz="1800" kern="0">
                <a:solidFill>
                  <a:srgbClr val="000000"/>
                </a:solidFill>
                <a:latin typeface="Consolas" panose="020B0609020204030204" pitchFamily="49" charset="0"/>
                <a:cs typeface="Consolas" panose="020B0609020204030204" pitchFamily="49" charset="0"/>
              </a:rPr>
              <a:t>var blobPermissions = </a:t>
            </a:r>
            <a:r>
              <a:rPr lang="en-US" altLang="en-US" sz="1800" kern="0">
                <a:solidFill>
                  <a:srgbClr val="0000FF"/>
                </a:solidFill>
                <a:latin typeface="Consolas" panose="020B0609020204030204" pitchFamily="49" charset="0"/>
                <a:cs typeface="Consolas" panose="020B0609020204030204" pitchFamily="49" charset="0"/>
              </a:rPr>
              <a:t>new</a:t>
            </a:r>
            <a:r>
              <a:rPr lang="en-US" altLang="en-US" sz="1800" kern="0">
                <a:solidFill>
                  <a:srgbClr val="000000"/>
                </a:solidFill>
                <a:latin typeface="Consolas" panose="020B0609020204030204" pitchFamily="49" charset="0"/>
                <a:cs typeface="Consolas" panose="020B0609020204030204" pitchFamily="49" charset="0"/>
              </a:rPr>
              <a:t> BlobContainerPermissions(); blobPermissions.SharedAccessPolicies.Add(</a:t>
            </a:r>
            <a:r>
              <a:rPr lang="en-US" altLang="en-US" sz="1800" kern="0">
                <a:solidFill>
                  <a:srgbClr val="A31515"/>
                </a:solidFill>
                <a:latin typeface="Consolas" panose="020B0609020204030204" pitchFamily="49" charset="0"/>
                <a:cs typeface="Consolas" panose="020B0609020204030204" pitchFamily="49" charset="0"/>
              </a:rPr>
              <a:t>"mypolicy"</a:t>
            </a:r>
            <a:r>
              <a:rPr lang="en-US" altLang="en-US" sz="1800" kern="0">
                <a:solidFill>
                  <a:srgbClr val="000000"/>
                </a:solidFill>
                <a:latin typeface="Consolas" panose="020B0609020204030204" pitchFamily="49" charset="0"/>
                <a:cs typeface="Consolas" panose="020B0609020204030204" pitchFamily="49" charset="0"/>
              </a:rPr>
              <a:t>, </a:t>
            </a:r>
            <a:r>
              <a:rPr lang="en-US" altLang="en-US" sz="1800" kern="0">
                <a:solidFill>
                  <a:srgbClr val="0000FF"/>
                </a:solidFill>
                <a:latin typeface="Consolas" panose="020B0609020204030204" pitchFamily="49" charset="0"/>
                <a:cs typeface="Consolas" panose="020B0609020204030204" pitchFamily="49" charset="0"/>
              </a:rPr>
              <a:t>new</a:t>
            </a:r>
            <a:r>
              <a:rPr lang="en-US" altLang="en-US" sz="1800" kern="0">
                <a:solidFill>
                  <a:srgbClr val="000000"/>
                </a:solidFill>
                <a:latin typeface="Consolas" panose="020B0609020204030204" pitchFamily="49" charset="0"/>
                <a:cs typeface="Consolas" panose="020B0609020204030204" pitchFamily="49" charset="0"/>
              </a:rPr>
              <a:t>  </a:t>
            </a:r>
          </a:p>
          <a:p>
            <a:pPr marL="0" indent="0">
              <a:buNone/>
            </a:pPr>
            <a:r>
              <a:rPr lang="en-US" altLang="en-US" sz="1800" kern="0">
                <a:solidFill>
                  <a:srgbClr val="000000"/>
                </a:solidFill>
                <a:latin typeface="Consolas" panose="020B0609020204030204" pitchFamily="49" charset="0"/>
                <a:cs typeface="Consolas" panose="020B0609020204030204" pitchFamily="49" charset="0"/>
              </a:rPr>
              <a:t>     SharedAccessBlobPolicy() { </a:t>
            </a:r>
            <a:endParaRPr lang="en-US" altLang="en-US" sz="1800" kern="0">
              <a:solidFill>
                <a:srgbClr val="008000"/>
              </a:solidFill>
              <a:latin typeface="Consolas" panose="020B0609020204030204" pitchFamily="49" charset="0"/>
              <a:cs typeface="Consolas" panose="020B0609020204030204" pitchFamily="49" charset="0"/>
            </a:endParaRPr>
          </a:p>
          <a:p>
            <a:pPr marL="284163" lvl="1" indent="0">
              <a:buNone/>
            </a:pPr>
            <a:r>
              <a:rPr lang="en-US" altLang="en-US" sz="1800" kern="0">
                <a:solidFill>
                  <a:srgbClr val="000000"/>
                </a:solidFill>
                <a:latin typeface="Consolas" panose="020B0609020204030204" pitchFamily="49" charset="0"/>
                <a:cs typeface="Consolas" panose="020B0609020204030204" pitchFamily="49" charset="0"/>
              </a:rPr>
              <a:t>        SharedAccessExpiryTime =        DateTime.UtcNow.AddHours(10),</a:t>
            </a:r>
          </a:p>
          <a:p>
            <a:pPr marL="284163" lvl="1" indent="0">
              <a:buNone/>
            </a:pPr>
            <a:r>
              <a:rPr lang="en-US" altLang="en-US" sz="1800" kern="0">
                <a:solidFill>
                  <a:srgbClr val="000000"/>
                </a:solidFill>
                <a:latin typeface="Consolas" panose="020B0609020204030204" pitchFamily="49" charset="0"/>
                <a:cs typeface="Consolas" panose="020B0609020204030204" pitchFamily="49" charset="0"/>
              </a:rPr>
              <a:t>        Permissions = SharedAccessBlobPermissions.Read </a:t>
            </a:r>
          </a:p>
          <a:p>
            <a:pPr marL="0" indent="0">
              <a:buNone/>
            </a:pPr>
            <a:r>
              <a:rPr lang="en-US" altLang="en-US" sz="1800" kern="0">
                <a:solidFill>
                  <a:srgbClr val="000000"/>
                </a:solidFill>
                <a:latin typeface="Consolas" panose="020B0609020204030204" pitchFamily="49" charset="0"/>
                <a:cs typeface="Consolas" panose="020B0609020204030204" pitchFamily="49" charset="0"/>
              </a:rPr>
              <a:t>     }</a:t>
            </a:r>
          </a:p>
          <a:p>
            <a:pPr marL="0" indent="0">
              <a:buNone/>
            </a:pPr>
            <a:r>
              <a:rPr lang="en-US" altLang="en-US" sz="1800" kern="0">
                <a:solidFill>
                  <a:srgbClr val="000000"/>
                </a:solidFill>
                <a:latin typeface="Consolas" panose="020B0609020204030204" pitchFamily="49" charset="0"/>
                <a:cs typeface="Consolas" panose="020B0609020204030204" pitchFamily="49" charset="0"/>
              </a:rPr>
              <a:t>); </a:t>
            </a:r>
          </a:p>
          <a:p>
            <a:pPr marL="0" indent="0">
              <a:buNone/>
            </a:pPr>
            <a:r>
              <a:rPr lang="en-US" altLang="en-US" sz="1800" kern="0">
                <a:solidFill>
                  <a:srgbClr val="000000"/>
                </a:solidFill>
                <a:latin typeface="Consolas" panose="020B0609020204030204" pitchFamily="49" charset="0"/>
                <a:cs typeface="Consolas" panose="020B0609020204030204" pitchFamily="49" charset="0"/>
              </a:rPr>
              <a:t>blobPermissions.PublicAccess = BlobContainerPublicAccessType.Off; </a:t>
            </a:r>
            <a:endParaRPr lang="en-US" sz="1400" kern="0">
              <a:solidFill>
                <a:srgbClr val="0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25359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33813-3D14-43CB-970B-E8468C8D303B}"/>
              </a:ext>
            </a:extLst>
          </p:cNvPr>
          <p:cNvSpPr>
            <a:spLocks noGrp="1"/>
          </p:cNvSpPr>
          <p:nvPr>
            <p:ph type="title"/>
          </p:nvPr>
        </p:nvSpPr>
        <p:spPr/>
        <p:txBody>
          <a:bodyPr/>
          <a:lstStyle/>
          <a:p>
            <a:r>
              <a:rPr lang="en-US"/>
              <a:t>Generating Shared Access Signatures from Policies</a:t>
            </a:r>
          </a:p>
        </p:txBody>
      </p:sp>
      <p:sp>
        <p:nvSpPr>
          <p:cNvPr id="4" name="Content Placeholder 2">
            <a:extLst>
              <a:ext uri="{FF2B5EF4-FFF2-40B4-BE49-F238E27FC236}">
                <a16:creationId xmlns:a16="http://schemas.microsoft.com/office/drawing/2014/main" id="{C4D8117A-DCA5-401A-9808-23FD26A89969}"/>
              </a:ext>
            </a:extLst>
          </p:cNvPr>
          <p:cNvSpPr txBox="1">
            <a:spLocks/>
          </p:cNvSpPr>
          <p:nvPr/>
        </p:nvSpPr>
        <p:spPr>
          <a:xfrm>
            <a:off x="751114" y="1021215"/>
            <a:ext cx="935083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altLang="en-US" sz="1800" kern="0">
                <a:solidFill>
                  <a:srgbClr val="008000"/>
                </a:solidFill>
                <a:latin typeface="Consolas" panose="020B0609020204030204" pitchFamily="49" charset="0"/>
                <a:cs typeface="Consolas" panose="020B0609020204030204" pitchFamily="49" charset="0"/>
              </a:rPr>
              <a:t>// Set the permission policy on the container.</a:t>
            </a:r>
            <a:r>
              <a:rPr lang="en-US" altLang="en-US" sz="1800" kern="0">
                <a:solidFill>
                  <a:srgbClr val="000000"/>
                </a:solidFill>
                <a:latin typeface="Consolas" panose="020B0609020204030204" pitchFamily="49" charset="0"/>
                <a:cs typeface="Consolas" panose="020B0609020204030204" pitchFamily="49" charset="0"/>
              </a:rPr>
              <a:t> container.SetPermissions(blobPermissions); </a:t>
            </a:r>
          </a:p>
          <a:p>
            <a:pPr marL="0" indent="0">
              <a:buNone/>
            </a:pPr>
            <a:endParaRPr lang="en-US" altLang="en-US" sz="1800" kern="0">
              <a:solidFill>
                <a:srgbClr val="000000"/>
              </a:solidFill>
              <a:latin typeface="Consolas" panose="020B0609020204030204" pitchFamily="49" charset="0"/>
              <a:cs typeface="Consolas" panose="020B0609020204030204" pitchFamily="49" charset="0"/>
            </a:endParaRPr>
          </a:p>
          <a:p>
            <a:pPr marL="0" indent="0">
              <a:buNone/>
            </a:pPr>
            <a:r>
              <a:rPr lang="en-US" altLang="en-US" sz="1800" kern="0">
                <a:solidFill>
                  <a:srgbClr val="008000"/>
                </a:solidFill>
                <a:latin typeface="Consolas" panose="020B0609020204030204" pitchFamily="49" charset="0"/>
                <a:cs typeface="Consolas" panose="020B0609020204030204" pitchFamily="49" charset="0"/>
              </a:rPr>
              <a:t>// Get a reference to the container for the shared access signature</a:t>
            </a:r>
          </a:p>
          <a:p>
            <a:pPr marL="0" indent="0">
              <a:buNone/>
            </a:pPr>
            <a:r>
              <a:rPr lang="en-US" altLang="en-US" sz="1800" kern="0">
                <a:solidFill>
                  <a:srgbClr val="000000"/>
                </a:solidFill>
                <a:latin typeface="Consolas" panose="020B0609020204030204" pitchFamily="49" charset="0"/>
                <a:cs typeface="Consolas" panose="020B0609020204030204" pitchFamily="49" charset="0"/>
              </a:rPr>
              <a:t>var container = blobClient.GetContainerReference(</a:t>
            </a:r>
            <a:r>
              <a:rPr lang="en-US" altLang="en-US" sz="1800" kern="0">
                <a:solidFill>
                  <a:srgbClr val="A31515"/>
                </a:solidFill>
                <a:latin typeface="Consolas" panose="020B0609020204030204" pitchFamily="49" charset="0"/>
                <a:cs typeface="Consolas" panose="020B0609020204030204" pitchFamily="49" charset="0"/>
              </a:rPr>
              <a:t>“files"</a:t>
            </a:r>
            <a:r>
              <a:rPr lang="en-US" altLang="en-US" sz="1800" kern="0">
                <a:solidFill>
                  <a:srgbClr val="000000"/>
                </a:solidFill>
                <a:latin typeface="Consolas" panose="020B0609020204030204" pitchFamily="49" charset="0"/>
                <a:cs typeface="Consolas" panose="020B0609020204030204" pitchFamily="49" charset="0"/>
              </a:rPr>
              <a:t>); </a:t>
            </a:r>
          </a:p>
          <a:p>
            <a:pPr marL="0" indent="0">
              <a:buNone/>
            </a:pPr>
            <a:r>
              <a:rPr lang="en-US" altLang="en-US" sz="1800" kern="0">
                <a:solidFill>
                  <a:srgbClr val="000000"/>
                </a:solidFill>
                <a:latin typeface="Consolas" panose="020B0609020204030204" pitchFamily="49" charset="0"/>
                <a:cs typeface="Consolas" panose="020B0609020204030204" pitchFamily="49" charset="0"/>
              </a:rPr>
              <a:t>container.CreateIfNotExists(); </a:t>
            </a:r>
          </a:p>
          <a:p>
            <a:pPr marL="0" indent="0">
              <a:buNone/>
            </a:pPr>
            <a:endParaRPr lang="en-US" altLang="en-US" sz="1800" kern="0">
              <a:solidFill>
                <a:srgbClr val="008000"/>
              </a:solidFill>
              <a:latin typeface="Consolas" panose="020B0609020204030204" pitchFamily="49" charset="0"/>
              <a:cs typeface="Consolas" panose="020B0609020204030204" pitchFamily="49" charset="0"/>
            </a:endParaRPr>
          </a:p>
          <a:p>
            <a:pPr marL="0" indent="0">
              <a:buNone/>
            </a:pPr>
            <a:r>
              <a:rPr lang="en-US" altLang="en-US" sz="1800" kern="0">
                <a:solidFill>
                  <a:srgbClr val="008000"/>
                </a:solidFill>
                <a:latin typeface="Consolas" panose="020B0609020204030204" pitchFamily="49" charset="0"/>
                <a:cs typeface="Consolas" panose="020B0609020204030204" pitchFamily="49" charset="0"/>
              </a:rPr>
              <a:t>// Get the shared access signature to share with users.</a:t>
            </a:r>
            <a:r>
              <a:rPr lang="en-US" altLang="en-US" sz="1800" kern="0">
                <a:solidFill>
                  <a:srgbClr val="000000"/>
                </a:solidFill>
                <a:latin typeface="Consolas" panose="020B0609020204030204" pitchFamily="49" charset="0"/>
                <a:cs typeface="Consolas" panose="020B0609020204030204" pitchFamily="49" charset="0"/>
              </a:rPr>
              <a:t> </a:t>
            </a:r>
          </a:p>
          <a:p>
            <a:pPr marL="0" indent="0">
              <a:buNone/>
            </a:pPr>
            <a:r>
              <a:rPr lang="en-US" altLang="en-US" sz="1800" kern="0">
                <a:solidFill>
                  <a:srgbClr val="0000FF"/>
                </a:solidFill>
                <a:latin typeface="Consolas" panose="020B0609020204030204" pitchFamily="49" charset="0"/>
                <a:cs typeface="Consolas" panose="020B0609020204030204" pitchFamily="49" charset="0"/>
              </a:rPr>
              <a:t>string</a:t>
            </a:r>
            <a:r>
              <a:rPr lang="en-US" altLang="en-US" sz="1800" kern="0">
                <a:solidFill>
                  <a:srgbClr val="000000"/>
                </a:solidFill>
                <a:latin typeface="Consolas" panose="020B0609020204030204" pitchFamily="49" charset="0"/>
                <a:cs typeface="Consolas" panose="020B0609020204030204" pitchFamily="49" charset="0"/>
              </a:rPr>
              <a:t> sasToken = container.GetSharedAccessSignature(</a:t>
            </a:r>
          </a:p>
          <a:p>
            <a:pPr marL="0" indent="0">
              <a:buNone/>
            </a:pPr>
            <a:r>
              <a:rPr lang="en-US" altLang="en-US" sz="1800" kern="0">
                <a:solidFill>
                  <a:srgbClr val="000000"/>
                </a:solidFill>
                <a:latin typeface="Consolas" panose="020B0609020204030204" pitchFamily="49" charset="0"/>
                <a:cs typeface="Consolas" panose="020B0609020204030204" pitchFamily="49" charset="0"/>
              </a:rPr>
              <a:t>     </a:t>
            </a:r>
            <a:r>
              <a:rPr lang="en-US" altLang="en-US" sz="1800" kern="0">
                <a:solidFill>
                  <a:srgbClr val="0000FF"/>
                </a:solidFill>
                <a:latin typeface="Consolas" panose="020B0609020204030204" pitchFamily="49" charset="0"/>
                <a:cs typeface="Consolas" panose="020B0609020204030204" pitchFamily="49" charset="0"/>
              </a:rPr>
              <a:t>new</a:t>
            </a:r>
            <a:r>
              <a:rPr lang="en-US" altLang="en-US" sz="1800" kern="0">
                <a:solidFill>
                  <a:srgbClr val="000000"/>
                </a:solidFill>
                <a:latin typeface="Consolas" panose="020B0609020204030204" pitchFamily="49" charset="0"/>
                <a:cs typeface="Consolas" panose="020B0609020204030204" pitchFamily="49" charset="0"/>
              </a:rPr>
              <a:t> SharedAccessBlobPolicy(), </a:t>
            </a:r>
          </a:p>
          <a:p>
            <a:pPr marL="0" indent="0">
              <a:buNone/>
            </a:pPr>
            <a:r>
              <a:rPr lang="en-US" altLang="en-US" sz="1800" kern="0">
                <a:solidFill>
                  <a:srgbClr val="000000"/>
                </a:solidFill>
                <a:latin typeface="Consolas" panose="020B0609020204030204" pitchFamily="49" charset="0"/>
                <a:cs typeface="Consolas" panose="020B0609020204030204" pitchFamily="49" charset="0"/>
              </a:rPr>
              <a:t>     </a:t>
            </a:r>
            <a:r>
              <a:rPr lang="en-US" altLang="en-US" sz="1800" kern="0">
                <a:solidFill>
                  <a:srgbClr val="A31515"/>
                </a:solidFill>
                <a:latin typeface="Consolas" panose="020B0609020204030204" pitchFamily="49" charset="0"/>
                <a:cs typeface="Consolas" panose="020B0609020204030204" pitchFamily="49" charset="0"/>
              </a:rPr>
              <a:t>"mypolicy“</a:t>
            </a:r>
          </a:p>
          <a:p>
            <a:pPr marL="0" indent="0">
              <a:buNone/>
            </a:pPr>
            <a:r>
              <a:rPr lang="en-US" altLang="en-US" sz="1800" kern="0">
                <a:solidFill>
                  <a:srgbClr val="000000"/>
                </a:solidFill>
                <a:latin typeface="Consolas" panose="020B0609020204030204" pitchFamily="49" charset="0"/>
                <a:cs typeface="Consolas" panose="020B0609020204030204" pitchFamily="49" charset="0"/>
              </a:rPr>
              <a:t>); </a:t>
            </a:r>
          </a:p>
          <a:p>
            <a:endParaRPr lang="en-US" sz="1400" kern="0">
              <a:solidFill>
                <a:srgbClr val="0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78334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66C47-0341-4CC9-B9E9-4B21CF67A7C9}"/>
              </a:ext>
            </a:extLst>
          </p:cNvPr>
          <p:cNvSpPr>
            <a:spLocks noGrp="1"/>
          </p:cNvSpPr>
          <p:nvPr>
            <p:ph type="title"/>
          </p:nvPr>
        </p:nvSpPr>
        <p:spPr/>
        <p:txBody>
          <a:bodyPr/>
          <a:lstStyle/>
          <a:p>
            <a:r>
              <a:rPr lang="en-US"/>
              <a:t>Lesson 3: Configuring Azure Storage Accounts</a:t>
            </a:r>
          </a:p>
        </p:txBody>
      </p:sp>
      <p:sp>
        <p:nvSpPr>
          <p:cNvPr id="3" name="Text Placeholder 2">
            <a:extLst>
              <a:ext uri="{FF2B5EF4-FFF2-40B4-BE49-F238E27FC236}">
                <a16:creationId xmlns:a16="http://schemas.microsoft.com/office/drawing/2014/main" id="{D3778B7C-2B5B-4F96-AF8D-47381D0BF52A}"/>
              </a:ext>
            </a:extLst>
          </p:cNvPr>
          <p:cNvSpPr>
            <a:spLocks noGrp="1"/>
          </p:cNvSpPr>
          <p:nvPr>
            <p:ph type="body" idx="1"/>
          </p:nvPr>
        </p:nvSpPr>
        <p:spPr/>
        <p:txBody>
          <a:bodyPr/>
          <a:lstStyle/>
          <a:p>
            <a:r>
              <a:rPr lang="en-US"/>
              <a:t>Azure Content Delivery Network (CDN)
Cross-Origin Resource Sharing</a:t>
            </a:r>
          </a:p>
        </p:txBody>
      </p:sp>
    </p:spTree>
    <p:extLst>
      <p:ext uri="{BB962C8B-B14F-4D97-AF65-F5344CB8AC3E}">
        <p14:creationId xmlns:p14="http://schemas.microsoft.com/office/powerpoint/2010/main" val="1318138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1910B-C031-4D8F-BFDA-6CD1FA4BBE0D}"/>
              </a:ext>
            </a:extLst>
          </p:cNvPr>
          <p:cNvSpPr>
            <a:spLocks noGrp="1"/>
          </p:cNvSpPr>
          <p:nvPr>
            <p:ph type="title"/>
          </p:nvPr>
        </p:nvSpPr>
        <p:spPr/>
        <p:txBody>
          <a:bodyPr/>
          <a:lstStyle/>
          <a:p>
            <a:r>
              <a:rPr lang="en-US"/>
              <a:t>Azure Content Delivery Network (CDN)</a:t>
            </a:r>
          </a:p>
        </p:txBody>
      </p:sp>
      <p:sp>
        <p:nvSpPr>
          <p:cNvPr id="4" name="Content Placeholder 2">
            <a:extLst>
              <a:ext uri="{FF2B5EF4-FFF2-40B4-BE49-F238E27FC236}">
                <a16:creationId xmlns:a16="http://schemas.microsoft.com/office/drawing/2014/main" id="{8EB82350-233F-4306-9353-2DB331827E06}"/>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Caches static content at edge servers</a:t>
            </a:r>
          </a:p>
          <a:p>
            <a:pPr lvl="1"/>
            <a:r>
              <a:rPr lang="en-US" kern="0">
                <a:solidFill>
                  <a:srgbClr val="000000"/>
                </a:solidFill>
              </a:rPr>
              <a:t>User requests are distributed across edge servers</a:t>
            </a:r>
          </a:p>
          <a:p>
            <a:r>
              <a:rPr lang="en-US" kern="0">
                <a:solidFill>
                  <a:srgbClr val="000000"/>
                </a:solidFill>
              </a:rPr>
              <a:t>Used to scale Web Application globally</a:t>
            </a:r>
          </a:p>
          <a:p>
            <a:pPr lvl="1"/>
            <a:r>
              <a:rPr lang="en-US" kern="0">
                <a:solidFill>
                  <a:srgbClr val="000000"/>
                </a:solidFill>
              </a:rPr>
              <a:t>Increase Web Application performance</a:t>
            </a:r>
          </a:p>
          <a:p>
            <a:r>
              <a:rPr lang="en-US" kern="0">
                <a:solidFill>
                  <a:srgbClr val="000000"/>
                </a:solidFill>
              </a:rPr>
              <a:t>Default caching to a time-to-live (TTL) of 7 days</a:t>
            </a:r>
          </a:p>
          <a:p>
            <a:r>
              <a:rPr lang="en-US" kern="0">
                <a:solidFill>
                  <a:srgbClr val="000000"/>
                </a:solidFill>
              </a:rPr>
              <a:t>HTTP/2 Support</a:t>
            </a:r>
          </a:p>
          <a:p>
            <a:r>
              <a:rPr lang="en-US" kern="0">
                <a:solidFill>
                  <a:srgbClr val="000000"/>
                </a:solidFill>
              </a:rPr>
              <a:t>Content restriction by country</a:t>
            </a:r>
          </a:p>
        </p:txBody>
      </p:sp>
    </p:spTree>
    <p:extLst>
      <p:ext uri="{BB962C8B-B14F-4D97-AF65-F5344CB8AC3E}">
        <p14:creationId xmlns:p14="http://schemas.microsoft.com/office/powerpoint/2010/main" val="2205573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9B148-862F-40F9-974C-5691E000639B}"/>
              </a:ext>
            </a:extLst>
          </p:cNvPr>
          <p:cNvSpPr>
            <a:spLocks noGrp="1"/>
          </p:cNvSpPr>
          <p:nvPr>
            <p:ph type="title"/>
          </p:nvPr>
        </p:nvSpPr>
        <p:spPr/>
        <p:txBody>
          <a:bodyPr/>
          <a:lstStyle/>
          <a:p>
            <a:r>
              <a:rPr lang="en-US"/>
              <a:t>Azure CDN</a:t>
            </a:r>
          </a:p>
        </p:txBody>
      </p:sp>
      <p:sp>
        <p:nvSpPr>
          <p:cNvPr id="4" name="Content Placeholder 2">
            <a:extLst>
              <a:ext uri="{FF2B5EF4-FFF2-40B4-BE49-F238E27FC236}">
                <a16:creationId xmlns:a16="http://schemas.microsoft.com/office/drawing/2014/main" id="{AE72E751-146C-4F12-9CC1-8163A9FADD8E}"/>
              </a:ext>
            </a:extLst>
          </p:cNvPr>
          <p:cNvSpPr txBox="1">
            <a:spLocks/>
          </p:cNvSpPr>
          <p:nvPr/>
        </p:nvSpPr>
        <p:spPr>
          <a:xfrm>
            <a:off x="613834" y="1021215"/>
            <a:ext cx="10979452"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You can create CDN endpoints for an existing storage account</a:t>
            </a:r>
          </a:p>
          <a:p>
            <a:r>
              <a:rPr lang="en-US" kern="0">
                <a:solidFill>
                  <a:srgbClr val="000000"/>
                </a:solidFill>
              </a:rPr>
              <a:t>Storage content is cached to edge servers that is closer to your users</a:t>
            </a:r>
          </a:p>
          <a:p>
            <a:r>
              <a:rPr lang="en-US" kern="0">
                <a:solidFill>
                  <a:srgbClr val="000000"/>
                </a:solidFill>
              </a:rPr>
              <a:t>You can also create CDN endpoints for a cloud service</a:t>
            </a:r>
          </a:p>
          <a:p>
            <a:r>
              <a:rPr lang="en-US" kern="0">
                <a:solidFill>
                  <a:srgbClr val="000000"/>
                </a:solidFill>
              </a:rPr>
              <a:t>CDN content can be configured to be served from a custom domain</a:t>
            </a:r>
          </a:p>
          <a:p>
            <a:endParaRPr lang="en-US" kern="0">
              <a:solidFill>
                <a:srgbClr val="000000"/>
              </a:solidFill>
            </a:endParaRPr>
          </a:p>
        </p:txBody>
      </p:sp>
    </p:spTree>
    <p:extLst>
      <p:ext uri="{BB962C8B-B14F-4D97-AF65-F5344CB8AC3E}">
        <p14:creationId xmlns:p14="http://schemas.microsoft.com/office/powerpoint/2010/main" val="2861377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0437F-E993-41E1-93F9-B9CB7A3ECC7B}"/>
              </a:ext>
            </a:extLst>
          </p:cNvPr>
          <p:cNvSpPr>
            <a:spLocks noGrp="1"/>
          </p:cNvSpPr>
          <p:nvPr>
            <p:ph type="title"/>
          </p:nvPr>
        </p:nvSpPr>
        <p:spPr/>
        <p:txBody>
          <a:bodyPr/>
          <a:lstStyle/>
          <a:p>
            <a:r>
              <a:rPr lang="en-US"/>
              <a:t>Architecture</a:t>
            </a:r>
          </a:p>
        </p:txBody>
      </p:sp>
      <p:pic>
        <p:nvPicPr>
          <p:cNvPr id="4" name="Picture 3" descr="Illustration depicts an Azure content delivery network, or CDN. At the top, at Storage account and blob feeds static content, via an arrow, into a CDN on the right. The CDN in turn connects to a row of servers in the center representing, from left to right, Japan. USA, UK, and Germany. At the bottom, the row of servers connects via to an image of a client in the UK.">
            <a:extLst>
              <a:ext uri="{FF2B5EF4-FFF2-40B4-BE49-F238E27FC236}">
                <a16:creationId xmlns:a16="http://schemas.microsoft.com/office/drawing/2014/main" id="{B590FB3F-E84A-4833-8505-21F1683ADFAC}"/>
              </a:ext>
            </a:extLst>
          </p:cNvPr>
          <p:cNvPicPr>
            <a:picLocks noChangeAspect="1"/>
          </p:cNvPicPr>
          <p:nvPr/>
        </p:nvPicPr>
        <p:blipFill>
          <a:blip r:embed="rId3"/>
          <a:stretch>
            <a:fillRect/>
          </a:stretch>
        </p:blipFill>
        <p:spPr>
          <a:xfrm>
            <a:off x="4357515" y="954147"/>
            <a:ext cx="3476973" cy="5709303"/>
          </a:xfrm>
          <a:prstGeom prst="rect">
            <a:avLst/>
          </a:prstGeom>
        </p:spPr>
      </p:pic>
    </p:spTree>
    <p:extLst>
      <p:ext uri="{BB962C8B-B14F-4D97-AF65-F5344CB8AC3E}">
        <p14:creationId xmlns:p14="http://schemas.microsoft.com/office/powerpoint/2010/main" val="705646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8FBE6-F2F9-4C93-AD9A-F4E6F6639789}"/>
              </a:ext>
            </a:extLst>
          </p:cNvPr>
          <p:cNvSpPr>
            <a:spLocks noGrp="1"/>
          </p:cNvSpPr>
          <p:nvPr>
            <p:ph type="title"/>
          </p:nvPr>
        </p:nvSpPr>
        <p:spPr/>
        <p:txBody>
          <a:bodyPr/>
          <a:lstStyle/>
          <a:p>
            <a:r>
              <a:rPr lang="en-US"/>
              <a:t>Implementation</a:t>
            </a:r>
          </a:p>
        </p:txBody>
      </p:sp>
      <p:sp>
        <p:nvSpPr>
          <p:cNvPr id="4" name="Content Placeholder 2">
            <a:extLst>
              <a:ext uri="{FF2B5EF4-FFF2-40B4-BE49-F238E27FC236}">
                <a16:creationId xmlns:a16="http://schemas.microsoft.com/office/drawing/2014/main" id="{98596E7E-F798-4B64-B275-3995EDA36BFE}"/>
              </a:ext>
            </a:extLst>
          </p:cNvPr>
          <p:cNvSpPr txBox="1">
            <a:spLocks/>
          </p:cNvSpPr>
          <p:nvPr/>
        </p:nvSpPr>
        <p:spPr>
          <a:xfrm>
            <a:off x="613834" y="855322"/>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514350" indent="-514350">
              <a:buFont typeface="+mj-lt"/>
              <a:buAutoNum type="arabicPeriod"/>
            </a:pPr>
            <a:r>
              <a:rPr lang="en-US" kern="0">
                <a:solidFill>
                  <a:srgbClr val="000000"/>
                </a:solidFill>
              </a:rPr>
              <a:t>Create a CND profile</a:t>
            </a:r>
          </a:p>
          <a:p>
            <a:pPr marL="514350" indent="-514350">
              <a:buFont typeface="+mj-lt"/>
              <a:buAutoNum type="arabicPeriod"/>
            </a:pPr>
            <a:r>
              <a:rPr lang="en-US" kern="0">
                <a:solidFill>
                  <a:srgbClr val="000000"/>
                </a:solidFill>
              </a:rPr>
              <a:t>Create a CDN endpoint (Based on the [endpoint].azureedge.net domain</a:t>
            </a:r>
          </a:p>
          <a:p>
            <a:pPr marL="798513" lvl="1" indent="-514350">
              <a:buFont typeface="+mj-lt"/>
              <a:buAutoNum type="alphaUcPeriod"/>
            </a:pPr>
            <a:r>
              <a:rPr lang="en-US" kern="0">
                <a:solidFill>
                  <a:srgbClr val="000000"/>
                </a:solidFill>
              </a:rPr>
              <a:t>Set Origin/Source of the Content:</a:t>
            </a:r>
          </a:p>
          <a:p>
            <a:pPr marL="1193800" lvl="2" indent="-514350"/>
            <a:r>
              <a:rPr lang="en-US" kern="0">
                <a:solidFill>
                  <a:srgbClr val="000000"/>
                </a:solidFill>
              </a:rPr>
              <a:t>Blobs in Azure Storage Accounts</a:t>
            </a:r>
          </a:p>
          <a:p>
            <a:pPr marL="1193800" lvl="2" indent="-514350"/>
            <a:r>
              <a:rPr lang="en-US" kern="0">
                <a:solidFill>
                  <a:srgbClr val="000000"/>
                </a:solidFill>
              </a:rPr>
              <a:t>Azure Web Apps</a:t>
            </a:r>
          </a:p>
          <a:p>
            <a:pPr marL="1193800" lvl="2" indent="-514350"/>
            <a:r>
              <a:rPr lang="en-US" kern="0">
                <a:solidFill>
                  <a:srgbClr val="000000"/>
                </a:solidFill>
              </a:rPr>
              <a:t>Azure Cloud Services</a:t>
            </a:r>
          </a:p>
          <a:p>
            <a:pPr marL="1193800" lvl="2" indent="-514350"/>
            <a:r>
              <a:rPr lang="en-US" kern="0">
                <a:solidFill>
                  <a:srgbClr val="000000"/>
                </a:solidFill>
              </a:rPr>
              <a:t>Custom Origin</a:t>
            </a:r>
          </a:p>
          <a:p>
            <a:pPr marL="798513" lvl="1" indent="-514350">
              <a:buFont typeface="+mj-lt"/>
              <a:buAutoNum type="alphaUcPeriod"/>
            </a:pPr>
            <a:r>
              <a:rPr lang="en-US" kern="0">
                <a:solidFill>
                  <a:srgbClr val="000000"/>
                </a:solidFill>
              </a:rPr>
              <a:t>Select Protocol: HTTP / HTTPS</a:t>
            </a:r>
          </a:p>
          <a:p>
            <a:pPr marL="514350" indent="-514350">
              <a:buFont typeface="+mj-lt"/>
              <a:buAutoNum type="arabicPeriod"/>
            </a:pPr>
            <a:r>
              <a:rPr lang="en-US" kern="0">
                <a:solidFill>
                  <a:srgbClr val="000000"/>
                </a:solidFill>
              </a:rPr>
              <a:t>Test &amp; Validate</a:t>
            </a:r>
          </a:p>
          <a:p>
            <a:pPr marL="514350" indent="-514350">
              <a:buFont typeface="+mj-lt"/>
              <a:buAutoNum type="arabicPeriod"/>
            </a:pPr>
            <a:endParaRPr lang="en-US" kern="0">
              <a:solidFill>
                <a:srgbClr val="000000"/>
              </a:solidFill>
            </a:endParaRPr>
          </a:p>
          <a:p>
            <a:pPr marL="514350" indent="-514350">
              <a:buFont typeface="+mj-lt"/>
              <a:buAutoNum type="arabicPeriod"/>
            </a:pPr>
            <a:endParaRPr lang="en-US" kern="0">
              <a:solidFill>
                <a:srgbClr val="000000"/>
              </a:solidFill>
            </a:endParaRPr>
          </a:p>
        </p:txBody>
      </p:sp>
    </p:spTree>
    <p:extLst>
      <p:ext uri="{BB962C8B-B14F-4D97-AF65-F5344CB8AC3E}">
        <p14:creationId xmlns:p14="http://schemas.microsoft.com/office/powerpoint/2010/main" val="1990968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9DDBA-BA30-4912-81A1-6E166013F7B1}"/>
              </a:ext>
            </a:extLst>
          </p:cNvPr>
          <p:cNvSpPr>
            <a:spLocks noGrp="1"/>
          </p:cNvSpPr>
          <p:nvPr>
            <p:ph type="title"/>
          </p:nvPr>
        </p:nvSpPr>
        <p:spPr/>
        <p:txBody>
          <a:bodyPr/>
          <a:lstStyle/>
          <a:p>
            <a:r>
              <a:rPr lang="en-US"/>
              <a:t>Networks and Tiers</a:t>
            </a:r>
          </a:p>
        </p:txBody>
      </p:sp>
      <p:sp>
        <p:nvSpPr>
          <p:cNvPr id="4" name="Content Placeholder 2">
            <a:extLst>
              <a:ext uri="{FF2B5EF4-FFF2-40B4-BE49-F238E27FC236}">
                <a16:creationId xmlns:a16="http://schemas.microsoft.com/office/drawing/2014/main" id="{5875623A-F325-4B7D-8F49-634E2E084F9B}"/>
              </a:ext>
            </a:extLst>
          </p:cNvPr>
          <p:cNvSpPr txBox="1">
            <a:spLocks/>
          </p:cNvSpPr>
          <p:nvPr/>
        </p:nvSpPr>
        <p:spPr>
          <a:xfrm>
            <a:off x="613834" y="1053872"/>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Azure CDN is hosted in two different networks with network-specific billing/pricing tiers:</a:t>
            </a:r>
          </a:p>
          <a:p>
            <a:r>
              <a:rPr lang="en-US" kern="0">
                <a:solidFill>
                  <a:srgbClr val="000000"/>
                </a:solidFill>
              </a:rPr>
              <a:t>Akamai</a:t>
            </a:r>
          </a:p>
          <a:p>
            <a:pPr lvl="1"/>
            <a:r>
              <a:rPr lang="en-US" kern="0">
                <a:solidFill>
                  <a:srgbClr val="000000"/>
                </a:solidFill>
              </a:rPr>
              <a:t>Standard Akamai</a:t>
            </a:r>
          </a:p>
          <a:p>
            <a:r>
              <a:rPr lang="en-US" kern="0">
                <a:solidFill>
                  <a:srgbClr val="000000"/>
                </a:solidFill>
              </a:rPr>
              <a:t>Verizon</a:t>
            </a:r>
          </a:p>
          <a:p>
            <a:pPr lvl="1"/>
            <a:r>
              <a:rPr lang="en-US" kern="0">
                <a:solidFill>
                  <a:srgbClr val="000000"/>
                </a:solidFill>
              </a:rPr>
              <a:t>Standard Verizon</a:t>
            </a:r>
          </a:p>
          <a:p>
            <a:pPr lvl="1"/>
            <a:r>
              <a:rPr lang="en-US" kern="0">
                <a:solidFill>
                  <a:srgbClr val="000000"/>
                </a:solidFill>
              </a:rPr>
              <a:t>Premium Verizon</a:t>
            </a:r>
          </a:p>
          <a:p>
            <a:endParaRPr lang="en-US" kern="0">
              <a:solidFill>
                <a:srgbClr val="000000"/>
              </a:solidFill>
            </a:endParaRPr>
          </a:p>
        </p:txBody>
      </p:sp>
    </p:spTree>
    <p:extLst>
      <p:ext uri="{BB962C8B-B14F-4D97-AF65-F5344CB8AC3E}">
        <p14:creationId xmlns:p14="http://schemas.microsoft.com/office/powerpoint/2010/main" val="2240035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3182-8C18-40A4-889F-2ACA8C02390C}"/>
              </a:ext>
            </a:extLst>
          </p:cNvPr>
          <p:cNvSpPr>
            <a:spLocks noGrp="1"/>
          </p:cNvSpPr>
          <p:nvPr>
            <p:ph type="ctrTitle" sz="quarter"/>
          </p:nvPr>
        </p:nvSpPr>
        <p:spPr>
          <a:xfrm>
            <a:off x="4724401" y="2022868"/>
            <a:ext cx="5732417" cy="627864"/>
          </a:xfrm>
        </p:spPr>
        <p:txBody>
          <a:bodyPr/>
          <a:lstStyle/>
          <a:p>
            <a:r>
              <a:rPr lang="en-US"/>
              <a:t>Module 6</a:t>
            </a:r>
          </a:p>
        </p:txBody>
      </p:sp>
      <p:sp>
        <p:nvSpPr>
          <p:cNvPr id="3" name="Subtitle 2">
            <a:extLst>
              <a:ext uri="{FF2B5EF4-FFF2-40B4-BE49-F238E27FC236}">
                <a16:creationId xmlns:a16="http://schemas.microsoft.com/office/drawing/2014/main" id="{29649896-180C-4EEE-A147-16C7549BA7AB}"/>
              </a:ext>
            </a:extLst>
          </p:cNvPr>
          <p:cNvSpPr>
            <a:spLocks noGrp="1"/>
          </p:cNvSpPr>
          <p:nvPr>
            <p:ph type="subTitle" sz="quarter" idx="1"/>
          </p:nvPr>
        </p:nvSpPr>
        <p:spPr/>
        <p:txBody>
          <a:bodyPr/>
          <a:lstStyle/>
          <a:p>
            <a:r>
              <a:rPr lang="en-US"/>
              <a:t>Storing and Consuming Files </a:t>
            </a:r>
            <a:br>
              <a:rPr lang="en-US"/>
            </a:br>
            <a:r>
              <a:rPr lang="en-US"/>
              <a:t>from Azure Storage
</a:t>
            </a:r>
          </a:p>
        </p:txBody>
      </p:sp>
    </p:spTree>
    <p:extLst>
      <p:ext uri="{BB962C8B-B14F-4D97-AF65-F5344CB8AC3E}">
        <p14:creationId xmlns:p14="http://schemas.microsoft.com/office/powerpoint/2010/main" val="476072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37C2-CC33-4157-B65E-0E04FC58CE4A}"/>
              </a:ext>
            </a:extLst>
          </p:cNvPr>
          <p:cNvSpPr>
            <a:spLocks noGrp="1"/>
          </p:cNvSpPr>
          <p:nvPr>
            <p:ph type="title"/>
          </p:nvPr>
        </p:nvSpPr>
        <p:spPr/>
        <p:txBody>
          <a:bodyPr/>
          <a:lstStyle/>
          <a:p>
            <a:r>
              <a:rPr lang="en-US"/>
              <a:t>Custom Domains</a:t>
            </a:r>
          </a:p>
        </p:txBody>
      </p:sp>
      <p:sp>
        <p:nvSpPr>
          <p:cNvPr id="4" name="Content Placeholder 2">
            <a:extLst>
              <a:ext uri="{FF2B5EF4-FFF2-40B4-BE49-F238E27FC236}">
                <a16:creationId xmlns:a16="http://schemas.microsoft.com/office/drawing/2014/main" id="{98F5C717-4144-4261-B8D5-B253B894288B}"/>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Can use your custom domain at a CDN endpoint</a:t>
            </a:r>
          </a:p>
          <a:p>
            <a:pPr lvl="1"/>
            <a:r>
              <a:rPr lang="en-US" kern="0">
                <a:solidFill>
                  <a:srgbClr val="000000"/>
                </a:solidFill>
              </a:rPr>
              <a:t>Required to setup a CNAME record in the custom domain DNS Server</a:t>
            </a:r>
          </a:p>
          <a:p>
            <a:pPr lvl="1"/>
            <a:r>
              <a:rPr lang="en-US" kern="0">
                <a:solidFill>
                  <a:srgbClr val="000000"/>
                </a:solidFill>
              </a:rPr>
              <a:t>Required to verify the custom domain</a:t>
            </a:r>
          </a:p>
          <a:p>
            <a:endParaRPr lang="en-US" kern="0">
              <a:solidFill>
                <a:srgbClr val="000000"/>
              </a:solidFill>
            </a:endParaRPr>
          </a:p>
        </p:txBody>
      </p:sp>
    </p:spTree>
    <p:extLst>
      <p:ext uri="{BB962C8B-B14F-4D97-AF65-F5344CB8AC3E}">
        <p14:creationId xmlns:p14="http://schemas.microsoft.com/office/powerpoint/2010/main" val="2735173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E1913-8BA4-4E3E-92FB-424342181BD7}"/>
              </a:ext>
            </a:extLst>
          </p:cNvPr>
          <p:cNvSpPr>
            <a:spLocks noGrp="1"/>
          </p:cNvSpPr>
          <p:nvPr>
            <p:ph type="title"/>
          </p:nvPr>
        </p:nvSpPr>
        <p:spPr/>
        <p:txBody>
          <a:bodyPr/>
          <a:lstStyle/>
          <a:p>
            <a:r>
              <a:rPr lang="en-US"/>
              <a:t>Cross-Origin Resource Sharing</a:t>
            </a:r>
          </a:p>
        </p:txBody>
      </p:sp>
      <p:sp>
        <p:nvSpPr>
          <p:cNvPr id="4" name="Content Placeholder 2">
            <a:extLst>
              <a:ext uri="{FF2B5EF4-FFF2-40B4-BE49-F238E27FC236}">
                <a16:creationId xmlns:a16="http://schemas.microsoft.com/office/drawing/2014/main" id="{C9839483-B5E2-4DE6-80C6-43195C8A9CDF}"/>
              </a:ext>
            </a:extLst>
          </p:cNvPr>
          <p:cNvSpPr txBox="1">
            <a:spLocks/>
          </p:cNvSpPr>
          <p:nvPr/>
        </p:nvSpPr>
        <p:spPr>
          <a:xfrm>
            <a:off x="613834" y="1004887"/>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User agents are typically restricted from making network requests to another domain</a:t>
            </a:r>
          </a:p>
          <a:p>
            <a:pPr marL="0" indent="0">
              <a:buNone/>
            </a:pPr>
            <a:endParaRPr lang="en-US" kern="0">
              <a:solidFill>
                <a:srgbClr val="000000"/>
              </a:solidFill>
            </a:endParaRPr>
          </a:p>
          <a:p>
            <a:pPr marL="0" indent="0">
              <a:buNone/>
            </a:pPr>
            <a:r>
              <a:rPr lang="en-US" b="1" kern="0">
                <a:solidFill>
                  <a:srgbClr val="000000"/>
                </a:solidFill>
              </a:rPr>
              <a:t>CORS is an HTTP feature that allows cross-domain requests in client-side code</a:t>
            </a:r>
          </a:p>
          <a:p>
            <a:pPr marL="0" indent="0">
              <a:buNone/>
            </a:pPr>
            <a:endParaRPr lang="en-US" b="1" kern="0">
              <a:solidFill>
                <a:srgbClr val="000000"/>
              </a:solidFill>
            </a:endParaRPr>
          </a:p>
          <a:p>
            <a:pPr marL="0" indent="0">
              <a:buNone/>
            </a:pPr>
            <a:r>
              <a:rPr lang="en-US" kern="0">
                <a:solidFill>
                  <a:srgbClr val="000000"/>
                </a:solidFill>
              </a:rPr>
              <a:t>To access blobs, entities, or messages in Azure Storage from client-side code, you will typically need to configure CORS</a:t>
            </a:r>
          </a:p>
        </p:txBody>
      </p:sp>
    </p:spTree>
    <p:extLst>
      <p:ext uri="{BB962C8B-B14F-4D97-AF65-F5344CB8AC3E}">
        <p14:creationId xmlns:p14="http://schemas.microsoft.com/office/powerpoint/2010/main" val="2626779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44EDD-0D49-4B84-9A93-EFEB1F531907}"/>
              </a:ext>
            </a:extLst>
          </p:cNvPr>
          <p:cNvSpPr>
            <a:spLocks noGrp="1"/>
          </p:cNvSpPr>
          <p:nvPr>
            <p:ph type="title"/>
          </p:nvPr>
        </p:nvSpPr>
        <p:spPr/>
        <p:txBody>
          <a:bodyPr/>
          <a:lstStyle/>
          <a:p>
            <a:r>
              <a:rPr lang="en-US"/>
              <a:t>CORS</a:t>
            </a:r>
          </a:p>
        </p:txBody>
      </p:sp>
      <p:sp>
        <p:nvSpPr>
          <p:cNvPr id="4" name="Content Placeholder 2">
            <a:extLst>
              <a:ext uri="{FF2B5EF4-FFF2-40B4-BE49-F238E27FC236}">
                <a16:creationId xmlns:a16="http://schemas.microsoft.com/office/drawing/2014/main" id="{0FAC1CF8-0068-44A2-BB0D-34BE0873142B}"/>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Cross-Origin Resource Sharing (CORS) allows client code to make requests across domains</a:t>
            </a:r>
          </a:p>
          <a:p>
            <a:pPr lvl="1"/>
            <a:r>
              <a:rPr lang="en-US" kern="0">
                <a:solidFill>
                  <a:srgbClr val="000000"/>
                </a:solidFill>
              </a:rPr>
              <a:t>Browsers and security policies typically restrict these type of requests</a:t>
            </a:r>
          </a:p>
          <a:p>
            <a:r>
              <a:rPr lang="en-US" kern="0">
                <a:solidFill>
                  <a:srgbClr val="000000"/>
                </a:solidFill>
              </a:rPr>
              <a:t>CORS is an extension of the HTTP request/response spec</a:t>
            </a:r>
          </a:p>
          <a:p>
            <a:pPr lvl="1"/>
            <a:r>
              <a:rPr lang="en-US" kern="0">
                <a:solidFill>
                  <a:srgbClr val="000000"/>
                </a:solidFill>
              </a:rPr>
              <a:t>Composed of two requests (preflight and actual)</a:t>
            </a:r>
          </a:p>
          <a:p>
            <a:endParaRPr lang="en-US" kern="0">
              <a:solidFill>
                <a:srgbClr val="000000"/>
              </a:solidFill>
            </a:endParaRPr>
          </a:p>
        </p:txBody>
      </p:sp>
    </p:spTree>
    <p:extLst>
      <p:ext uri="{BB962C8B-B14F-4D97-AF65-F5344CB8AC3E}">
        <p14:creationId xmlns:p14="http://schemas.microsoft.com/office/powerpoint/2010/main" val="313703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110FC-89A7-4B14-8143-C1F57D2D915D}"/>
              </a:ext>
            </a:extLst>
          </p:cNvPr>
          <p:cNvSpPr>
            <a:spLocks noGrp="1"/>
          </p:cNvSpPr>
          <p:nvPr>
            <p:ph type="title"/>
          </p:nvPr>
        </p:nvSpPr>
        <p:spPr/>
        <p:txBody>
          <a:bodyPr/>
          <a:lstStyle/>
          <a:p>
            <a:r>
              <a:rPr lang="en-US"/>
              <a:t>CORS Conceptually</a:t>
            </a:r>
          </a:p>
        </p:txBody>
      </p:sp>
      <p:pic>
        <p:nvPicPr>
          <p:cNvPr id="4" name="Picture 3" descr="Conceptual illustration of Cross-Origin Resource Sharing, or CORS. An App Services at top left connects via an arrow to a user in the center. Two arrows lead from the user to an Azure Storage account on the far right. In the middle, between the user and the Storage account, are a preflight request, a preflight response, and a request processing.">
            <a:extLst>
              <a:ext uri="{FF2B5EF4-FFF2-40B4-BE49-F238E27FC236}">
                <a16:creationId xmlns:a16="http://schemas.microsoft.com/office/drawing/2014/main" id="{2F248A29-6B9A-4E61-9F3A-14B70ED429EC}"/>
              </a:ext>
            </a:extLst>
          </p:cNvPr>
          <p:cNvPicPr>
            <a:picLocks noChangeAspect="1"/>
          </p:cNvPicPr>
          <p:nvPr/>
        </p:nvPicPr>
        <p:blipFill>
          <a:blip r:embed="rId3"/>
          <a:stretch>
            <a:fillRect/>
          </a:stretch>
        </p:blipFill>
        <p:spPr>
          <a:xfrm>
            <a:off x="2162777" y="1332135"/>
            <a:ext cx="7866449" cy="5076603"/>
          </a:xfrm>
          <a:prstGeom prst="rect">
            <a:avLst/>
          </a:prstGeom>
        </p:spPr>
      </p:pic>
    </p:spTree>
    <p:extLst>
      <p:ext uri="{BB962C8B-B14F-4D97-AF65-F5344CB8AC3E}">
        <p14:creationId xmlns:p14="http://schemas.microsoft.com/office/powerpoint/2010/main" val="2163392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300DC-10B2-432F-A80D-2DE1D90DB57E}"/>
              </a:ext>
            </a:extLst>
          </p:cNvPr>
          <p:cNvSpPr>
            <a:spLocks noGrp="1"/>
          </p:cNvSpPr>
          <p:nvPr>
            <p:ph type="title"/>
          </p:nvPr>
        </p:nvSpPr>
        <p:spPr/>
        <p:txBody>
          <a:bodyPr/>
          <a:lstStyle/>
          <a:p>
            <a:r>
              <a:rPr lang="en-US"/>
              <a:t>CORS in Azure Storage</a:t>
            </a:r>
          </a:p>
        </p:txBody>
      </p:sp>
      <p:sp>
        <p:nvSpPr>
          <p:cNvPr id="4" name="Content Placeholder 2">
            <a:extLst>
              <a:ext uri="{FF2B5EF4-FFF2-40B4-BE49-F238E27FC236}">
                <a16:creationId xmlns:a16="http://schemas.microsoft.com/office/drawing/2014/main" id="{451C49C7-0126-4C1C-940B-DA3567D30FEF}"/>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CORS is enabled using rules at the Storage Account level:</a:t>
            </a:r>
          </a:p>
          <a:p>
            <a:pPr lvl="1"/>
            <a:r>
              <a:rPr lang="en-US" kern="0">
                <a:solidFill>
                  <a:srgbClr val="000000"/>
                </a:solidFill>
              </a:rPr>
              <a:t>CORS is opt-in</a:t>
            </a:r>
          </a:p>
          <a:p>
            <a:pPr lvl="1"/>
            <a:r>
              <a:rPr lang="en-US" kern="0">
                <a:solidFill>
                  <a:srgbClr val="000000"/>
                </a:solidFill>
              </a:rPr>
              <a:t>The rules serve as a policy list of allowed origins, methods and headers</a:t>
            </a:r>
          </a:p>
          <a:p>
            <a:r>
              <a:rPr lang="en-US" kern="0">
                <a:solidFill>
                  <a:srgbClr val="000000"/>
                </a:solidFill>
              </a:rPr>
              <a:t>Configure different rules per Azure Storage Service:</a:t>
            </a:r>
          </a:p>
          <a:p>
            <a:pPr lvl="1"/>
            <a:r>
              <a:rPr lang="en-US" kern="0">
                <a:solidFill>
                  <a:srgbClr val="000000"/>
                </a:solidFill>
              </a:rPr>
              <a:t>Blobs, Files, Tables, and Queues</a:t>
            </a:r>
          </a:p>
          <a:p>
            <a:r>
              <a:rPr lang="en-US" kern="0">
                <a:solidFill>
                  <a:srgbClr val="000000"/>
                </a:solidFill>
              </a:rPr>
              <a:t>Consider increasing the </a:t>
            </a:r>
            <a:r>
              <a:rPr lang="en-US" b="1" kern="0">
                <a:solidFill>
                  <a:srgbClr val="000000"/>
                </a:solidFill>
              </a:rPr>
              <a:t>MaxAgeInSeconds</a:t>
            </a:r>
            <a:r>
              <a:rPr lang="en-US" kern="0">
                <a:solidFill>
                  <a:srgbClr val="000000"/>
                </a:solidFill>
              </a:rPr>
              <a:t> element to a large value in order to minimize storage account billing</a:t>
            </a:r>
          </a:p>
          <a:p>
            <a:endParaRPr lang="en-US" kern="0">
              <a:solidFill>
                <a:srgbClr val="000000"/>
              </a:solidFill>
            </a:endParaRPr>
          </a:p>
          <a:p>
            <a:endParaRPr lang="en-US" kern="0">
              <a:solidFill>
                <a:srgbClr val="000000"/>
              </a:solidFill>
            </a:endParaRPr>
          </a:p>
        </p:txBody>
      </p:sp>
    </p:spTree>
    <p:extLst>
      <p:ext uri="{BB962C8B-B14F-4D97-AF65-F5344CB8AC3E}">
        <p14:creationId xmlns:p14="http://schemas.microsoft.com/office/powerpoint/2010/main" val="20784087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29EB-DEA2-40CD-A280-86ECA0C82A99}"/>
              </a:ext>
            </a:extLst>
          </p:cNvPr>
          <p:cNvSpPr>
            <a:spLocks noGrp="1"/>
          </p:cNvSpPr>
          <p:nvPr>
            <p:ph type="title"/>
          </p:nvPr>
        </p:nvSpPr>
        <p:spPr/>
        <p:txBody>
          <a:bodyPr/>
          <a:lstStyle/>
          <a:p>
            <a:r>
              <a:rPr lang="en-US"/>
              <a:t>Lesson 4: Azure Files</a:t>
            </a:r>
          </a:p>
        </p:txBody>
      </p:sp>
      <p:sp>
        <p:nvSpPr>
          <p:cNvPr id="3" name="Text Placeholder 2">
            <a:extLst>
              <a:ext uri="{FF2B5EF4-FFF2-40B4-BE49-F238E27FC236}">
                <a16:creationId xmlns:a16="http://schemas.microsoft.com/office/drawing/2014/main" id="{88102482-187C-4866-9205-A89317D08FCD}"/>
              </a:ext>
            </a:extLst>
          </p:cNvPr>
          <p:cNvSpPr>
            <a:spLocks noGrp="1"/>
          </p:cNvSpPr>
          <p:nvPr>
            <p:ph type="body" idx="1"/>
          </p:nvPr>
        </p:nvSpPr>
        <p:spPr/>
        <p:txBody>
          <a:bodyPr/>
          <a:lstStyle/>
          <a:p>
            <a:r>
              <a:rPr lang="en-US"/>
              <a:t>Azure Files Overview
File Shares</a:t>
            </a:r>
          </a:p>
        </p:txBody>
      </p:sp>
    </p:spTree>
    <p:extLst>
      <p:ext uri="{BB962C8B-B14F-4D97-AF65-F5344CB8AC3E}">
        <p14:creationId xmlns:p14="http://schemas.microsoft.com/office/powerpoint/2010/main" val="4644653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58FD-3D0D-4DDF-9CD8-F20B0DBCEE52}"/>
              </a:ext>
            </a:extLst>
          </p:cNvPr>
          <p:cNvSpPr>
            <a:spLocks noGrp="1"/>
          </p:cNvSpPr>
          <p:nvPr>
            <p:ph type="title"/>
          </p:nvPr>
        </p:nvSpPr>
        <p:spPr/>
        <p:txBody>
          <a:bodyPr/>
          <a:lstStyle/>
          <a:p>
            <a:r>
              <a:rPr lang="en-US"/>
              <a:t>Azure Files Overview</a:t>
            </a:r>
          </a:p>
        </p:txBody>
      </p:sp>
      <p:sp>
        <p:nvSpPr>
          <p:cNvPr id="4" name="Content Placeholder 2">
            <a:extLst>
              <a:ext uri="{FF2B5EF4-FFF2-40B4-BE49-F238E27FC236}">
                <a16:creationId xmlns:a16="http://schemas.microsoft.com/office/drawing/2014/main" id="{1D408C62-FE09-4275-ABA3-807A0C5970E3}"/>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Azure Files is a service that exposes SMB file shares that can be shared between applications</a:t>
            </a:r>
          </a:p>
          <a:p>
            <a:r>
              <a:rPr lang="en-US" kern="0">
                <a:solidFill>
                  <a:srgbClr val="000000"/>
                </a:solidFill>
              </a:rPr>
              <a:t>Because SMB is a common standard for file shares in Windows, this enables “Lift and Shift” scenarios:</a:t>
            </a:r>
          </a:p>
          <a:p>
            <a:pPr lvl="1"/>
            <a:r>
              <a:rPr lang="en-US" kern="0">
                <a:solidFill>
                  <a:srgbClr val="000000"/>
                </a:solidFill>
              </a:rPr>
              <a:t>VMs can connect to the Azure Files share in the same way they connect to SMB shares on premise</a:t>
            </a:r>
          </a:p>
          <a:p>
            <a:pPr lvl="1"/>
            <a:r>
              <a:rPr lang="en-US" kern="0">
                <a:solidFill>
                  <a:srgbClr val="000000"/>
                </a:solidFill>
              </a:rPr>
              <a:t>Very low friction method of migrating applications and workloads to Azure VMs</a:t>
            </a:r>
          </a:p>
        </p:txBody>
      </p:sp>
    </p:spTree>
    <p:extLst>
      <p:ext uri="{BB962C8B-B14F-4D97-AF65-F5344CB8AC3E}">
        <p14:creationId xmlns:p14="http://schemas.microsoft.com/office/powerpoint/2010/main" val="3143856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D86DC-AB0E-4878-A21B-FEA32AF788AA}"/>
              </a:ext>
            </a:extLst>
          </p:cNvPr>
          <p:cNvSpPr>
            <a:spLocks noGrp="1"/>
          </p:cNvSpPr>
          <p:nvPr>
            <p:ph type="title"/>
          </p:nvPr>
        </p:nvSpPr>
        <p:spPr/>
        <p:txBody>
          <a:bodyPr/>
          <a:lstStyle/>
          <a:p>
            <a:r>
              <a:rPr lang="en-US"/>
              <a:t>Compatible Tooling</a:t>
            </a:r>
          </a:p>
        </p:txBody>
      </p:sp>
      <p:sp>
        <p:nvSpPr>
          <p:cNvPr id="4" name="Content Placeholder 2">
            <a:extLst>
              <a:ext uri="{FF2B5EF4-FFF2-40B4-BE49-F238E27FC236}">
                <a16:creationId xmlns:a16="http://schemas.microsoft.com/office/drawing/2014/main" id="{3749540A-F821-4AF2-A6BF-9E105625BCED}"/>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Azure Portal</a:t>
            </a:r>
          </a:p>
          <a:p>
            <a:r>
              <a:rPr lang="en-US" kern="0">
                <a:solidFill>
                  <a:srgbClr val="000000"/>
                </a:solidFill>
              </a:rPr>
              <a:t>Azure PowerShell</a:t>
            </a:r>
          </a:p>
          <a:p>
            <a:r>
              <a:rPr lang="en-US" kern="0">
                <a:solidFill>
                  <a:srgbClr val="000000"/>
                </a:solidFill>
              </a:rPr>
              <a:t>Azure CLI</a:t>
            </a:r>
          </a:p>
          <a:p>
            <a:r>
              <a:rPr lang="en-US" kern="0">
                <a:solidFill>
                  <a:srgbClr val="000000"/>
                </a:solidFill>
              </a:rPr>
              <a:t>REST API</a:t>
            </a:r>
          </a:p>
          <a:p>
            <a:r>
              <a:rPr lang="en-US" kern="0">
                <a:solidFill>
                  <a:srgbClr val="000000"/>
                </a:solidFill>
              </a:rPr>
              <a:t>SMB Share</a:t>
            </a:r>
          </a:p>
          <a:p>
            <a:r>
              <a:rPr lang="en-US" kern="0">
                <a:solidFill>
                  <a:srgbClr val="000000"/>
                </a:solidFill>
              </a:rPr>
              <a:t>AzCopy</a:t>
            </a:r>
          </a:p>
          <a:p>
            <a:r>
              <a:rPr lang="en-US" kern="0">
                <a:solidFill>
                  <a:srgbClr val="000000"/>
                </a:solidFill>
              </a:rPr>
              <a:t>Azure Storage Explorer</a:t>
            </a:r>
          </a:p>
          <a:p>
            <a:r>
              <a:rPr lang="en-US" kern="0">
                <a:solidFill>
                  <a:srgbClr val="000000"/>
                </a:solidFill>
              </a:rPr>
              <a:t>Visual Studio Cloud Explorer</a:t>
            </a:r>
          </a:p>
          <a:p>
            <a:endParaRPr lang="en-US" kern="0">
              <a:solidFill>
                <a:srgbClr val="000000"/>
              </a:solidFill>
            </a:endParaRPr>
          </a:p>
        </p:txBody>
      </p:sp>
    </p:spTree>
    <p:extLst>
      <p:ext uri="{BB962C8B-B14F-4D97-AF65-F5344CB8AC3E}">
        <p14:creationId xmlns:p14="http://schemas.microsoft.com/office/powerpoint/2010/main" val="1110680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B2971-87FB-4883-A378-B510BEF1C942}"/>
              </a:ext>
            </a:extLst>
          </p:cNvPr>
          <p:cNvSpPr>
            <a:spLocks noGrp="1"/>
          </p:cNvSpPr>
          <p:nvPr>
            <p:ph type="title"/>
          </p:nvPr>
        </p:nvSpPr>
        <p:spPr/>
        <p:txBody>
          <a:bodyPr/>
          <a:lstStyle/>
          <a:p>
            <a:r>
              <a:rPr lang="en-US"/>
              <a:t>File Shares</a:t>
            </a:r>
          </a:p>
        </p:txBody>
      </p:sp>
      <p:sp>
        <p:nvSpPr>
          <p:cNvPr id="4" name="Content Placeholder 2">
            <a:extLst>
              <a:ext uri="{FF2B5EF4-FFF2-40B4-BE49-F238E27FC236}">
                <a16:creationId xmlns:a16="http://schemas.microsoft.com/office/drawing/2014/main" id="{50EB5421-998A-45B7-8B37-8438A737FDC8}"/>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You can create a file share by using the REST API or Windows PowerShell</a:t>
            </a:r>
          </a:p>
          <a:p>
            <a:r>
              <a:rPr lang="en-US" kern="0">
                <a:solidFill>
                  <a:srgbClr val="000000"/>
                </a:solidFill>
              </a:rPr>
              <a:t>File shares use the SMB 2.1 protocol</a:t>
            </a:r>
          </a:p>
          <a:p>
            <a:r>
              <a:rPr lang="en-US" kern="0">
                <a:solidFill>
                  <a:srgbClr val="000000"/>
                </a:solidFill>
              </a:rPr>
              <a:t>File shares can be mapped as a drive in Windows</a:t>
            </a:r>
          </a:p>
        </p:txBody>
      </p:sp>
    </p:spTree>
    <p:extLst>
      <p:ext uri="{BB962C8B-B14F-4D97-AF65-F5344CB8AC3E}">
        <p14:creationId xmlns:p14="http://schemas.microsoft.com/office/powerpoint/2010/main" val="3968455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89776-F815-4D9C-B273-ABD521A436F6}"/>
              </a:ext>
            </a:extLst>
          </p:cNvPr>
          <p:cNvSpPr>
            <a:spLocks noGrp="1"/>
          </p:cNvSpPr>
          <p:nvPr>
            <p:ph type="title"/>
          </p:nvPr>
        </p:nvSpPr>
        <p:spPr/>
        <p:txBody>
          <a:bodyPr/>
          <a:lstStyle/>
          <a:p>
            <a:r>
              <a:rPr lang="en-US"/>
              <a:t>Accessing a File Share</a:t>
            </a:r>
          </a:p>
        </p:txBody>
      </p:sp>
      <p:sp>
        <p:nvSpPr>
          <p:cNvPr id="4" name="Content Placeholder 2" descr="Slide shows code for one Windows and one Linux file share.">
            <a:extLst>
              <a:ext uri="{FF2B5EF4-FFF2-40B4-BE49-F238E27FC236}">
                <a16:creationId xmlns:a16="http://schemas.microsoft.com/office/drawing/2014/main" id="{E9D2D126-8CE5-4967-93C0-5C729B3FB9EC}"/>
              </a:ext>
            </a:extLst>
          </p:cNvPr>
          <p:cNvSpPr txBox="1">
            <a:spLocks/>
          </p:cNvSpPr>
          <p:nvPr/>
        </p:nvSpPr>
        <p:spPr>
          <a:xfrm>
            <a:off x="613834" y="1151843"/>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a:lnSpc>
                <a:spcPct val="150000"/>
              </a:lnSpc>
            </a:pPr>
            <a:r>
              <a:rPr lang="en-US" kern="0">
                <a:solidFill>
                  <a:srgbClr val="000000"/>
                </a:solidFill>
              </a:rPr>
              <a:t>Windows</a:t>
            </a:r>
          </a:p>
          <a:p>
            <a:pPr marL="288925" lvl="1" indent="0">
              <a:lnSpc>
                <a:spcPct val="150000"/>
              </a:lnSpc>
              <a:buNone/>
            </a:pPr>
            <a:r>
              <a:rPr lang="en-US" kern="0">
                <a:solidFill>
                  <a:srgbClr val="000000"/>
                </a:solidFill>
                <a:latin typeface="Consolas" panose="020B0609020204030204" pitchFamily="49" charset="0"/>
              </a:rPr>
              <a:t>net use</a:t>
            </a:r>
          </a:p>
          <a:p>
            <a:pPr>
              <a:lnSpc>
                <a:spcPct val="150000"/>
              </a:lnSpc>
            </a:pPr>
            <a:r>
              <a:rPr lang="en-US" kern="0">
                <a:solidFill>
                  <a:srgbClr val="000000"/>
                </a:solidFill>
              </a:rPr>
              <a:t>Linux</a:t>
            </a:r>
          </a:p>
          <a:p>
            <a:pPr marL="288925" lvl="1" indent="0">
              <a:lnSpc>
                <a:spcPct val="150000"/>
              </a:lnSpc>
              <a:buNone/>
            </a:pPr>
            <a:r>
              <a:rPr lang="en-US" kern="0">
                <a:solidFill>
                  <a:srgbClr val="000000"/>
                </a:solidFill>
                <a:latin typeface="Consolas" panose="020B0609020204030204" pitchFamily="49" charset="0"/>
              </a:rPr>
              <a:t>mount –t cifs</a:t>
            </a:r>
          </a:p>
        </p:txBody>
      </p:sp>
    </p:spTree>
    <p:extLst>
      <p:ext uri="{BB962C8B-B14F-4D97-AF65-F5344CB8AC3E}">
        <p14:creationId xmlns:p14="http://schemas.microsoft.com/office/powerpoint/2010/main" val="592156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C5855-A2BC-44A2-9628-404597F23264}"/>
              </a:ext>
            </a:extLst>
          </p:cNvPr>
          <p:cNvSpPr>
            <a:spLocks noGrp="1"/>
          </p:cNvSpPr>
          <p:nvPr>
            <p:ph type="title"/>
          </p:nvPr>
        </p:nvSpPr>
        <p:spPr/>
        <p:txBody>
          <a:bodyPr/>
          <a:lstStyle/>
          <a:p>
            <a:r>
              <a:rPr lang="en-US"/>
              <a:t>Module Overview</a:t>
            </a:r>
          </a:p>
        </p:txBody>
      </p:sp>
      <p:sp>
        <p:nvSpPr>
          <p:cNvPr id="3" name="Text Placeholder 2">
            <a:extLst>
              <a:ext uri="{FF2B5EF4-FFF2-40B4-BE49-F238E27FC236}">
                <a16:creationId xmlns:a16="http://schemas.microsoft.com/office/drawing/2014/main" id="{2F43E25D-2ECC-408E-B68F-1034DC968CFE}"/>
              </a:ext>
            </a:extLst>
          </p:cNvPr>
          <p:cNvSpPr>
            <a:spLocks noGrp="1"/>
          </p:cNvSpPr>
          <p:nvPr>
            <p:ph type="body" idx="1"/>
          </p:nvPr>
        </p:nvSpPr>
        <p:spPr/>
        <p:txBody>
          <a:bodyPr/>
          <a:lstStyle/>
          <a:p>
            <a:r>
              <a:rPr lang="en-US"/>
              <a:t>Azure Storage Blobs
Controlling Access to Storage Blobs and Containers
Configuring Azure Storage Accounts
Azure Files</a:t>
            </a:r>
          </a:p>
        </p:txBody>
      </p:sp>
    </p:spTree>
    <p:extLst>
      <p:ext uri="{BB962C8B-B14F-4D97-AF65-F5344CB8AC3E}">
        <p14:creationId xmlns:p14="http://schemas.microsoft.com/office/powerpoint/2010/main" val="1137708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5D8E-D7B3-4918-BAC5-89A8F186DAE3}"/>
              </a:ext>
            </a:extLst>
          </p:cNvPr>
          <p:cNvSpPr>
            <a:spLocks noGrp="1"/>
          </p:cNvSpPr>
          <p:nvPr>
            <p:ph type="title"/>
          </p:nvPr>
        </p:nvSpPr>
        <p:spPr/>
        <p:txBody>
          <a:bodyPr/>
          <a:lstStyle/>
          <a:p>
            <a:r>
              <a:rPr lang="en-US"/>
              <a:t>Azure File Sync</a:t>
            </a:r>
          </a:p>
        </p:txBody>
      </p:sp>
      <p:sp>
        <p:nvSpPr>
          <p:cNvPr id="4" name="Content Placeholder 2">
            <a:extLst>
              <a:ext uri="{FF2B5EF4-FFF2-40B4-BE49-F238E27FC236}">
                <a16:creationId xmlns:a16="http://schemas.microsoft.com/office/drawing/2014/main" id="{35736FDB-22E8-493B-BC9D-56FF6213C4F1}"/>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Shares replicated on Windows Server</a:t>
            </a:r>
          </a:p>
          <a:p>
            <a:r>
              <a:rPr lang="en-US" kern="0">
                <a:solidFill>
                  <a:srgbClr val="000000"/>
                </a:solidFill>
              </a:rPr>
              <a:t>Access in Windows Server via:</a:t>
            </a:r>
          </a:p>
          <a:p>
            <a:pPr lvl="1"/>
            <a:r>
              <a:rPr lang="en-US" kern="0">
                <a:solidFill>
                  <a:srgbClr val="000000"/>
                </a:solidFill>
              </a:rPr>
              <a:t>NFS </a:t>
            </a:r>
          </a:p>
          <a:p>
            <a:pPr lvl="1"/>
            <a:r>
              <a:rPr lang="en-US" kern="0">
                <a:solidFill>
                  <a:srgbClr val="000000"/>
                </a:solidFill>
              </a:rPr>
              <a:t>SMB</a:t>
            </a:r>
          </a:p>
          <a:p>
            <a:pPr lvl="1"/>
            <a:r>
              <a:rPr lang="en-US" kern="0">
                <a:solidFill>
                  <a:srgbClr val="000000"/>
                </a:solidFill>
              </a:rPr>
              <a:t>FTPS</a:t>
            </a:r>
          </a:p>
          <a:p>
            <a:r>
              <a:rPr lang="en-US" kern="0">
                <a:solidFill>
                  <a:srgbClr val="000000"/>
                </a:solidFill>
              </a:rPr>
              <a:t>Cool data sent to Azure Storage file service</a:t>
            </a:r>
          </a:p>
          <a:p>
            <a:pPr lvl="1"/>
            <a:r>
              <a:rPr lang="en-US" kern="0">
                <a:solidFill>
                  <a:srgbClr val="000000"/>
                </a:solidFill>
              </a:rPr>
              <a:t>Still possible to access but Windows Server will not have a copy of the files </a:t>
            </a:r>
          </a:p>
          <a:p>
            <a:pPr lvl="1"/>
            <a:r>
              <a:rPr lang="en-US" kern="0">
                <a:solidFill>
                  <a:srgbClr val="000000"/>
                </a:solidFill>
              </a:rPr>
              <a:t>Will need to download files again from Azure</a:t>
            </a:r>
          </a:p>
          <a:p>
            <a:endParaRPr lang="en-US" kern="0">
              <a:solidFill>
                <a:srgbClr val="000000"/>
              </a:solidFill>
            </a:endParaRPr>
          </a:p>
        </p:txBody>
      </p:sp>
    </p:spTree>
    <p:extLst>
      <p:ext uri="{BB962C8B-B14F-4D97-AF65-F5344CB8AC3E}">
        <p14:creationId xmlns:p14="http://schemas.microsoft.com/office/powerpoint/2010/main" val="24460648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7986C-3D3E-47D1-936F-23F41ADCDF3D}"/>
              </a:ext>
            </a:extLst>
          </p:cNvPr>
          <p:cNvSpPr>
            <a:spLocks noGrp="1"/>
          </p:cNvSpPr>
          <p:nvPr>
            <p:ph type="title"/>
          </p:nvPr>
        </p:nvSpPr>
        <p:spPr/>
        <p:txBody>
          <a:bodyPr/>
          <a:lstStyle/>
          <a:p>
            <a:r>
              <a:rPr lang="en-US"/>
              <a:t>Azure File Sync vs Direct Access</a:t>
            </a:r>
          </a:p>
        </p:txBody>
      </p:sp>
      <p:graphicFrame>
        <p:nvGraphicFramePr>
          <p:cNvPr id="4" name="Table 3" descr="Table lists respective protocols, access control lists, or ACLs, and contact endpoints for Azure File Sync and Direct Access.">
            <a:extLst>
              <a:ext uri="{FF2B5EF4-FFF2-40B4-BE49-F238E27FC236}">
                <a16:creationId xmlns:a16="http://schemas.microsoft.com/office/drawing/2014/main" id="{6B06754A-9269-4DE2-A633-D9BE6AB17953}"/>
              </a:ext>
            </a:extLst>
          </p:cNvPr>
          <p:cNvGraphicFramePr>
            <a:graphicFrameLocks noGrp="1"/>
          </p:cNvGraphicFramePr>
          <p:nvPr>
            <p:extLst/>
          </p:nvPr>
        </p:nvGraphicFramePr>
        <p:xfrm>
          <a:off x="1843881" y="1516062"/>
          <a:ext cx="8610600" cy="2296160"/>
        </p:xfrm>
        <a:graphic>
          <a:graphicData uri="http://schemas.openxmlformats.org/drawingml/2006/table">
            <a:tbl>
              <a:tblPr firstRow="1" bandRow="1">
                <a:tableStyleId>{7E9639D4-E3E2-4D34-9284-5A2195B3D0D7}</a:tableStyleId>
              </a:tblPr>
              <a:tblGrid>
                <a:gridCol w="2870200">
                  <a:extLst>
                    <a:ext uri="{9D8B030D-6E8A-4147-A177-3AD203B41FA5}">
                      <a16:colId xmlns:a16="http://schemas.microsoft.com/office/drawing/2014/main" val="867607500"/>
                    </a:ext>
                  </a:extLst>
                </a:gridCol>
                <a:gridCol w="2870200">
                  <a:extLst>
                    <a:ext uri="{9D8B030D-6E8A-4147-A177-3AD203B41FA5}">
                      <a16:colId xmlns:a16="http://schemas.microsoft.com/office/drawing/2014/main" val="3695905419"/>
                    </a:ext>
                  </a:extLst>
                </a:gridCol>
                <a:gridCol w="2870200">
                  <a:extLst>
                    <a:ext uri="{9D8B030D-6E8A-4147-A177-3AD203B41FA5}">
                      <a16:colId xmlns:a16="http://schemas.microsoft.com/office/drawing/2014/main" val="4244442928"/>
                    </a:ext>
                  </a:extLst>
                </a:gridCol>
              </a:tblGrid>
              <a:tr h="370840">
                <a:tc>
                  <a:txBody>
                    <a:bodyPr/>
                    <a:lstStyle>
                      <a:lvl1pPr marL="0" algn="l" defTabSz="914400" rtl="0" eaLnBrk="1" latinLnBrk="0" hangingPunct="1">
                        <a:defRPr sz="1800" b="1" kern="1200">
                          <a:solidFill>
                            <a:schemeClr val="lt1"/>
                          </a:solidFill>
                          <a:latin typeface="Segoe UI Semilight"/>
                        </a:defRPr>
                      </a:lvl1pPr>
                      <a:lvl2pPr marL="457200" algn="l" defTabSz="914400" rtl="0" eaLnBrk="1" latinLnBrk="0" hangingPunct="1">
                        <a:defRPr sz="1800" b="1" kern="1200">
                          <a:solidFill>
                            <a:schemeClr val="lt1"/>
                          </a:solidFill>
                          <a:latin typeface="Segoe UI Semilight"/>
                        </a:defRPr>
                      </a:lvl2pPr>
                      <a:lvl3pPr marL="914400" algn="l" defTabSz="914400" rtl="0" eaLnBrk="1" latinLnBrk="0" hangingPunct="1">
                        <a:defRPr sz="1800" b="1" kern="1200">
                          <a:solidFill>
                            <a:schemeClr val="lt1"/>
                          </a:solidFill>
                          <a:latin typeface="Segoe UI Semilight"/>
                        </a:defRPr>
                      </a:lvl3pPr>
                      <a:lvl4pPr marL="1371600" algn="l" defTabSz="914400" rtl="0" eaLnBrk="1" latinLnBrk="0" hangingPunct="1">
                        <a:defRPr sz="1800" b="1" kern="1200">
                          <a:solidFill>
                            <a:schemeClr val="lt1"/>
                          </a:solidFill>
                          <a:latin typeface="Segoe UI Semilight"/>
                        </a:defRPr>
                      </a:lvl4pPr>
                      <a:lvl5pPr marL="1828800" algn="l" defTabSz="914400" rtl="0" eaLnBrk="1" latinLnBrk="0" hangingPunct="1">
                        <a:defRPr sz="1800" b="1" kern="1200">
                          <a:solidFill>
                            <a:schemeClr val="lt1"/>
                          </a:solidFill>
                          <a:latin typeface="Segoe UI Semilight"/>
                        </a:defRPr>
                      </a:lvl5pPr>
                      <a:lvl6pPr marL="2286000" algn="l" defTabSz="914400" rtl="0" eaLnBrk="1" latinLnBrk="0" hangingPunct="1">
                        <a:defRPr sz="1800" b="1" kern="1200">
                          <a:solidFill>
                            <a:schemeClr val="lt1"/>
                          </a:solidFill>
                          <a:latin typeface="Segoe UI Semilight"/>
                        </a:defRPr>
                      </a:lvl6pPr>
                      <a:lvl7pPr marL="2743200" algn="l" defTabSz="914400" rtl="0" eaLnBrk="1" latinLnBrk="0" hangingPunct="1">
                        <a:defRPr sz="1800" b="1" kern="1200">
                          <a:solidFill>
                            <a:schemeClr val="lt1"/>
                          </a:solidFill>
                          <a:latin typeface="Segoe UI Semilight"/>
                        </a:defRPr>
                      </a:lvl7pPr>
                      <a:lvl8pPr marL="3200400" algn="l" defTabSz="914400" rtl="0" eaLnBrk="1" latinLnBrk="0" hangingPunct="1">
                        <a:defRPr sz="1800" b="1" kern="1200">
                          <a:solidFill>
                            <a:schemeClr val="lt1"/>
                          </a:solidFill>
                          <a:latin typeface="Segoe UI Semilight"/>
                        </a:defRPr>
                      </a:lvl8pPr>
                      <a:lvl9pPr marL="3657600" algn="l" defTabSz="914400" rtl="0" eaLnBrk="1" latinLnBrk="0" hangingPunct="1">
                        <a:defRPr sz="1800" b="1" kern="1200">
                          <a:solidFill>
                            <a:schemeClr val="lt1"/>
                          </a:solidFill>
                          <a:latin typeface="Segoe UI Semilight"/>
                        </a:defRPr>
                      </a:lvl9pPr>
                    </a:lstStyle>
                    <a:p>
                      <a:endParaRPr lang="en-US"/>
                    </a:p>
                  </a:txBody>
                  <a:tcPr/>
                </a:tc>
                <a:tc>
                  <a:txBody>
                    <a:bodyPr/>
                    <a:lstStyle>
                      <a:lvl1pPr marL="0" algn="l" defTabSz="914400" rtl="0" eaLnBrk="1" latinLnBrk="0" hangingPunct="1">
                        <a:defRPr sz="1800" b="1" kern="1200">
                          <a:solidFill>
                            <a:schemeClr val="lt1"/>
                          </a:solidFill>
                          <a:latin typeface="Segoe UI Semilight"/>
                        </a:defRPr>
                      </a:lvl1pPr>
                      <a:lvl2pPr marL="457200" algn="l" defTabSz="914400" rtl="0" eaLnBrk="1" latinLnBrk="0" hangingPunct="1">
                        <a:defRPr sz="1800" b="1" kern="1200">
                          <a:solidFill>
                            <a:schemeClr val="lt1"/>
                          </a:solidFill>
                          <a:latin typeface="Segoe UI Semilight"/>
                        </a:defRPr>
                      </a:lvl2pPr>
                      <a:lvl3pPr marL="914400" algn="l" defTabSz="914400" rtl="0" eaLnBrk="1" latinLnBrk="0" hangingPunct="1">
                        <a:defRPr sz="1800" b="1" kern="1200">
                          <a:solidFill>
                            <a:schemeClr val="lt1"/>
                          </a:solidFill>
                          <a:latin typeface="Segoe UI Semilight"/>
                        </a:defRPr>
                      </a:lvl3pPr>
                      <a:lvl4pPr marL="1371600" algn="l" defTabSz="914400" rtl="0" eaLnBrk="1" latinLnBrk="0" hangingPunct="1">
                        <a:defRPr sz="1800" b="1" kern="1200">
                          <a:solidFill>
                            <a:schemeClr val="lt1"/>
                          </a:solidFill>
                          <a:latin typeface="Segoe UI Semilight"/>
                        </a:defRPr>
                      </a:lvl4pPr>
                      <a:lvl5pPr marL="1828800" algn="l" defTabSz="914400" rtl="0" eaLnBrk="1" latinLnBrk="0" hangingPunct="1">
                        <a:defRPr sz="1800" b="1" kern="1200">
                          <a:solidFill>
                            <a:schemeClr val="lt1"/>
                          </a:solidFill>
                          <a:latin typeface="Segoe UI Semilight"/>
                        </a:defRPr>
                      </a:lvl5pPr>
                      <a:lvl6pPr marL="2286000" algn="l" defTabSz="914400" rtl="0" eaLnBrk="1" latinLnBrk="0" hangingPunct="1">
                        <a:defRPr sz="1800" b="1" kern="1200">
                          <a:solidFill>
                            <a:schemeClr val="lt1"/>
                          </a:solidFill>
                          <a:latin typeface="Segoe UI Semilight"/>
                        </a:defRPr>
                      </a:lvl6pPr>
                      <a:lvl7pPr marL="2743200" algn="l" defTabSz="914400" rtl="0" eaLnBrk="1" latinLnBrk="0" hangingPunct="1">
                        <a:defRPr sz="1800" b="1" kern="1200">
                          <a:solidFill>
                            <a:schemeClr val="lt1"/>
                          </a:solidFill>
                          <a:latin typeface="Segoe UI Semilight"/>
                        </a:defRPr>
                      </a:lvl7pPr>
                      <a:lvl8pPr marL="3200400" algn="l" defTabSz="914400" rtl="0" eaLnBrk="1" latinLnBrk="0" hangingPunct="1">
                        <a:defRPr sz="1800" b="1" kern="1200">
                          <a:solidFill>
                            <a:schemeClr val="lt1"/>
                          </a:solidFill>
                          <a:latin typeface="Segoe UI Semilight"/>
                        </a:defRPr>
                      </a:lvl8pPr>
                      <a:lvl9pPr marL="3657600" algn="l" defTabSz="914400" rtl="0" eaLnBrk="1" latinLnBrk="0" hangingPunct="1">
                        <a:defRPr sz="1800" b="1" kern="1200">
                          <a:solidFill>
                            <a:schemeClr val="lt1"/>
                          </a:solidFill>
                          <a:latin typeface="Segoe UI Semilight"/>
                        </a:defRPr>
                      </a:lvl9pPr>
                    </a:lstStyle>
                    <a:p>
                      <a:pPr algn="ctr"/>
                      <a:r>
                        <a:rPr lang="en-US"/>
                        <a:t>Azure File Sync</a:t>
                      </a:r>
                    </a:p>
                  </a:txBody>
                  <a:tcPr anchor="ctr"/>
                </a:tc>
                <a:tc>
                  <a:txBody>
                    <a:bodyPr/>
                    <a:lstStyle>
                      <a:lvl1pPr marL="0" algn="l" defTabSz="914400" rtl="0" eaLnBrk="1" latinLnBrk="0" hangingPunct="1">
                        <a:defRPr sz="1800" b="1" kern="1200">
                          <a:solidFill>
                            <a:schemeClr val="lt1"/>
                          </a:solidFill>
                          <a:latin typeface="Segoe UI Semilight"/>
                        </a:defRPr>
                      </a:lvl1pPr>
                      <a:lvl2pPr marL="457200" algn="l" defTabSz="914400" rtl="0" eaLnBrk="1" latinLnBrk="0" hangingPunct="1">
                        <a:defRPr sz="1800" b="1" kern="1200">
                          <a:solidFill>
                            <a:schemeClr val="lt1"/>
                          </a:solidFill>
                          <a:latin typeface="Segoe UI Semilight"/>
                        </a:defRPr>
                      </a:lvl2pPr>
                      <a:lvl3pPr marL="914400" algn="l" defTabSz="914400" rtl="0" eaLnBrk="1" latinLnBrk="0" hangingPunct="1">
                        <a:defRPr sz="1800" b="1" kern="1200">
                          <a:solidFill>
                            <a:schemeClr val="lt1"/>
                          </a:solidFill>
                          <a:latin typeface="Segoe UI Semilight"/>
                        </a:defRPr>
                      </a:lvl3pPr>
                      <a:lvl4pPr marL="1371600" algn="l" defTabSz="914400" rtl="0" eaLnBrk="1" latinLnBrk="0" hangingPunct="1">
                        <a:defRPr sz="1800" b="1" kern="1200">
                          <a:solidFill>
                            <a:schemeClr val="lt1"/>
                          </a:solidFill>
                          <a:latin typeface="Segoe UI Semilight"/>
                        </a:defRPr>
                      </a:lvl4pPr>
                      <a:lvl5pPr marL="1828800" algn="l" defTabSz="914400" rtl="0" eaLnBrk="1" latinLnBrk="0" hangingPunct="1">
                        <a:defRPr sz="1800" b="1" kern="1200">
                          <a:solidFill>
                            <a:schemeClr val="lt1"/>
                          </a:solidFill>
                          <a:latin typeface="Segoe UI Semilight"/>
                        </a:defRPr>
                      </a:lvl5pPr>
                      <a:lvl6pPr marL="2286000" algn="l" defTabSz="914400" rtl="0" eaLnBrk="1" latinLnBrk="0" hangingPunct="1">
                        <a:defRPr sz="1800" b="1" kern="1200">
                          <a:solidFill>
                            <a:schemeClr val="lt1"/>
                          </a:solidFill>
                          <a:latin typeface="Segoe UI Semilight"/>
                        </a:defRPr>
                      </a:lvl6pPr>
                      <a:lvl7pPr marL="2743200" algn="l" defTabSz="914400" rtl="0" eaLnBrk="1" latinLnBrk="0" hangingPunct="1">
                        <a:defRPr sz="1800" b="1" kern="1200">
                          <a:solidFill>
                            <a:schemeClr val="lt1"/>
                          </a:solidFill>
                          <a:latin typeface="Segoe UI Semilight"/>
                        </a:defRPr>
                      </a:lvl7pPr>
                      <a:lvl8pPr marL="3200400" algn="l" defTabSz="914400" rtl="0" eaLnBrk="1" latinLnBrk="0" hangingPunct="1">
                        <a:defRPr sz="1800" b="1" kern="1200">
                          <a:solidFill>
                            <a:schemeClr val="lt1"/>
                          </a:solidFill>
                          <a:latin typeface="Segoe UI Semilight"/>
                        </a:defRPr>
                      </a:lvl8pPr>
                      <a:lvl9pPr marL="3657600" algn="l" defTabSz="914400" rtl="0" eaLnBrk="1" latinLnBrk="0" hangingPunct="1">
                        <a:defRPr sz="1800" b="1" kern="1200">
                          <a:solidFill>
                            <a:schemeClr val="lt1"/>
                          </a:solidFill>
                          <a:latin typeface="Segoe UI Semilight"/>
                        </a:defRPr>
                      </a:lvl9pPr>
                    </a:lstStyle>
                    <a:p>
                      <a:pPr algn="ctr"/>
                      <a:r>
                        <a:rPr lang="en-US"/>
                        <a:t>Direct Access</a:t>
                      </a:r>
                    </a:p>
                  </a:txBody>
                  <a:tcPr anchor="ctr"/>
                </a:tc>
                <a:extLst>
                  <a:ext uri="{0D108BD9-81ED-4DB2-BD59-A6C34878D82A}">
                    <a16:rowId xmlns:a16="http://schemas.microsoft.com/office/drawing/2014/main" val="2086190642"/>
                  </a:ext>
                </a:extLst>
              </a:tr>
              <a:tr h="370840">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r>
                        <a:rPr lang="en-US"/>
                        <a:t>Protocols</a:t>
                      </a:r>
                    </a:p>
                  </a:txBody>
                  <a:tcPr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Windows Server Protocols: SMB, NFS, FTPS, …)</a:t>
                      </a:r>
                    </a:p>
                    <a:p>
                      <a:pPr algn="ctr"/>
                      <a:endParaRPr lang="en-US"/>
                    </a:p>
                  </a:txBody>
                  <a:tcPr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SMB 2.1, SMB 3.0 and REST API</a:t>
                      </a:r>
                    </a:p>
                  </a:txBody>
                  <a:tcPr anchor="ctr"/>
                </a:tc>
                <a:extLst>
                  <a:ext uri="{0D108BD9-81ED-4DB2-BD59-A6C34878D82A}">
                    <a16:rowId xmlns:a16="http://schemas.microsoft.com/office/drawing/2014/main" val="3119231400"/>
                  </a:ext>
                </a:extLst>
              </a:tr>
              <a:tr h="370840">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r>
                        <a:rPr lang="en-US"/>
                        <a:t>ACLs</a:t>
                      </a:r>
                    </a:p>
                  </a:txBody>
                  <a:tcPr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Share, File and User level</a:t>
                      </a:r>
                    </a:p>
                  </a:txBody>
                  <a:tcPr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Share and File level</a:t>
                      </a:r>
                    </a:p>
                  </a:txBody>
                  <a:tcPr anchor="ctr"/>
                </a:tc>
                <a:extLst>
                  <a:ext uri="{0D108BD9-81ED-4DB2-BD59-A6C34878D82A}">
                    <a16:rowId xmlns:a16="http://schemas.microsoft.com/office/drawing/2014/main" val="1280363736"/>
                  </a:ext>
                </a:extLst>
              </a:tr>
              <a:tr h="370840">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r>
                        <a:rPr lang="en-US"/>
                        <a:t>Contact endpoint</a:t>
                      </a:r>
                    </a:p>
                  </a:txBody>
                  <a:tcPr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algn="ctr"/>
                      <a:r>
                        <a:rPr lang="en-US"/>
                        <a:t>On-Premises (cool data in Azure)</a:t>
                      </a:r>
                    </a:p>
                  </a:txBody>
                  <a:tcPr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algn="ctr"/>
                      <a:r>
                        <a:rPr lang="en-US"/>
                        <a:t>Azure</a:t>
                      </a:r>
                    </a:p>
                  </a:txBody>
                  <a:tcPr anchor="ctr"/>
                </a:tc>
                <a:extLst>
                  <a:ext uri="{0D108BD9-81ED-4DB2-BD59-A6C34878D82A}">
                    <a16:rowId xmlns:a16="http://schemas.microsoft.com/office/drawing/2014/main" val="1865463457"/>
                  </a:ext>
                </a:extLst>
              </a:tr>
            </a:tbl>
          </a:graphicData>
        </a:graphic>
      </p:graphicFrame>
    </p:spTree>
    <p:extLst>
      <p:ext uri="{BB962C8B-B14F-4D97-AF65-F5344CB8AC3E}">
        <p14:creationId xmlns:p14="http://schemas.microsoft.com/office/powerpoint/2010/main" val="394557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FD5FD-2867-48EB-9B18-866EA33D90DC}"/>
              </a:ext>
            </a:extLst>
          </p:cNvPr>
          <p:cNvSpPr>
            <a:spLocks noGrp="1"/>
          </p:cNvSpPr>
          <p:nvPr>
            <p:ph type="title"/>
          </p:nvPr>
        </p:nvSpPr>
        <p:spPr/>
        <p:txBody>
          <a:bodyPr/>
          <a:lstStyle/>
          <a:p>
            <a:r>
              <a:rPr lang="en-US"/>
              <a:t>Lab: Storing Generated Documents in Azure Storage Blobs</a:t>
            </a:r>
          </a:p>
        </p:txBody>
      </p:sp>
      <p:sp>
        <p:nvSpPr>
          <p:cNvPr id="3" name="Text Placeholder 2">
            <a:extLst>
              <a:ext uri="{FF2B5EF4-FFF2-40B4-BE49-F238E27FC236}">
                <a16:creationId xmlns:a16="http://schemas.microsoft.com/office/drawing/2014/main" id="{6C9BA72F-36D8-4590-AE21-948AEC2BC03A}"/>
              </a:ext>
            </a:extLst>
          </p:cNvPr>
          <p:cNvSpPr>
            <a:spLocks noGrp="1"/>
          </p:cNvSpPr>
          <p:nvPr>
            <p:ph type="body" idx="1"/>
          </p:nvPr>
        </p:nvSpPr>
        <p:spPr/>
        <p:txBody>
          <a:bodyPr>
            <a:spAutoFit/>
          </a:bodyPr>
          <a:lstStyle/>
          <a:p>
            <a:r>
              <a:rPr lang="en-US"/>
              <a:t>Exercise 1: Implementing Azure Storage Blobs
Exercise 2: Populating the Container with Files and Media
Exercise 3: Retrieving Files and Media from the Container
Exercise 4: Specifying Permissions for the Container</a:t>
            </a:r>
          </a:p>
        </p:txBody>
      </p:sp>
    </p:spTree>
    <p:extLst>
      <p:ext uri="{BB962C8B-B14F-4D97-AF65-F5344CB8AC3E}">
        <p14:creationId xmlns:p14="http://schemas.microsoft.com/office/powerpoint/2010/main" val="3963403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B7F1E-4436-4014-9188-C99715B07DDC}"/>
              </a:ext>
            </a:extLst>
          </p:cNvPr>
          <p:cNvSpPr>
            <a:spLocks noGrp="1"/>
          </p:cNvSpPr>
          <p:nvPr>
            <p:ph type="ctrTitle" sz="quarter"/>
          </p:nvPr>
        </p:nvSpPr>
        <p:spPr>
          <a:xfrm>
            <a:off x="4724401" y="2022868"/>
            <a:ext cx="5732417" cy="627864"/>
          </a:xfrm>
        </p:spPr>
        <p:txBody>
          <a:bodyPr/>
          <a:lstStyle/>
          <a:p>
            <a:r>
              <a:rPr lang="en-US"/>
              <a:t>Module 7</a:t>
            </a:r>
          </a:p>
        </p:txBody>
      </p:sp>
      <p:sp>
        <p:nvSpPr>
          <p:cNvPr id="3" name="Subtitle 2">
            <a:extLst>
              <a:ext uri="{FF2B5EF4-FFF2-40B4-BE49-F238E27FC236}">
                <a16:creationId xmlns:a16="http://schemas.microsoft.com/office/drawing/2014/main" id="{23237497-8186-4B62-BD41-60F800916DA8}"/>
              </a:ext>
            </a:extLst>
          </p:cNvPr>
          <p:cNvSpPr>
            <a:spLocks noGrp="1"/>
          </p:cNvSpPr>
          <p:nvPr>
            <p:ph type="subTitle" sz="quarter" idx="1"/>
          </p:nvPr>
        </p:nvSpPr>
        <p:spPr/>
        <p:txBody>
          <a:bodyPr/>
          <a:lstStyle/>
          <a:p>
            <a:r>
              <a:rPr lang="en-US"/>
              <a:t>Designing a Communication Strategy by Using Queues and Service Bus
</a:t>
            </a:r>
          </a:p>
        </p:txBody>
      </p:sp>
    </p:spTree>
    <p:extLst>
      <p:ext uri="{BB962C8B-B14F-4D97-AF65-F5344CB8AC3E}">
        <p14:creationId xmlns:p14="http://schemas.microsoft.com/office/powerpoint/2010/main" val="4117956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4E40A-7AEF-49CB-A19F-56F07E90CF86}"/>
              </a:ext>
            </a:extLst>
          </p:cNvPr>
          <p:cNvSpPr>
            <a:spLocks noGrp="1"/>
          </p:cNvSpPr>
          <p:nvPr>
            <p:ph type="title"/>
          </p:nvPr>
        </p:nvSpPr>
        <p:spPr/>
        <p:txBody>
          <a:bodyPr/>
          <a:lstStyle/>
          <a:p>
            <a:r>
              <a:rPr lang="en-US"/>
              <a:t>Module Overview</a:t>
            </a:r>
          </a:p>
        </p:txBody>
      </p:sp>
      <p:sp>
        <p:nvSpPr>
          <p:cNvPr id="3" name="Text Placeholder 2">
            <a:extLst>
              <a:ext uri="{FF2B5EF4-FFF2-40B4-BE49-F238E27FC236}">
                <a16:creationId xmlns:a16="http://schemas.microsoft.com/office/drawing/2014/main" id="{21A63CD0-7AD3-45ED-A525-AB9675D5F96D}"/>
              </a:ext>
            </a:extLst>
          </p:cNvPr>
          <p:cNvSpPr>
            <a:spLocks noGrp="1"/>
          </p:cNvSpPr>
          <p:nvPr>
            <p:ph type="body" idx="1"/>
          </p:nvPr>
        </p:nvSpPr>
        <p:spPr/>
        <p:txBody>
          <a:bodyPr/>
          <a:lstStyle/>
          <a:p>
            <a:r>
              <a:rPr lang="en-US"/>
              <a:t>Azure Storage Queues
Azure Service Bus
Azure Service Bus Queues</a:t>
            </a:r>
          </a:p>
        </p:txBody>
      </p:sp>
    </p:spTree>
    <p:extLst>
      <p:ext uri="{BB962C8B-B14F-4D97-AF65-F5344CB8AC3E}">
        <p14:creationId xmlns:p14="http://schemas.microsoft.com/office/powerpoint/2010/main" val="924469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1E3FF-D317-4A63-8EE7-FF5CAEDB69D9}"/>
              </a:ext>
            </a:extLst>
          </p:cNvPr>
          <p:cNvSpPr>
            <a:spLocks noGrp="1"/>
          </p:cNvSpPr>
          <p:nvPr>
            <p:ph type="title"/>
          </p:nvPr>
        </p:nvSpPr>
        <p:spPr/>
        <p:txBody>
          <a:bodyPr/>
          <a:lstStyle/>
          <a:p>
            <a:r>
              <a:rPr lang="fr-FR"/>
              <a:t>Lesson 1: Azure Storage Queues</a:t>
            </a:r>
            <a:endParaRPr lang="en-US"/>
          </a:p>
        </p:txBody>
      </p:sp>
      <p:sp>
        <p:nvSpPr>
          <p:cNvPr id="3" name="Text Placeholder 2">
            <a:extLst>
              <a:ext uri="{FF2B5EF4-FFF2-40B4-BE49-F238E27FC236}">
                <a16:creationId xmlns:a16="http://schemas.microsoft.com/office/drawing/2014/main" id="{975A037A-8A4B-4339-A865-A55E8489BB7C}"/>
              </a:ext>
            </a:extLst>
          </p:cNvPr>
          <p:cNvSpPr>
            <a:spLocks noGrp="1"/>
          </p:cNvSpPr>
          <p:nvPr>
            <p:ph type="body" idx="1"/>
          </p:nvPr>
        </p:nvSpPr>
        <p:spPr/>
        <p:txBody>
          <a:bodyPr/>
          <a:lstStyle/>
          <a:p>
            <a:r>
              <a:rPr lang="en-US"/>
              <a:t>Storage Queues Overview
Viewing Queue Storage Data
Storage Queue Messages</a:t>
            </a:r>
          </a:p>
        </p:txBody>
      </p:sp>
    </p:spTree>
    <p:extLst>
      <p:ext uri="{BB962C8B-B14F-4D97-AF65-F5344CB8AC3E}">
        <p14:creationId xmlns:p14="http://schemas.microsoft.com/office/powerpoint/2010/main" val="3433941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F5F78-AF2D-412D-9C5C-441FED361712}"/>
              </a:ext>
            </a:extLst>
          </p:cNvPr>
          <p:cNvSpPr>
            <a:spLocks noGrp="1"/>
          </p:cNvSpPr>
          <p:nvPr>
            <p:ph type="title"/>
          </p:nvPr>
        </p:nvSpPr>
        <p:spPr/>
        <p:txBody>
          <a:bodyPr/>
          <a:lstStyle/>
          <a:p>
            <a:r>
              <a:rPr lang="en-US"/>
              <a:t>Storage Queues Overview</a:t>
            </a:r>
          </a:p>
        </p:txBody>
      </p:sp>
      <p:sp>
        <p:nvSpPr>
          <p:cNvPr id="4" name="Content Placeholder 2">
            <a:extLst>
              <a:ext uri="{FF2B5EF4-FFF2-40B4-BE49-F238E27FC236}">
                <a16:creationId xmlns:a16="http://schemas.microsoft.com/office/drawing/2014/main" id="{D1DEE1C1-984E-479C-A782-C3ADB7CB6505}"/>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Storage queues provide a method for storing messages that might be accessed by any number of clients</a:t>
            </a:r>
          </a:p>
          <a:p>
            <a:pPr lvl="1"/>
            <a:r>
              <a:rPr lang="en-US" kern="0">
                <a:solidFill>
                  <a:srgbClr val="000000"/>
                </a:solidFill>
              </a:rPr>
              <a:t>Provide reliable messaging between role instances</a:t>
            </a:r>
          </a:p>
          <a:p>
            <a:pPr lvl="1"/>
            <a:r>
              <a:rPr lang="en-US" kern="0">
                <a:solidFill>
                  <a:srgbClr val="000000"/>
                </a:solidFill>
              </a:rPr>
              <a:t>Built for massive scale and multiple messages</a:t>
            </a:r>
          </a:p>
          <a:p>
            <a:pPr marL="288925" lvl="1" indent="0">
              <a:buNone/>
            </a:pPr>
            <a:endParaRPr lang="en-US" kern="0">
              <a:solidFill>
                <a:srgbClr val="000000"/>
              </a:solidFill>
            </a:endParaRPr>
          </a:p>
        </p:txBody>
      </p:sp>
      <p:graphicFrame>
        <p:nvGraphicFramePr>
          <p:cNvPr id="5" name="Diagram 4" descr="Diagram of a Storage account, Queues, and Messages. The Storage account, at left, contains images; the queues column in the center contain thumbnails and a retrieval repository; and the message column at right contains three separate messages. Two messages emanate from the thumbnails and the third from the retrieval.">
            <a:extLst>
              <a:ext uri="{FF2B5EF4-FFF2-40B4-BE49-F238E27FC236}">
                <a16:creationId xmlns:a16="http://schemas.microsoft.com/office/drawing/2014/main" id="{4D7A1AE7-D944-4A6D-A344-543F8C85BD2B}"/>
              </a:ext>
            </a:extLst>
          </p:cNvPr>
          <p:cNvGraphicFramePr/>
          <p:nvPr>
            <p:extLst/>
          </p:nvPr>
        </p:nvGraphicFramePr>
        <p:xfrm>
          <a:off x="2989635" y="3365771"/>
          <a:ext cx="6297038" cy="3009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69304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2D757-4E36-4253-B546-77E82702B47C}"/>
              </a:ext>
            </a:extLst>
          </p:cNvPr>
          <p:cNvSpPr>
            <a:spLocks noGrp="1"/>
          </p:cNvSpPr>
          <p:nvPr>
            <p:ph type="title"/>
          </p:nvPr>
        </p:nvSpPr>
        <p:spPr/>
        <p:txBody>
          <a:bodyPr/>
          <a:lstStyle/>
          <a:p>
            <a:r>
              <a:rPr lang="en-US"/>
              <a:t>Storage Queues Overview</a:t>
            </a:r>
          </a:p>
        </p:txBody>
      </p:sp>
      <p:sp>
        <p:nvSpPr>
          <p:cNvPr id="4" name="Content Placeholder 2">
            <a:extLst>
              <a:ext uri="{FF2B5EF4-FFF2-40B4-BE49-F238E27FC236}">
                <a16:creationId xmlns:a16="http://schemas.microsoft.com/office/drawing/2014/main" id="{4A8EF792-5E28-41A6-A2F6-374F772747AB}"/>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Azure Storage Queues allows you to store large quantities of small messages that can be consumed by a scalable number of consumers</a:t>
            </a:r>
          </a:p>
          <a:p>
            <a:pPr lvl="0"/>
            <a:r>
              <a:rPr lang="en-US" kern="0">
                <a:solidFill>
                  <a:srgbClr val="000000"/>
                </a:solidFill>
              </a:rPr>
              <a:t>Queue messages have flexible leasing and can be processed again by a different consumer/worker if there is a failure with the initial consumer</a:t>
            </a:r>
          </a:p>
          <a:p>
            <a:pPr lvl="0"/>
            <a:r>
              <a:rPr lang="en-US" kern="0">
                <a:solidFill>
                  <a:srgbClr val="000000"/>
                </a:solidFill>
              </a:rPr>
              <a:t>Queues can take advantage of the built-in Azure Storage logging and metrics</a:t>
            </a:r>
          </a:p>
          <a:p>
            <a:pPr lvl="0"/>
            <a:r>
              <a:rPr lang="en-US" kern="0">
                <a:solidFill>
                  <a:srgbClr val="000000"/>
                </a:solidFill>
              </a:rPr>
              <a:t>Queues can have a concept of “state” across workers/consumers</a:t>
            </a:r>
          </a:p>
          <a:p>
            <a:pPr lvl="0"/>
            <a:endParaRPr lang="en-US" kern="0">
              <a:solidFill>
                <a:srgbClr val="000000"/>
              </a:solidFill>
            </a:endParaRPr>
          </a:p>
        </p:txBody>
      </p:sp>
    </p:spTree>
    <p:extLst>
      <p:ext uri="{BB962C8B-B14F-4D97-AF65-F5344CB8AC3E}">
        <p14:creationId xmlns:p14="http://schemas.microsoft.com/office/powerpoint/2010/main" val="476456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F76BB-640E-4898-A9AC-5AC74410E930}"/>
              </a:ext>
            </a:extLst>
          </p:cNvPr>
          <p:cNvSpPr>
            <a:spLocks noGrp="1"/>
          </p:cNvSpPr>
          <p:nvPr>
            <p:ph type="title"/>
          </p:nvPr>
        </p:nvSpPr>
        <p:spPr/>
        <p:txBody>
          <a:bodyPr/>
          <a:lstStyle/>
          <a:p>
            <a:r>
              <a:rPr lang="en-US"/>
              <a:t>Viewing Queue Storage Data</a:t>
            </a:r>
          </a:p>
        </p:txBody>
      </p:sp>
      <p:sp>
        <p:nvSpPr>
          <p:cNvPr id="4" name="Content Placeholder 1">
            <a:extLst>
              <a:ext uri="{FF2B5EF4-FFF2-40B4-BE49-F238E27FC236}">
                <a16:creationId xmlns:a16="http://schemas.microsoft.com/office/drawing/2014/main" id="{74CA2081-947E-490A-B521-47AB5111A31D}"/>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Visual Studio 2015 Server Explorer provides a view for Storage queue items in the emulator or in a live Azure storage account</a:t>
            </a:r>
          </a:p>
        </p:txBody>
      </p:sp>
      <p:pic>
        <p:nvPicPr>
          <p:cNvPr id="5" name="Content Placeholder 5" descr="Screenshot of Storage queue data in Microsoft Visual Studio.">
            <a:extLst>
              <a:ext uri="{FF2B5EF4-FFF2-40B4-BE49-F238E27FC236}">
                <a16:creationId xmlns:a16="http://schemas.microsoft.com/office/drawing/2014/main" id="{41844177-032E-442A-BDA0-4813334CBF4A}"/>
              </a:ext>
            </a:extLst>
          </p:cNvPr>
          <p:cNvPicPr>
            <a:picLocks noChangeAspect="1"/>
          </p:cNvPicPr>
          <p:nvPr/>
        </p:nvPicPr>
        <p:blipFill rotWithShape="1">
          <a:blip r:embed="rId3"/>
          <a:srcRect b="50632"/>
          <a:stretch/>
        </p:blipFill>
        <p:spPr bwMode="auto">
          <a:xfrm>
            <a:off x="1982788" y="3143251"/>
            <a:ext cx="8116713" cy="3025321"/>
          </a:xfrm>
          <a:prstGeom prst="rect">
            <a:avLst/>
          </a:prstGeom>
          <a:noFill/>
          <a:ln w="9525">
            <a:noFill/>
            <a:miter lim="800000"/>
            <a:headEnd/>
            <a:tailEnd/>
          </a:ln>
        </p:spPr>
      </p:pic>
    </p:spTree>
    <p:extLst>
      <p:ext uri="{BB962C8B-B14F-4D97-AF65-F5344CB8AC3E}">
        <p14:creationId xmlns:p14="http://schemas.microsoft.com/office/powerpoint/2010/main" val="1599620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C07CF-5ADD-4C18-BE47-9423795780F3}"/>
              </a:ext>
            </a:extLst>
          </p:cNvPr>
          <p:cNvSpPr>
            <a:spLocks noGrp="1"/>
          </p:cNvSpPr>
          <p:nvPr>
            <p:ph type="title"/>
          </p:nvPr>
        </p:nvSpPr>
        <p:spPr/>
        <p:txBody>
          <a:bodyPr/>
          <a:lstStyle/>
          <a:p>
            <a:r>
              <a:rPr lang="en-US"/>
              <a:t>Storage Queue Messages</a:t>
            </a:r>
          </a:p>
        </p:txBody>
      </p:sp>
      <p:sp>
        <p:nvSpPr>
          <p:cNvPr id="4" name="Content Placeholder 2">
            <a:extLst>
              <a:ext uri="{FF2B5EF4-FFF2-40B4-BE49-F238E27FC236}">
                <a16:creationId xmlns:a16="http://schemas.microsoft.com/office/drawing/2014/main" id="{243C97AD-17F5-4E0F-BBA5-3C8B2C6255BD}"/>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174625" lvl="1" indent="-174625">
              <a:buSzPct val="90000"/>
            </a:pPr>
            <a:r>
              <a:rPr lang="en-US" kern="0">
                <a:solidFill>
                  <a:srgbClr val="000000"/>
                </a:solidFill>
              </a:rPr>
              <a:t>Storage queues offer the following basic message functionality:</a:t>
            </a:r>
          </a:p>
          <a:p>
            <a:pPr marL="569912" lvl="2" indent="-174625">
              <a:buSzPct val="90000"/>
            </a:pPr>
            <a:r>
              <a:rPr lang="en-US" kern="0">
                <a:solidFill>
                  <a:srgbClr val="000000"/>
                </a:solidFill>
              </a:rPr>
              <a:t>Peek at next message</a:t>
            </a:r>
          </a:p>
          <a:p>
            <a:pPr marL="569912" lvl="2" indent="-174625">
              <a:buSzPct val="90000"/>
            </a:pPr>
            <a:r>
              <a:rPr lang="en-US" kern="0">
                <a:solidFill>
                  <a:srgbClr val="000000"/>
                </a:solidFill>
              </a:rPr>
              <a:t>Dequeue next message</a:t>
            </a:r>
          </a:p>
          <a:p>
            <a:pPr marL="569912" lvl="2" indent="-174625">
              <a:buSzPct val="90000"/>
            </a:pPr>
            <a:r>
              <a:rPr lang="en-US" kern="0">
                <a:solidFill>
                  <a:srgbClr val="000000"/>
                </a:solidFill>
              </a:rPr>
              <a:t>Insert message</a:t>
            </a:r>
          </a:p>
          <a:p>
            <a:pPr marL="569912" lvl="2" indent="-174625">
              <a:buSzPct val="90000"/>
            </a:pPr>
            <a:r>
              <a:rPr lang="en-US" kern="0">
                <a:solidFill>
                  <a:srgbClr val="000000"/>
                </a:solidFill>
              </a:rPr>
              <a:t>View the last cached message count</a:t>
            </a:r>
          </a:p>
          <a:p>
            <a:pPr marL="174625" lvl="1" indent="-174625">
              <a:buSzPct val="90000"/>
            </a:pPr>
            <a:r>
              <a:rPr lang="en-US" kern="0">
                <a:solidFill>
                  <a:srgbClr val="000000"/>
                </a:solidFill>
              </a:rPr>
              <a:t>Message content is stored as a string</a:t>
            </a:r>
          </a:p>
          <a:p>
            <a:pPr marL="569912" lvl="2" indent="-174625">
              <a:buSzPct val="90000"/>
            </a:pPr>
            <a:r>
              <a:rPr lang="en-US" kern="0">
                <a:solidFill>
                  <a:srgbClr val="000000"/>
                </a:solidFill>
              </a:rPr>
              <a:t>Message content can be updated to provide a concept of state</a:t>
            </a:r>
          </a:p>
          <a:p>
            <a:pPr marL="569912" lvl="2" indent="-174625">
              <a:buSzPct val="90000"/>
            </a:pPr>
            <a:r>
              <a:rPr lang="en-US" kern="0">
                <a:solidFill>
                  <a:srgbClr val="000000"/>
                </a:solidFill>
              </a:rPr>
              <a:t>You can time when a message content update is visible to other consumers</a:t>
            </a:r>
          </a:p>
          <a:p>
            <a:pPr marL="174625" lvl="1" indent="-174625">
              <a:buSzPct val="90000"/>
            </a:pPr>
            <a:r>
              <a:rPr lang="en-US" kern="0">
                <a:solidFill>
                  <a:srgbClr val="000000"/>
                </a:solidFill>
              </a:rPr>
              <a:t>The result of a message should be idempotent</a:t>
            </a:r>
          </a:p>
          <a:p>
            <a:pPr marL="569912" lvl="2" indent="-174625">
              <a:buSzPct val="90000"/>
            </a:pPr>
            <a:r>
              <a:rPr lang="en-US" kern="0">
                <a:solidFill>
                  <a:srgbClr val="000000"/>
                </a:solidFill>
              </a:rPr>
              <a:t>By design, there is the possibility of reprocessing a queue message</a:t>
            </a:r>
          </a:p>
          <a:p>
            <a:pPr lvl="0"/>
            <a:endParaRPr lang="en-US" kern="0">
              <a:solidFill>
                <a:srgbClr val="000000"/>
              </a:solidFill>
            </a:endParaRPr>
          </a:p>
        </p:txBody>
      </p:sp>
    </p:spTree>
    <p:extLst>
      <p:ext uri="{BB962C8B-B14F-4D97-AF65-F5344CB8AC3E}">
        <p14:creationId xmlns:p14="http://schemas.microsoft.com/office/powerpoint/2010/main" val="3404497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A9678-A103-4630-A685-7A7C620FDA18}"/>
              </a:ext>
            </a:extLst>
          </p:cNvPr>
          <p:cNvSpPr>
            <a:spLocks noGrp="1"/>
          </p:cNvSpPr>
          <p:nvPr>
            <p:ph type="title"/>
          </p:nvPr>
        </p:nvSpPr>
        <p:spPr/>
        <p:txBody>
          <a:bodyPr/>
          <a:lstStyle/>
          <a:p>
            <a:r>
              <a:rPr lang="en-US"/>
              <a:t>Lesson 1: Azure Storage Blobs</a:t>
            </a:r>
          </a:p>
        </p:txBody>
      </p:sp>
      <p:sp>
        <p:nvSpPr>
          <p:cNvPr id="3" name="Text Placeholder 2">
            <a:extLst>
              <a:ext uri="{FF2B5EF4-FFF2-40B4-BE49-F238E27FC236}">
                <a16:creationId xmlns:a16="http://schemas.microsoft.com/office/drawing/2014/main" id="{C6521DC5-AD17-4D02-BE61-DC63243E5FB8}"/>
              </a:ext>
            </a:extLst>
          </p:cNvPr>
          <p:cNvSpPr>
            <a:spLocks noGrp="1"/>
          </p:cNvSpPr>
          <p:nvPr>
            <p:ph type="body" idx="1"/>
          </p:nvPr>
        </p:nvSpPr>
        <p:spPr/>
        <p:txBody>
          <a:bodyPr/>
          <a:lstStyle/>
          <a:p>
            <a:r>
              <a:rPr lang="en-US"/>
              <a:t>Storage Blobs
Blob Types
REST API for Storage Blobs</a:t>
            </a:r>
          </a:p>
        </p:txBody>
      </p:sp>
    </p:spTree>
    <p:extLst>
      <p:ext uri="{BB962C8B-B14F-4D97-AF65-F5344CB8AC3E}">
        <p14:creationId xmlns:p14="http://schemas.microsoft.com/office/powerpoint/2010/main" val="11228058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5483F-ADB1-4EE4-B823-EB0C3AEB9869}"/>
              </a:ext>
            </a:extLst>
          </p:cNvPr>
          <p:cNvSpPr>
            <a:spLocks noGrp="1"/>
          </p:cNvSpPr>
          <p:nvPr>
            <p:ph type="title"/>
          </p:nvPr>
        </p:nvSpPr>
        <p:spPr/>
        <p:txBody>
          <a:bodyPr/>
          <a:lstStyle/>
          <a:p>
            <a:r>
              <a:rPr lang="en-US"/>
              <a:t>Storage Queue Messages</a:t>
            </a:r>
          </a:p>
        </p:txBody>
      </p:sp>
      <p:sp>
        <p:nvSpPr>
          <p:cNvPr id="4" name="Content Placeholder 2">
            <a:extLst>
              <a:ext uri="{FF2B5EF4-FFF2-40B4-BE49-F238E27FC236}">
                <a16:creationId xmlns:a16="http://schemas.microsoft.com/office/drawing/2014/main" id="{FEC68F75-DC7D-44DF-A279-EDD30AD8DB59}"/>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Add/Delete Messages</a:t>
            </a:r>
          </a:p>
          <a:p>
            <a:pPr lvl="0"/>
            <a:r>
              <a:rPr lang="en-US" kern="0">
                <a:solidFill>
                  <a:srgbClr val="000000"/>
                </a:solidFill>
              </a:rPr>
              <a:t>GetMessage(s)</a:t>
            </a:r>
          </a:p>
          <a:p>
            <a:pPr lvl="1"/>
            <a:r>
              <a:rPr lang="en-US" kern="0">
                <a:solidFill>
                  <a:srgbClr val="000000"/>
                </a:solidFill>
              </a:rPr>
              <a:t>Retrieves the next message(s) from the queue and it will be invisible to other clients for a specified timeout</a:t>
            </a:r>
          </a:p>
          <a:p>
            <a:pPr lvl="0"/>
            <a:r>
              <a:rPr lang="en-US" kern="0">
                <a:solidFill>
                  <a:srgbClr val="000000"/>
                </a:solidFill>
              </a:rPr>
              <a:t>PeekMessage(s)</a:t>
            </a:r>
          </a:p>
          <a:p>
            <a:pPr lvl="1"/>
            <a:r>
              <a:rPr lang="en-US" kern="0">
                <a:solidFill>
                  <a:srgbClr val="000000"/>
                </a:solidFill>
              </a:rPr>
              <a:t>Retrieves the next message(s) from the queue while keeping the message visible to other clients</a:t>
            </a:r>
          </a:p>
          <a:p>
            <a:pPr lvl="0"/>
            <a:r>
              <a:rPr lang="en-US" kern="0">
                <a:solidFill>
                  <a:srgbClr val="000000"/>
                </a:solidFill>
              </a:rPr>
              <a:t>UpdateMessage</a:t>
            </a:r>
          </a:p>
          <a:p>
            <a:pPr lvl="1"/>
            <a:r>
              <a:rPr lang="en-US" kern="0">
                <a:solidFill>
                  <a:srgbClr val="000000"/>
                </a:solidFill>
              </a:rPr>
              <a:t>Updates the content or visibility timeout of a specified message</a:t>
            </a:r>
          </a:p>
          <a:p>
            <a:pPr lvl="0"/>
            <a:endParaRPr lang="en-US" kern="0">
              <a:solidFill>
                <a:srgbClr val="000000"/>
              </a:solidFill>
            </a:endParaRPr>
          </a:p>
        </p:txBody>
      </p:sp>
    </p:spTree>
    <p:extLst>
      <p:ext uri="{BB962C8B-B14F-4D97-AF65-F5344CB8AC3E}">
        <p14:creationId xmlns:p14="http://schemas.microsoft.com/office/powerpoint/2010/main" val="39542263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1A6A8-BB06-4033-A3B8-81C1FFDCC118}"/>
              </a:ext>
            </a:extLst>
          </p:cNvPr>
          <p:cNvSpPr>
            <a:spLocks noGrp="1"/>
          </p:cNvSpPr>
          <p:nvPr>
            <p:ph type="title"/>
          </p:nvPr>
        </p:nvSpPr>
        <p:spPr/>
        <p:txBody>
          <a:bodyPr/>
          <a:lstStyle/>
          <a:p>
            <a:r>
              <a:rPr lang="en-US"/>
              <a:t>Lesson 2: Azure Service Bus</a:t>
            </a:r>
          </a:p>
        </p:txBody>
      </p:sp>
      <p:sp>
        <p:nvSpPr>
          <p:cNvPr id="3" name="Text Placeholder 2">
            <a:extLst>
              <a:ext uri="{FF2B5EF4-FFF2-40B4-BE49-F238E27FC236}">
                <a16:creationId xmlns:a16="http://schemas.microsoft.com/office/drawing/2014/main" id="{9FF5E235-4C74-4A51-B5F7-7D42ACF14C91}"/>
              </a:ext>
            </a:extLst>
          </p:cNvPr>
          <p:cNvSpPr>
            <a:spLocks noGrp="1"/>
          </p:cNvSpPr>
          <p:nvPr>
            <p:ph type="body" idx="1"/>
          </p:nvPr>
        </p:nvSpPr>
        <p:spPr/>
        <p:txBody>
          <a:bodyPr/>
          <a:lstStyle/>
          <a:p>
            <a:r>
              <a:rPr lang="en-US"/>
              <a:t>Service Bus Overview
Service Bus Features
Namespaces</a:t>
            </a:r>
          </a:p>
        </p:txBody>
      </p:sp>
    </p:spTree>
    <p:extLst>
      <p:ext uri="{BB962C8B-B14F-4D97-AF65-F5344CB8AC3E}">
        <p14:creationId xmlns:p14="http://schemas.microsoft.com/office/powerpoint/2010/main" val="1546818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C8833-C8DB-432C-8C3B-DFA719A2539A}"/>
              </a:ext>
            </a:extLst>
          </p:cNvPr>
          <p:cNvSpPr>
            <a:spLocks noGrp="1"/>
          </p:cNvSpPr>
          <p:nvPr>
            <p:ph type="title"/>
          </p:nvPr>
        </p:nvSpPr>
        <p:spPr/>
        <p:txBody>
          <a:bodyPr/>
          <a:lstStyle/>
          <a:p>
            <a:r>
              <a:rPr lang="en-US"/>
              <a:t>Service Bus Overview</a:t>
            </a:r>
          </a:p>
        </p:txBody>
      </p:sp>
      <p:sp>
        <p:nvSpPr>
          <p:cNvPr id="4" name="Content Placeholder 2">
            <a:extLst>
              <a:ext uri="{FF2B5EF4-FFF2-40B4-BE49-F238E27FC236}">
                <a16:creationId xmlns:a16="http://schemas.microsoft.com/office/drawing/2014/main" id="{3F30DF51-EFCE-41D0-ACA9-F21B2D177CB6}"/>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Service Bus is a managed messaging infrastructure</a:t>
            </a:r>
          </a:p>
          <a:p>
            <a:pPr lvl="1"/>
            <a:r>
              <a:rPr lang="en-US" kern="0">
                <a:solidFill>
                  <a:srgbClr val="000000"/>
                </a:solidFill>
              </a:rPr>
              <a:t>Massive in scale and completely managed</a:t>
            </a:r>
          </a:p>
          <a:p>
            <a:pPr lvl="1"/>
            <a:r>
              <a:rPr lang="en-US" kern="0">
                <a:solidFill>
                  <a:srgbClr val="000000"/>
                </a:solidFill>
              </a:rPr>
              <a:t>Allows you to scale out your applications and consumers knowing that the messaging platform will scale out with your application</a:t>
            </a:r>
          </a:p>
          <a:p>
            <a:pPr lvl="0"/>
            <a:r>
              <a:rPr lang="en-US" kern="0">
                <a:solidFill>
                  <a:srgbClr val="000000"/>
                </a:solidFill>
              </a:rPr>
              <a:t>Allows decoupled components to communicate asynchronously and synchronously</a:t>
            </a:r>
          </a:p>
          <a:p>
            <a:pPr lvl="0"/>
            <a:endParaRPr lang="en-US" kern="0">
              <a:solidFill>
                <a:srgbClr val="000000"/>
              </a:solidFill>
            </a:endParaRPr>
          </a:p>
        </p:txBody>
      </p:sp>
    </p:spTree>
    <p:extLst>
      <p:ext uri="{BB962C8B-B14F-4D97-AF65-F5344CB8AC3E}">
        <p14:creationId xmlns:p14="http://schemas.microsoft.com/office/powerpoint/2010/main" val="2230130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210A3-1BE8-4FF0-9685-45F0A43F9DBD}"/>
              </a:ext>
            </a:extLst>
          </p:cNvPr>
          <p:cNvSpPr>
            <a:spLocks noGrp="1"/>
          </p:cNvSpPr>
          <p:nvPr>
            <p:ph type="title"/>
          </p:nvPr>
        </p:nvSpPr>
        <p:spPr/>
        <p:txBody>
          <a:bodyPr/>
          <a:lstStyle/>
          <a:p>
            <a:r>
              <a:rPr lang="en-US"/>
              <a:t>Service Bus Features</a:t>
            </a:r>
          </a:p>
        </p:txBody>
      </p:sp>
      <p:graphicFrame>
        <p:nvGraphicFramePr>
          <p:cNvPr id="4" name="Content Placeholder 1" descr="Slide shows the four Service Bus communication features, include Relayed Messaging, Queues, Publish-Subscribe Topics, and Notification Hubs.">
            <a:extLst>
              <a:ext uri="{FF2B5EF4-FFF2-40B4-BE49-F238E27FC236}">
                <a16:creationId xmlns:a16="http://schemas.microsoft.com/office/drawing/2014/main" id="{371F0712-02A1-4E25-98DC-9F1E572A4470}"/>
              </a:ext>
            </a:extLst>
          </p:cNvPr>
          <p:cNvGraphicFramePr>
            <a:graphicFrameLocks/>
          </p:cNvGraphicFramePr>
          <p:nvPr>
            <p:extLst/>
          </p:nvPr>
        </p:nvGraphicFramePr>
        <p:xfrm>
          <a:off x="1982789" y="1020763"/>
          <a:ext cx="8118475" cy="5148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11594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A9D2F-A3F9-4210-8976-0B55FACEED6E}"/>
              </a:ext>
            </a:extLst>
          </p:cNvPr>
          <p:cNvSpPr>
            <a:spLocks noGrp="1"/>
          </p:cNvSpPr>
          <p:nvPr>
            <p:ph type="title"/>
          </p:nvPr>
        </p:nvSpPr>
        <p:spPr/>
        <p:txBody>
          <a:bodyPr/>
          <a:lstStyle/>
          <a:p>
            <a:r>
              <a:rPr lang="en-US"/>
              <a:t>Namespaces</a:t>
            </a:r>
          </a:p>
        </p:txBody>
      </p:sp>
      <p:sp>
        <p:nvSpPr>
          <p:cNvPr id="4" name="Content Placeholder 2">
            <a:extLst>
              <a:ext uri="{FF2B5EF4-FFF2-40B4-BE49-F238E27FC236}">
                <a16:creationId xmlns:a16="http://schemas.microsoft.com/office/drawing/2014/main" id="{96304235-74D1-43E6-A95C-B78457555912}"/>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A Service Bus namespace is a logical grouping of Service Bus service instances</a:t>
            </a:r>
          </a:p>
          <a:p>
            <a:pPr lvl="1"/>
            <a:r>
              <a:rPr lang="en-US" kern="0">
                <a:solidFill>
                  <a:srgbClr val="000000"/>
                </a:solidFill>
              </a:rPr>
              <a:t>It scopes your resources to provide a common and predictable address</a:t>
            </a:r>
          </a:p>
          <a:p>
            <a:pPr lvl="1"/>
            <a:r>
              <a:rPr lang="en-US" kern="0">
                <a:solidFill>
                  <a:srgbClr val="000000"/>
                </a:solidFill>
              </a:rPr>
              <a:t>It provides management credentials to use for operations</a:t>
            </a:r>
          </a:p>
          <a:p>
            <a:pPr lvl="1"/>
            <a:endParaRPr lang="en-US" kern="0">
              <a:solidFill>
                <a:srgbClr val="000000"/>
              </a:solidFill>
            </a:endParaRPr>
          </a:p>
        </p:txBody>
      </p:sp>
    </p:spTree>
    <p:extLst>
      <p:ext uri="{BB962C8B-B14F-4D97-AF65-F5344CB8AC3E}">
        <p14:creationId xmlns:p14="http://schemas.microsoft.com/office/powerpoint/2010/main" val="28285909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C9414-C35D-4B50-9A31-65071DC2EC20}"/>
              </a:ext>
            </a:extLst>
          </p:cNvPr>
          <p:cNvSpPr>
            <a:spLocks noGrp="1"/>
          </p:cNvSpPr>
          <p:nvPr>
            <p:ph type="title"/>
          </p:nvPr>
        </p:nvSpPr>
        <p:spPr/>
        <p:txBody>
          <a:bodyPr/>
          <a:lstStyle/>
          <a:p>
            <a:r>
              <a:rPr lang="fr-FR"/>
              <a:t>Lesson 3: Azure Service Bus Queues</a:t>
            </a:r>
            <a:endParaRPr lang="en-US"/>
          </a:p>
        </p:txBody>
      </p:sp>
      <p:sp>
        <p:nvSpPr>
          <p:cNvPr id="3" name="Text Placeholder 2">
            <a:extLst>
              <a:ext uri="{FF2B5EF4-FFF2-40B4-BE49-F238E27FC236}">
                <a16:creationId xmlns:a16="http://schemas.microsoft.com/office/drawing/2014/main" id="{8C9B94E6-8A9D-40AE-9586-F40326D94D30}"/>
              </a:ext>
            </a:extLst>
          </p:cNvPr>
          <p:cNvSpPr>
            <a:spLocks noGrp="1"/>
          </p:cNvSpPr>
          <p:nvPr>
            <p:ph type="body" idx="1"/>
          </p:nvPr>
        </p:nvSpPr>
        <p:spPr/>
        <p:txBody>
          <a:bodyPr/>
          <a:lstStyle/>
          <a:p>
            <a:r>
              <a:rPr lang="en-US"/>
              <a:t>Service Bus Queues Overview
Queue Message Delivery
Characteristics of Service Bus Queue Messages
Service Bus Queues vs. Storage Queues</a:t>
            </a:r>
          </a:p>
        </p:txBody>
      </p:sp>
    </p:spTree>
    <p:extLst>
      <p:ext uri="{BB962C8B-B14F-4D97-AF65-F5344CB8AC3E}">
        <p14:creationId xmlns:p14="http://schemas.microsoft.com/office/powerpoint/2010/main" val="27579395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6CF81-F18F-4512-8A71-13F977206913}"/>
              </a:ext>
            </a:extLst>
          </p:cNvPr>
          <p:cNvSpPr>
            <a:spLocks noGrp="1"/>
          </p:cNvSpPr>
          <p:nvPr>
            <p:ph type="title"/>
          </p:nvPr>
        </p:nvSpPr>
        <p:spPr/>
        <p:txBody>
          <a:bodyPr/>
          <a:lstStyle/>
          <a:p>
            <a:r>
              <a:rPr lang="en-US"/>
              <a:t>Service Bus Queues Overview</a:t>
            </a:r>
          </a:p>
        </p:txBody>
      </p:sp>
      <p:sp>
        <p:nvSpPr>
          <p:cNvPr id="4" name="Content Placeholder 2">
            <a:extLst>
              <a:ext uri="{FF2B5EF4-FFF2-40B4-BE49-F238E27FC236}">
                <a16:creationId xmlns:a16="http://schemas.microsoft.com/office/drawing/2014/main" id="{04DDFAD1-BBF5-4241-A158-DE53F44B252E}"/>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Service Bus queues offer a brokered messaging communication model</a:t>
            </a:r>
          </a:p>
          <a:p>
            <a:pPr lvl="1"/>
            <a:r>
              <a:rPr lang="en-US" kern="0">
                <a:solidFill>
                  <a:srgbClr val="000000"/>
                </a:solidFill>
              </a:rPr>
              <a:t>Distributed applications can share messages in a First In First Out (FIFO) pattern</a:t>
            </a:r>
          </a:p>
          <a:p>
            <a:pPr lvl="1"/>
            <a:r>
              <a:rPr lang="en-US" kern="0">
                <a:solidFill>
                  <a:srgbClr val="000000"/>
                </a:solidFill>
              </a:rPr>
              <a:t>Individual messages are only received by one message consumer</a:t>
            </a:r>
          </a:p>
          <a:p>
            <a:pPr marL="288925" lvl="1" indent="0">
              <a:buNone/>
            </a:pPr>
            <a:endParaRPr lang="en-US" kern="0">
              <a:solidFill>
                <a:srgbClr val="000000"/>
              </a:solidFill>
            </a:endParaRPr>
          </a:p>
          <a:p>
            <a:pPr lvl="1"/>
            <a:endParaRPr lang="en-US" kern="0">
              <a:solidFill>
                <a:srgbClr val="000000"/>
              </a:solidFill>
            </a:endParaRPr>
          </a:p>
        </p:txBody>
      </p:sp>
      <p:graphicFrame>
        <p:nvGraphicFramePr>
          <p:cNvPr id="5" name="Diagram 4" descr="Graphic shows the structure of the Service Bus queues communication model. There are three columns, Message Sender on the left, Service Bus Namespace in the center, and Message Receiver on the right. Under the Message Server column, Web App, Mobile App and Service are listed. These connect to a Queue shown in the Namespace column, which in turn connects to a Service or Application in the Message Receiver column on the right.">
            <a:extLst>
              <a:ext uri="{FF2B5EF4-FFF2-40B4-BE49-F238E27FC236}">
                <a16:creationId xmlns:a16="http://schemas.microsoft.com/office/drawing/2014/main" id="{C8172BC9-63D4-4A26-BCA4-53DDED8337A5}"/>
              </a:ext>
            </a:extLst>
          </p:cNvPr>
          <p:cNvGraphicFramePr/>
          <p:nvPr>
            <p:extLst/>
          </p:nvPr>
        </p:nvGraphicFramePr>
        <p:xfrm>
          <a:off x="2989634" y="3599234"/>
          <a:ext cx="6096000" cy="29123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87263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EECB2-7251-4DCA-9980-F0EE1A6AE8B5}"/>
              </a:ext>
            </a:extLst>
          </p:cNvPr>
          <p:cNvSpPr>
            <a:spLocks noGrp="1"/>
          </p:cNvSpPr>
          <p:nvPr>
            <p:ph type="title"/>
          </p:nvPr>
        </p:nvSpPr>
        <p:spPr/>
        <p:txBody>
          <a:bodyPr/>
          <a:lstStyle/>
          <a:p>
            <a:r>
              <a:rPr lang="en-US"/>
              <a:t>Queue Message Delivery</a:t>
            </a:r>
          </a:p>
        </p:txBody>
      </p:sp>
      <p:sp>
        <p:nvSpPr>
          <p:cNvPr id="4" name="Content Placeholder 2">
            <a:extLst>
              <a:ext uri="{FF2B5EF4-FFF2-40B4-BE49-F238E27FC236}">
                <a16:creationId xmlns:a16="http://schemas.microsoft.com/office/drawing/2014/main" id="{A74F472E-EF29-4A7E-8790-4BE09292E6DD}"/>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Service Bus queues provide a queuing mechanism with tight control on the order </a:t>
            </a:r>
            <a:br>
              <a:rPr lang="en-US" kern="0">
                <a:solidFill>
                  <a:srgbClr val="000000"/>
                </a:solidFill>
              </a:rPr>
            </a:br>
            <a:r>
              <a:rPr lang="en-US" kern="0">
                <a:solidFill>
                  <a:srgbClr val="000000"/>
                </a:solidFill>
              </a:rPr>
              <a:t>and delivery of messages</a:t>
            </a:r>
          </a:p>
          <a:p>
            <a:pPr lvl="1"/>
            <a:r>
              <a:rPr lang="en-US" kern="0">
                <a:solidFill>
                  <a:srgbClr val="000000"/>
                </a:solidFill>
              </a:rPr>
              <a:t>Messages will appear only once</a:t>
            </a:r>
          </a:p>
          <a:p>
            <a:pPr lvl="1"/>
            <a:r>
              <a:rPr lang="en-US" kern="0">
                <a:solidFill>
                  <a:srgbClr val="000000"/>
                </a:solidFill>
              </a:rPr>
              <a:t>Messages are processed using the FIFO pattern</a:t>
            </a:r>
          </a:p>
          <a:p>
            <a:pPr lvl="1"/>
            <a:r>
              <a:rPr lang="en-US" kern="0">
                <a:solidFill>
                  <a:srgbClr val="000000"/>
                </a:solidFill>
              </a:rPr>
              <a:t>Message locks can be renewed</a:t>
            </a:r>
          </a:p>
          <a:p>
            <a:pPr lvl="1"/>
            <a:r>
              <a:rPr lang="en-US" kern="0">
                <a:solidFill>
                  <a:srgbClr val="000000"/>
                </a:solidFill>
              </a:rPr>
              <a:t>Supports transactions</a:t>
            </a:r>
          </a:p>
        </p:txBody>
      </p:sp>
    </p:spTree>
    <p:extLst>
      <p:ext uri="{BB962C8B-B14F-4D97-AF65-F5344CB8AC3E}">
        <p14:creationId xmlns:p14="http://schemas.microsoft.com/office/powerpoint/2010/main" val="7678139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E1878-CA2F-436F-87E2-C4516F796797}"/>
              </a:ext>
            </a:extLst>
          </p:cNvPr>
          <p:cNvSpPr>
            <a:spLocks noGrp="1"/>
          </p:cNvSpPr>
          <p:nvPr>
            <p:ph type="title"/>
          </p:nvPr>
        </p:nvSpPr>
        <p:spPr/>
        <p:txBody>
          <a:bodyPr/>
          <a:lstStyle/>
          <a:p>
            <a:r>
              <a:rPr lang="en-US"/>
              <a:t>Characteristics of Service Bus Queue Messages</a:t>
            </a:r>
          </a:p>
        </p:txBody>
      </p:sp>
      <p:sp>
        <p:nvSpPr>
          <p:cNvPr id="4" name="Content Placeholder 2">
            <a:extLst>
              <a:ext uri="{FF2B5EF4-FFF2-40B4-BE49-F238E27FC236}">
                <a16:creationId xmlns:a16="http://schemas.microsoft.com/office/drawing/2014/main" id="{9EEBE0F6-1085-4337-990D-4809E8CB122F}"/>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Service Bus queue messages consist of few major parts:</a:t>
            </a:r>
          </a:p>
          <a:p>
            <a:pPr lvl="1"/>
            <a:r>
              <a:rPr lang="en-US" kern="0">
                <a:solidFill>
                  <a:srgbClr val="000000"/>
                </a:solidFill>
              </a:rPr>
              <a:t>Body</a:t>
            </a:r>
          </a:p>
          <a:p>
            <a:pPr lvl="2"/>
            <a:r>
              <a:rPr lang="en-US" kern="0">
                <a:solidFill>
                  <a:srgbClr val="000000"/>
                </a:solidFill>
              </a:rPr>
              <a:t>The body can be any serializable object or a stream</a:t>
            </a:r>
          </a:p>
          <a:p>
            <a:pPr lvl="2"/>
            <a:r>
              <a:rPr lang="en-US" kern="0">
                <a:solidFill>
                  <a:srgbClr val="000000"/>
                </a:solidFill>
              </a:rPr>
              <a:t>The DataContractSerializer is used to serialize the complex object</a:t>
            </a:r>
          </a:p>
          <a:p>
            <a:pPr lvl="1"/>
            <a:r>
              <a:rPr lang="en-US" kern="0">
                <a:solidFill>
                  <a:srgbClr val="000000"/>
                </a:solidFill>
              </a:rPr>
              <a:t>Label</a:t>
            </a:r>
          </a:p>
          <a:p>
            <a:pPr lvl="2"/>
            <a:r>
              <a:rPr lang="en-US" kern="0">
                <a:solidFill>
                  <a:srgbClr val="000000"/>
                </a:solidFill>
              </a:rPr>
              <a:t>Simple text label</a:t>
            </a:r>
          </a:p>
          <a:p>
            <a:pPr lvl="1"/>
            <a:r>
              <a:rPr lang="en-US" kern="0">
                <a:solidFill>
                  <a:srgbClr val="000000"/>
                </a:solidFill>
              </a:rPr>
              <a:t>TimeToLive</a:t>
            </a:r>
          </a:p>
          <a:p>
            <a:pPr lvl="1"/>
            <a:r>
              <a:rPr lang="en-US" kern="0">
                <a:solidFill>
                  <a:srgbClr val="000000"/>
                </a:solidFill>
              </a:rPr>
              <a:t>Properties</a:t>
            </a:r>
          </a:p>
          <a:p>
            <a:pPr lvl="2"/>
            <a:r>
              <a:rPr lang="en-US" kern="0">
                <a:solidFill>
                  <a:srgbClr val="000000"/>
                </a:solidFill>
              </a:rPr>
              <a:t>Dictionary of properties that can be used by your specific consumers</a:t>
            </a:r>
          </a:p>
        </p:txBody>
      </p:sp>
    </p:spTree>
    <p:extLst>
      <p:ext uri="{BB962C8B-B14F-4D97-AF65-F5344CB8AC3E}">
        <p14:creationId xmlns:p14="http://schemas.microsoft.com/office/powerpoint/2010/main" val="441873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1E5B5-3BF8-40A0-A4DA-F5E8B2AB0268}"/>
              </a:ext>
            </a:extLst>
          </p:cNvPr>
          <p:cNvSpPr>
            <a:spLocks noGrp="1"/>
          </p:cNvSpPr>
          <p:nvPr>
            <p:ph type="title"/>
          </p:nvPr>
        </p:nvSpPr>
        <p:spPr/>
        <p:txBody>
          <a:bodyPr/>
          <a:lstStyle/>
          <a:p>
            <a:r>
              <a:rPr lang="fr-FR"/>
              <a:t>Service Bus Queues vs. Storage Queues</a:t>
            </a:r>
            <a:endParaRPr lang="en-US"/>
          </a:p>
        </p:txBody>
      </p:sp>
      <p:sp>
        <p:nvSpPr>
          <p:cNvPr id="4" name="Text Placeholder 3">
            <a:extLst>
              <a:ext uri="{FF2B5EF4-FFF2-40B4-BE49-F238E27FC236}">
                <a16:creationId xmlns:a16="http://schemas.microsoft.com/office/drawing/2014/main" id="{8199F3C3-9D38-49B4-ACEE-85D78C2CC241}"/>
              </a:ext>
            </a:extLst>
          </p:cNvPr>
          <p:cNvSpPr txBox="1">
            <a:spLocks/>
          </p:cNvSpPr>
          <p:nvPr/>
        </p:nvSpPr>
        <p:spPr>
          <a:xfrm>
            <a:off x="1687286" y="1175884"/>
            <a:ext cx="4040188"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Storage Queues</a:t>
            </a:r>
          </a:p>
        </p:txBody>
      </p:sp>
      <p:sp>
        <p:nvSpPr>
          <p:cNvPr id="5" name="Content Placeholder 4">
            <a:extLst>
              <a:ext uri="{FF2B5EF4-FFF2-40B4-BE49-F238E27FC236}">
                <a16:creationId xmlns:a16="http://schemas.microsoft.com/office/drawing/2014/main" id="{45B59970-4533-44C4-A5BD-6F51603FA028}"/>
              </a:ext>
            </a:extLst>
          </p:cNvPr>
          <p:cNvSpPr txBox="1">
            <a:spLocks/>
          </p:cNvSpPr>
          <p:nvPr/>
        </p:nvSpPr>
        <p:spPr>
          <a:xfrm>
            <a:off x="1687286" y="1815646"/>
            <a:ext cx="4040188"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400" kern="0">
                <a:solidFill>
                  <a:srgbClr val="000000"/>
                </a:solidFill>
              </a:rPr>
              <a:t>Arbitrary ordering</a:t>
            </a:r>
          </a:p>
          <a:p>
            <a:pPr lvl="0"/>
            <a:r>
              <a:rPr lang="en-US" sz="2400" kern="0">
                <a:solidFill>
                  <a:srgbClr val="000000"/>
                </a:solidFill>
              </a:rPr>
              <a:t>Delivery at least once, possibly multiple times</a:t>
            </a:r>
          </a:p>
          <a:p>
            <a:pPr lvl="0"/>
            <a:r>
              <a:rPr lang="en-US" sz="2400" kern="0">
                <a:solidFill>
                  <a:srgbClr val="000000"/>
                </a:solidFill>
              </a:rPr>
              <a:t>30-second default locks can be extended to 7 days</a:t>
            </a:r>
          </a:p>
          <a:p>
            <a:pPr lvl="0"/>
            <a:r>
              <a:rPr lang="en-US" sz="2400" kern="0">
                <a:solidFill>
                  <a:srgbClr val="000000"/>
                </a:solidFill>
              </a:rPr>
              <a:t>Supports in-place updates of the message content</a:t>
            </a:r>
          </a:p>
          <a:p>
            <a:pPr lvl="0"/>
            <a:r>
              <a:rPr lang="en-US" sz="2400" kern="0">
                <a:solidFill>
                  <a:srgbClr val="000000"/>
                </a:solidFill>
              </a:rPr>
              <a:t>Can integrate with WF through a custom activity</a:t>
            </a:r>
          </a:p>
        </p:txBody>
      </p:sp>
      <p:sp>
        <p:nvSpPr>
          <p:cNvPr id="6" name="Text Placeholder 5">
            <a:extLst>
              <a:ext uri="{FF2B5EF4-FFF2-40B4-BE49-F238E27FC236}">
                <a16:creationId xmlns:a16="http://schemas.microsoft.com/office/drawing/2014/main" id="{CC056004-502A-4BC2-B953-E97090E536A7}"/>
              </a:ext>
            </a:extLst>
          </p:cNvPr>
          <p:cNvSpPr txBox="1">
            <a:spLocks/>
          </p:cNvSpPr>
          <p:nvPr/>
        </p:nvSpPr>
        <p:spPr>
          <a:xfrm>
            <a:off x="5875112" y="1175884"/>
            <a:ext cx="4041775"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Service Bus Queues</a:t>
            </a:r>
          </a:p>
        </p:txBody>
      </p:sp>
      <p:sp>
        <p:nvSpPr>
          <p:cNvPr id="7" name="Content Placeholder 6">
            <a:extLst>
              <a:ext uri="{FF2B5EF4-FFF2-40B4-BE49-F238E27FC236}">
                <a16:creationId xmlns:a16="http://schemas.microsoft.com/office/drawing/2014/main" id="{F1A2C5BC-92BA-40A6-A5DE-7B1B74510661}"/>
              </a:ext>
            </a:extLst>
          </p:cNvPr>
          <p:cNvSpPr txBox="1">
            <a:spLocks/>
          </p:cNvSpPr>
          <p:nvPr/>
        </p:nvSpPr>
        <p:spPr>
          <a:xfrm>
            <a:off x="5875112" y="1815646"/>
            <a:ext cx="4041775"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400" kern="0">
                <a:solidFill>
                  <a:srgbClr val="000000"/>
                </a:solidFill>
              </a:rPr>
              <a:t>FIFO guaranteed ordering</a:t>
            </a:r>
          </a:p>
          <a:p>
            <a:pPr lvl="0"/>
            <a:r>
              <a:rPr lang="en-US" sz="2400" kern="0">
                <a:solidFill>
                  <a:srgbClr val="000000"/>
                </a:solidFill>
              </a:rPr>
              <a:t>Delivery at least once and at most once</a:t>
            </a:r>
          </a:p>
          <a:p>
            <a:pPr lvl="0"/>
            <a:r>
              <a:rPr lang="en-US" sz="2400" kern="0">
                <a:solidFill>
                  <a:srgbClr val="000000"/>
                </a:solidFill>
              </a:rPr>
              <a:t>60-second default locks can be renewed</a:t>
            </a:r>
          </a:p>
          <a:p>
            <a:pPr lvl="0"/>
            <a:r>
              <a:rPr lang="en-US" sz="2400" kern="0">
                <a:solidFill>
                  <a:srgbClr val="000000"/>
                </a:solidFill>
              </a:rPr>
              <a:t>Messages are finalized once consumed</a:t>
            </a:r>
          </a:p>
          <a:p>
            <a:pPr lvl="0"/>
            <a:r>
              <a:rPr lang="en-US" sz="2400" kern="0">
                <a:solidFill>
                  <a:srgbClr val="000000"/>
                </a:solidFill>
              </a:rPr>
              <a:t>Native integration with WCF and WF</a:t>
            </a:r>
          </a:p>
        </p:txBody>
      </p:sp>
    </p:spTree>
    <p:extLst>
      <p:ext uri="{BB962C8B-B14F-4D97-AF65-F5344CB8AC3E}">
        <p14:creationId xmlns:p14="http://schemas.microsoft.com/office/powerpoint/2010/main" val="3055592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F47AE-EE0D-4721-A576-A394259B7123}"/>
              </a:ext>
            </a:extLst>
          </p:cNvPr>
          <p:cNvSpPr>
            <a:spLocks noGrp="1"/>
          </p:cNvSpPr>
          <p:nvPr>
            <p:ph type="title"/>
          </p:nvPr>
        </p:nvSpPr>
        <p:spPr/>
        <p:txBody>
          <a:bodyPr/>
          <a:lstStyle/>
          <a:p>
            <a:r>
              <a:rPr lang="en-US"/>
              <a:t>Blob Storage Services</a:t>
            </a:r>
          </a:p>
        </p:txBody>
      </p:sp>
      <p:sp>
        <p:nvSpPr>
          <p:cNvPr id="3" name="Text Placeholder 2">
            <a:extLst>
              <a:ext uri="{FF2B5EF4-FFF2-40B4-BE49-F238E27FC236}">
                <a16:creationId xmlns:a16="http://schemas.microsoft.com/office/drawing/2014/main" id="{35C935C6-331E-47EF-8BA4-E131D89B8B03}"/>
              </a:ext>
            </a:extLst>
          </p:cNvPr>
          <p:cNvSpPr txBox="1">
            <a:spLocks/>
          </p:cNvSpPr>
          <p:nvPr/>
        </p:nvSpPr>
        <p:spPr>
          <a:xfrm>
            <a:off x="613834" y="1021215"/>
            <a:ext cx="8574837"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t>Large unstructured data </a:t>
            </a:r>
          </a:p>
          <a:p>
            <a:r>
              <a:rPr lang="en-US" kern="0"/>
              <a:t>Documents, photos, music</a:t>
            </a:r>
          </a:p>
          <a:p>
            <a:r>
              <a:rPr lang="en-US" kern="0"/>
              <a:t>Containers /unlimited </a:t>
            </a:r>
          </a:p>
          <a:p>
            <a:r>
              <a:rPr lang="en-US" kern="0"/>
              <a:t>500TB limit on overall size</a:t>
            </a:r>
          </a:p>
          <a:p>
            <a:r>
              <a:rPr lang="en-US" kern="0"/>
              <a:t>Three types </a:t>
            </a:r>
          </a:p>
          <a:p>
            <a:pPr lvl="1"/>
            <a:r>
              <a:rPr lang="en-US" kern="0"/>
              <a:t>Block </a:t>
            </a:r>
          </a:p>
          <a:p>
            <a:pPr lvl="1"/>
            <a:r>
              <a:rPr lang="en-US" kern="0"/>
              <a:t>Append </a:t>
            </a:r>
          </a:p>
          <a:p>
            <a:pPr lvl="1"/>
            <a:r>
              <a:rPr lang="en-US" kern="0"/>
              <a:t>Page (Disks)</a:t>
            </a:r>
          </a:p>
          <a:p>
            <a:endParaRPr lang="en-US" kern="0"/>
          </a:p>
        </p:txBody>
      </p:sp>
    </p:spTree>
    <p:extLst>
      <p:ext uri="{BB962C8B-B14F-4D97-AF65-F5344CB8AC3E}">
        <p14:creationId xmlns:p14="http://schemas.microsoft.com/office/powerpoint/2010/main" val="35674374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3FFB1-4B20-4FC6-8D2C-19E9AFC7D24A}"/>
              </a:ext>
            </a:extLst>
          </p:cNvPr>
          <p:cNvSpPr>
            <a:spLocks noGrp="1"/>
          </p:cNvSpPr>
          <p:nvPr>
            <p:ph type="ctrTitle" sz="quarter"/>
          </p:nvPr>
        </p:nvSpPr>
        <p:spPr>
          <a:xfrm>
            <a:off x="6096000" y="2069050"/>
            <a:ext cx="5732417" cy="627864"/>
          </a:xfrm>
        </p:spPr>
        <p:txBody>
          <a:bodyPr/>
          <a:lstStyle/>
          <a:p>
            <a:r>
              <a:rPr lang="en-US"/>
              <a:t>Module 8</a:t>
            </a:r>
          </a:p>
        </p:txBody>
      </p:sp>
      <p:sp>
        <p:nvSpPr>
          <p:cNvPr id="3" name="Subtitle 2">
            <a:extLst>
              <a:ext uri="{FF2B5EF4-FFF2-40B4-BE49-F238E27FC236}">
                <a16:creationId xmlns:a16="http://schemas.microsoft.com/office/drawing/2014/main" id="{303ADBE7-C9F9-47D3-8611-64D4C9D4A875}"/>
              </a:ext>
            </a:extLst>
          </p:cNvPr>
          <p:cNvSpPr>
            <a:spLocks noGrp="1"/>
          </p:cNvSpPr>
          <p:nvPr>
            <p:ph type="subTitle" sz="quarter" idx="1"/>
          </p:nvPr>
        </p:nvSpPr>
        <p:spPr>
          <a:xfrm>
            <a:off x="6096000" y="2895600"/>
            <a:ext cx="5872480" cy="1103872"/>
          </a:xfrm>
        </p:spPr>
        <p:txBody>
          <a:bodyPr/>
          <a:lstStyle/>
          <a:p>
            <a:r>
              <a:rPr lang="en-US"/>
              <a:t>Securing Azure Web Applications
</a:t>
            </a:r>
          </a:p>
        </p:txBody>
      </p:sp>
    </p:spTree>
    <p:extLst>
      <p:ext uri="{BB962C8B-B14F-4D97-AF65-F5344CB8AC3E}">
        <p14:creationId xmlns:p14="http://schemas.microsoft.com/office/powerpoint/2010/main" val="27023763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A091E-EF5F-4CB9-BFDA-DA0AD6DC81BD}"/>
              </a:ext>
            </a:extLst>
          </p:cNvPr>
          <p:cNvSpPr>
            <a:spLocks noGrp="1"/>
          </p:cNvSpPr>
          <p:nvPr>
            <p:ph type="title"/>
          </p:nvPr>
        </p:nvSpPr>
        <p:spPr/>
        <p:txBody>
          <a:bodyPr/>
          <a:lstStyle/>
          <a:p>
            <a:r>
              <a:rPr lang="en-US"/>
              <a:t>Module Overview</a:t>
            </a:r>
          </a:p>
        </p:txBody>
      </p:sp>
      <p:sp>
        <p:nvSpPr>
          <p:cNvPr id="3" name="Text Placeholder 2">
            <a:extLst>
              <a:ext uri="{FF2B5EF4-FFF2-40B4-BE49-F238E27FC236}">
                <a16:creationId xmlns:a16="http://schemas.microsoft.com/office/drawing/2014/main" id="{5711D179-CAA1-4545-927C-FFC4CA3FFD86}"/>
              </a:ext>
            </a:extLst>
          </p:cNvPr>
          <p:cNvSpPr>
            <a:spLocks noGrp="1"/>
          </p:cNvSpPr>
          <p:nvPr>
            <p:ph type="body" idx="1"/>
          </p:nvPr>
        </p:nvSpPr>
        <p:spPr/>
        <p:txBody>
          <a:bodyPr/>
          <a:lstStyle/>
          <a:p>
            <a:r>
              <a:rPr lang="en-US"/>
              <a:t>Azure Active Directory
Azure AD Directories
Azure AD Multi-Factor Authentication</a:t>
            </a:r>
          </a:p>
          <a:p>
            <a:r>
              <a:rPr lang="en-US"/>
              <a:t>Azure Key Vault</a:t>
            </a:r>
          </a:p>
        </p:txBody>
      </p:sp>
    </p:spTree>
    <p:extLst>
      <p:ext uri="{BB962C8B-B14F-4D97-AF65-F5344CB8AC3E}">
        <p14:creationId xmlns:p14="http://schemas.microsoft.com/office/powerpoint/2010/main" val="11816702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16E8B-EFE3-45AA-942A-35E309096B9B}"/>
              </a:ext>
            </a:extLst>
          </p:cNvPr>
          <p:cNvSpPr>
            <a:spLocks noGrp="1"/>
          </p:cNvSpPr>
          <p:nvPr>
            <p:ph type="title"/>
          </p:nvPr>
        </p:nvSpPr>
        <p:spPr/>
        <p:txBody>
          <a:bodyPr/>
          <a:lstStyle/>
          <a:p>
            <a:r>
              <a:rPr lang="en-US"/>
              <a:t>Lesson 1: Azure Active Directory</a:t>
            </a:r>
          </a:p>
        </p:txBody>
      </p:sp>
      <p:sp>
        <p:nvSpPr>
          <p:cNvPr id="3" name="Text Placeholder 2">
            <a:extLst>
              <a:ext uri="{FF2B5EF4-FFF2-40B4-BE49-F238E27FC236}">
                <a16:creationId xmlns:a16="http://schemas.microsoft.com/office/drawing/2014/main" id="{DDB2184D-E9E3-493B-BBB4-92C81950617C}"/>
              </a:ext>
            </a:extLst>
          </p:cNvPr>
          <p:cNvSpPr>
            <a:spLocks noGrp="1"/>
          </p:cNvSpPr>
          <p:nvPr>
            <p:ph type="body" idx="1"/>
          </p:nvPr>
        </p:nvSpPr>
        <p:spPr/>
        <p:txBody>
          <a:bodyPr/>
          <a:lstStyle/>
          <a:p>
            <a:r>
              <a:rPr lang="en-US"/>
              <a:t>Azure Active Directory Overview
Azure AD Services</a:t>
            </a:r>
          </a:p>
        </p:txBody>
      </p:sp>
    </p:spTree>
    <p:extLst>
      <p:ext uri="{BB962C8B-B14F-4D97-AF65-F5344CB8AC3E}">
        <p14:creationId xmlns:p14="http://schemas.microsoft.com/office/powerpoint/2010/main" val="10907001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ABD3-9B79-4944-8B68-EF1699843CAB}"/>
              </a:ext>
            </a:extLst>
          </p:cNvPr>
          <p:cNvSpPr>
            <a:spLocks noGrp="1"/>
          </p:cNvSpPr>
          <p:nvPr>
            <p:ph type="title"/>
          </p:nvPr>
        </p:nvSpPr>
        <p:spPr/>
        <p:txBody>
          <a:bodyPr/>
          <a:lstStyle/>
          <a:p>
            <a:r>
              <a:rPr lang="en-US"/>
              <a:t>Azure Active Directory Overview</a:t>
            </a:r>
          </a:p>
        </p:txBody>
      </p:sp>
      <p:sp>
        <p:nvSpPr>
          <p:cNvPr id="4" name="Content Placeholder 2">
            <a:extLst>
              <a:ext uri="{FF2B5EF4-FFF2-40B4-BE49-F238E27FC236}">
                <a16:creationId xmlns:a16="http://schemas.microsoft.com/office/drawing/2014/main" id="{DBAB0B50-B07C-423F-9C3D-FAFBC4293CAF}"/>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Managed identity and access management solution in Azure</a:t>
            </a:r>
          </a:p>
          <a:p>
            <a:pPr lvl="1"/>
            <a:r>
              <a:rPr lang="en-US" kern="0">
                <a:solidFill>
                  <a:srgbClr val="000000"/>
                </a:solidFill>
              </a:rPr>
              <a:t>Focus on managing your domain, users, and applications</a:t>
            </a:r>
          </a:p>
          <a:p>
            <a:pPr lvl="0"/>
            <a:r>
              <a:rPr lang="en-US" kern="0">
                <a:solidFill>
                  <a:srgbClr val="000000"/>
                </a:solidFill>
              </a:rPr>
              <a:t>Rich single sign-on solution</a:t>
            </a:r>
          </a:p>
          <a:p>
            <a:pPr lvl="0"/>
            <a:r>
              <a:rPr lang="en-US" kern="0">
                <a:solidFill>
                  <a:srgbClr val="000000"/>
                </a:solidFill>
              </a:rPr>
              <a:t>Supports existing standard protocols such as:</a:t>
            </a:r>
          </a:p>
          <a:p>
            <a:pPr lvl="1"/>
            <a:r>
              <a:rPr lang="en-US" kern="0">
                <a:solidFill>
                  <a:srgbClr val="000000"/>
                </a:solidFill>
              </a:rPr>
              <a:t>SAML 2.0</a:t>
            </a:r>
          </a:p>
          <a:p>
            <a:pPr lvl="1"/>
            <a:r>
              <a:rPr lang="en-US" kern="0">
                <a:solidFill>
                  <a:srgbClr val="000000"/>
                </a:solidFill>
              </a:rPr>
              <a:t>WS-Federation</a:t>
            </a:r>
          </a:p>
          <a:p>
            <a:pPr lvl="1"/>
            <a:r>
              <a:rPr lang="en-US" kern="0">
                <a:solidFill>
                  <a:srgbClr val="000000"/>
                </a:solidFill>
              </a:rPr>
              <a:t>OpenID Connect</a:t>
            </a:r>
          </a:p>
          <a:p>
            <a:pPr lvl="1"/>
            <a:r>
              <a:rPr lang="en-US" kern="0">
                <a:solidFill>
                  <a:srgbClr val="000000"/>
                </a:solidFill>
              </a:rPr>
              <a:t>OAuth 2.0</a:t>
            </a:r>
          </a:p>
        </p:txBody>
      </p:sp>
    </p:spTree>
    <p:extLst>
      <p:ext uri="{BB962C8B-B14F-4D97-AF65-F5344CB8AC3E}">
        <p14:creationId xmlns:p14="http://schemas.microsoft.com/office/powerpoint/2010/main" val="35566936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9D2-BF8E-4A24-BFA8-E28E39A25C27}"/>
              </a:ext>
            </a:extLst>
          </p:cNvPr>
          <p:cNvSpPr>
            <a:spLocks noGrp="1"/>
          </p:cNvSpPr>
          <p:nvPr>
            <p:ph type="title"/>
          </p:nvPr>
        </p:nvSpPr>
        <p:spPr/>
        <p:txBody>
          <a:bodyPr/>
          <a:lstStyle/>
          <a:p>
            <a:r>
              <a:rPr lang="en-US"/>
              <a:t>Azure Active Directory Overview</a:t>
            </a:r>
          </a:p>
        </p:txBody>
      </p:sp>
      <p:sp>
        <p:nvSpPr>
          <p:cNvPr id="4" name="Content Placeholder 2">
            <a:extLst>
              <a:ext uri="{FF2B5EF4-FFF2-40B4-BE49-F238E27FC236}">
                <a16:creationId xmlns:a16="http://schemas.microsoft.com/office/drawing/2014/main" id="{C6574514-163F-4CDB-9534-221E0E1EF897}"/>
              </a:ext>
            </a:extLst>
          </p:cNvPr>
          <p:cNvSpPr txBox="1">
            <a:spLocks/>
          </p:cNvSpPr>
          <p:nvPr/>
        </p:nvSpPr>
        <p:spPr>
          <a:xfrm>
            <a:off x="613833" y="855322"/>
            <a:ext cx="10551471"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Single sign-on for popular cloud applications</a:t>
            </a:r>
          </a:p>
          <a:p>
            <a:pPr lvl="1"/>
            <a:r>
              <a:rPr lang="en-US" kern="0">
                <a:solidFill>
                  <a:srgbClr val="000000"/>
                </a:solidFill>
              </a:rPr>
              <a:t>Integrate it with existing or new deployments of SaaS solutions</a:t>
            </a:r>
          </a:p>
          <a:p>
            <a:pPr lvl="0"/>
            <a:r>
              <a:rPr lang="en-US" kern="0">
                <a:solidFill>
                  <a:srgbClr val="000000"/>
                </a:solidFill>
              </a:rPr>
              <a:t>Centralized management of users and access using the Azure Management Portal</a:t>
            </a:r>
          </a:p>
          <a:p>
            <a:pPr lvl="0"/>
            <a:r>
              <a:rPr lang="en-US" kern="0">
                <a:solidFill>
                  <a:srgbClr val="000000"/>
                </a:solidFill>
              </a:rPr>
              <a:t>Extend your existing directory to the cloud</a:t>
            </a:r>
          </a:p>
          <a:p>
            <a:pPr lvl="0"/>
            <a:endParaRPr lang="en-US" kern="0">
              <a:solidFill>
                <a:srgbClr val="000000"/>
              </a:solidFill>
            </a:endParaRPr>
          </a:p>
        </p:txBody>
      </p:sp>
    </p:spTree>
    <p:extLst>
      <p:ext uri="{BB962C8B-B14F-4D97-AF65-F5344CB8AC3E}">
        <p14:creationId xmlns:p14="http://schemas.microsoft.com/office/powerpoint/2010/main" val="21793511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096F-8407-4D4C-9118-592C98C7841B}"/>
              </a:ext>
            </a:extLst>
          </p:cNvPr>
          <p:cNvSpPr>
            <a:spLocks noGrp="1"/>
          </p:cNvSpPr>
          <p:nvPr>
            <p:ph type="title"/>
          </p:nvPr>
        </p:nvSpPr>
        <p:spPr/>
        <p:txBody>
          <a:bodyPr/>
          <a:lstStyle/>
          <a:p>
            <a:r>
              <a:rPr lang="en-US"/>
              <a:t>Azure Active Directory Overview</a:t>
            </a:r>
          </a:p>
        </p:txBody>
      </p:sp>
      <p:sp>
        <p:nvSpPr>
          <p:cNvPr id="4" name="Content Placeholder 2">
            <a:extLst>
              <a:ext uri="{FF2B5EF4-FFF2-40B4-BE49-F238E27FC236}">
                <a16:creationId xmlns:a16="http://schemas.microsoft.com/office/drawing/2014/main" id="{6E4C4F78-E25D-41F1-8C2B-EEDAF86D107C}"/>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Azure Active Directory Premium</a:t>
            </a:r>
          </a:p>
          <a:p>
            <a:pPr lvl="1"/>
            <a:r>
              <a:rPr lang="en-US" kern="0">
                <a:solidFill>
                  <a:srgbClr val="000000"/>
                </a:solidFill>
              </a:rPr>
              <a:t>Self-Service group management and password reset</a:t>
            </a:r>
          </a:p>
          <a:p>
            <a:pPr lvl="1"/>
            <a:r>
              <a:rPr lang="en-US" kern="0">
                <a:solidFill>
                  <a:srgbClr val="000000"/>
                </a:solidFill>
              </a:rPr>
              <a:t>SSO portal branding</a:t>
            </a:r>
          </a:p>
          <a:p>
            <a:pPr lvl="1"/>
            <a:r>
              <a:rPr lang="en-US" kern="0">
                <a:solidFill>
                  <a:srgbClr val="000000"/>
                </a:solidFill>
              </a:rPr>
              <a:t>Group-based access to SaaS applications</a:t>
            </a:r>
          </a:p>
          <a:p>
            <a:pPr lvl="1"/>
            <a:r>
              <a:rPr lang="en-US" kern="0">
                <a:solidFill>
                  <a:srgbClr val="000000"/>
                </a:solidFill>
              </a:rPr>
              <a:t>Advanced reports and alerts</a:t>
            </a:r>
          </a:p>
          <a:p>
            <a:pPr lvl="0"/>
            <a:endParaRPr lang="en-US" kern="0">
              <a:solidFill>
                <a:srgbClr val="000000"/>
              </a:solidFill>
            </a:endParaRPr>
          </a:p>
        </p:txBody>
      </p:sp>
    </p:spTree>
    <p:extLst>
      <p:ext uri="{BB962C8B-B14F-4D97-AF65-F5344CB8AC3E}">
        <p14:creationId xmlns:p14="http://schemas.microsoft.com/office/powerpoint/2010/main" val="10642874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8B4D9-C652-43A5-8559-469EB85453E9}"/>
              </a:ext>
            </a:extLst>
          </p:cNvPr>
          <p:cNvSpPr>
            <a:spLocks noGrp="1"/>
          </p:cNvSpPr>
          <p:nvPr>
            <p:ph type="title"/>
          </p:nvPr>
        </p:nvSpPr>
        <p:spPr/>
        <p:txBody>
          <a:bodyPr/>
          <a:lstStyle/>
          <a:p>
            <a:r>
              <a:rPr lang="en-US"/>
              <a:t>Azure AD Services</a:t>
            </a:r>
          </a:p>
        </p:txBody>
      </p:sp>
      <p:graphicFrame>
        <p:nvGraphicFramePr>
          <p:cNvPr id="4" name="Content Placeholder 1" descr="Slide includes two boxes, one containing Directory Services, at top, and a second containing a Multi-Factor Authentication Provider at bottom.">
            <a:extLst>
              <a:ext uri="{FF2B5EF4-FFF2-40B4-BE49-F238E27FC236}">
                <a16:creationId xmlns:a16="http://schemas.microsoft.com/office/drawing/2014/main" id="{4201D4D7-9B7C-4FE9-A8CD-8A26B3817CE3}"/>
              </a:ext>
            </a:extLst>
          </p:cNvPr>
          <p:cNvGraphicFramePr>
            <a:graphicFrameLocks/>
          </p:cNvGraphicFramePr>
          <p:nvPr>
            <p:extLst/>
          </p:nvPr>
        </p:nvGraphicFramePr>
        <p:xfrm>
          <a:off x="1982789" y="1020763"/>
          <a:ext cx="8118475" cy="5148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10410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07D6B-BE4A-4A9C-8918-0302249DB33A}"/>
              </a:ext>
            </a:extLst>
          </p:cNvPr>
          <p:cNvSpPr>
            <a:spLocks noGrp="1"/>
          </p:cNvSpPr>
          <p:nvPr>
            <p:ph type="title"/>
          </p:nvPr>
        </p:nvSpPr>
        <p:spPr/>
        <p:txBody>
          <a:bodyPr/>
          <a:lstStyle/>
          <a:p>
            <a:r>
              <a:rPr lang="en-US"/>
              <a:t>Lesson 2: Azure AD Directories</a:t>
            </a:r>
          </a:p>
        </p:txBody>
      </p:sp>
      <p:sp>
        <p:nvSpPr>
          <p:cNvPr id="3" name="Text Placeholder 2">
            <a:extLst>
              <a:ext uri="{FF2B5EF4-FFF2-40B4-BE49-F238E27FC236}">
                <a16:creationId xmlns:a16="http://schemas.microsoft.com/office/drawing/2014/main" id="{C3321F68-E1FE-4E44-A895-BC497E52D3F5}"/>
              </a:ext>
            </a:extLst>
          </p:cNvPr>
          <p:cNvSpPr>
            <a:spLocks noGrp="1"/>
          </p:cNvSpPr>
          <p:nvPr>
            <p:ph type="body" idx="1"/>
          </p:nvPr>
        </p:nvSpPr>
        <p:spPr/>
        <p:txBody>
          <a:bodyPr/>
          <a:lstStyle/>
          <a:p>
            <a:r>
              <a:rPr lang="en-US"/>
              <a:t>Managing Directories
Directory Users
Applications in Azure AD
Azure AD Graph</a:t>
            </a:r>
          </a:p>
        </p:txBody>
      </p:sp>
    </p:spTree>
    <p:extLst>
      <p:ext uri="{BB962C8B-B14F-4D97-AF65-F5344CB8AC3E}">
        <p14:creationId xmlns:p14="http://schemas.microsoft.com/office/powerpoint/2010/main" val="34038130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B909-A3C1-4F14-9C48-5DF8F23175E2}"/>
              </a:ext>
            </a:extLst>
          </p:cNvPr>
          <p:cNvSpPr>
            <a:spLocks noGrp="1"/>
          </p:cNvSpPr>
          <p:nvPr>
            <p:ph type="title"/>
          </p:nvPr>
        </p:nvSpPr>
        <p:spPr/>
        <p:txBody>
          <a:bodyPr/>
          <a:lstStyle/>
          <a:p>
            <a:r>
              <a:rPr lang="en-US"/>
              <a:t>Managing Directories</a:t>
            </a:r>
          </a:p>
        </p:txBody>
      </p:sp>
      <p:sp>
        <p:nvSpPr>
          <p:cNvPr id="4" name="Content Placeholder 2">
            <a:extLst>
              <a:ext uri="{FF2B5EF4-FFF2-40B4-BE49-F238E27FC236}">
                <a16:creationId xmlns:a16="http://schemas.microsoft.com/office/drawing/2014/main" id="{7A3DF27E-262A-4FBD-8150-4A55DA89A6A7}"/>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You can manage your organization’s tenant data using any of these tools:</a:t>
            </a:r>
          </a:p>
          <a:p>
            <a:pPr lvl="1"/>
            <a:r>
              <a:rPr lang="en-US" kern="0">
                <a:solidFill>
                  <a:srgbClr val="000000"/>
                </a:solidFill>
              </a:rPr>
              <a:t>Microsoft Azure AD Portal</a:t>
            </a:r>
          </a:p>
          <a:p>
            <a:pPr lvl="1"/>
            <a:r>
              <a:rPr lang="en-US" kern="0">
                <a:solidFill>
                  <a:srgbClr val="000000"/>
                </a:solidFill>
              </a:rPr>
              <a:t>Windows Intune Account Portal</a:t>
            </a:r>
          </a:p>
          <a:p>
            <a:pPr lvl="1"/>
            <a:r>
              <a:rPr lang="en-US" kern="0">
                <a:solidFill>
                  <a:srgbClr val="000000"/>
                </a:solidFill>
              </a:rPr>
              <a:t>Microsoft Azure Management Portal</a:t>
            </a:r>
          </a:p>
          <a:p>
            <a:pPr lvl="1"/>
            <a:r>
              <a:rPr lang="en-US" kern="0">
                <a:solidFill>
                  <a:srgbClr val="000000"/>
                </a:solidFill>
              </a:rPr>
              <a:t>Office 365 Account Portal</a:t>
            </a:r>
          </a:p>
          <a:p>
            <a:pPr lvl="0"/>
            <a:r>
              <a:rPr lang="en-US" kern="0">
                <a:solidFill>
                  <a:srgbClr val="000000"/>
                </a:solidFill>
              </a:rPr>
              <a:t>In the Management Portal, you can perform tasks such as:</a:t>
            </a:r>
          </a:p>
          <a:p>
            <a:pPr lvl="1"/>
            <a:r>
              <a:rPr lang="en-US" kern="0">
                <a:solidFill>
                  <a:srgbClr val="000000"/>
                </a:solidFill>
              </a:rPr>
              <a:t>Create, modify, and dispose user accounts</a:t>
            </a:r>
          </a:p>
          <a:p>
            <a:pPr lvl="1"/>
            <a:r>
              <a:rPr lang="en-US" kern="0">
                <a:solidFill>
                  <a:srgbClr val="000000"/>
                </a:solidFill>
              </a:rPr>
              <a:t>Manage passwords</a:t>
            </a:r>
          </a:p>
          <a:p>
            <a:pPr lvl="1"/>
            <a:endParaRPr lang="en-US" kern="0">
              <a:solidFill>
                <a:srgbClr val="000000"/>
              </a:solidFill>
            </a:endParaRPr>
          </a:p>
        </p:txBody>
      </p:sp>
    </p:spTree>
    <p:extLst>
      <p:ext uri="{BB962C8B-B14F-4D97-AF65-F5344CB8AC3E}">
        <p14:creationId xmlns:p14="http://schemas.microsoft.com/office/powerpoint/2010/main" val="17068420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C6D0E-8391-4082-B133-E5ADAE57169B}"/>
              </a:ext>
            </a:extLst>
          </p:cNvPr>
          <p:cNvSpPr>
            <a:spLocks noGrp="1"/>
          </p:cNvSpPr>
          <p:nvPr>
            <p:ph type="title"/>
          </p:nvPr>
        </p:nvSpPr>
        <p:spPr/>
        <p:txBody>
          <a:bodyPr/>
          <a:lstStyle/>
          <a:p>
            <a:r>
              <a:rPr lang="en-US"/>
              <a:t>Managing Directories</a:t>
            </a:r>
          </a:p>
        </p:txBody>
      </p:sp>
      <p:sp>
        <p:nvSpPr>
          <p:cNvPr id="6" name="Title 3">
            <a:extLst>
              <a:ext uri="{FF2B5EF4-FFF2-40B4-BE49-F238E27FC236}">
                <a16:creationId xmlns:a16="http://schemas.microsoft.com/office/drawing/2014/main" id="{DAE92E6B-8CA1-46EA-ABFE-64B5FC01CE74}"/>
              </a:ext>
            </a:extLst>
          </p:cNvPr>
          <p:cNvSpPr txBox="1">
            <a:spLocks/>
          </p:cNvSpPr>
          <p:nvPr/>
        </p:nvSpPr>
        <p:spPr bwMode="auto">
          <a:xfrm>
            <a:off x="3316288" y="5584379"/>
            <a:ext cx="5816527" cy="566738"/>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lnSpc>
                <a:spcPct val="100000"/>
              </a:lnSpc>
            </a:pPr>
            <a:r>
              <a:rPr lang="en-US" sz="2000">
                <a:solidFill>
                  <a:srgbClr val="000000"/>
                </a:solidFill>
                <a:latin typeface="Calibri" panose="020F0502020204030204" pitchFamily="34" charset="0"/>
                <a:cs typeface="Calibri" panose="020F0502020204030204" pitchFamily="34" charset="0"/>
              </a:rPr>
              <a:t>Options for syncing an existing directory with Azure AD</a:t>
            </a:r>
          </a:p>
        </p:txBody>
      </p:sp>
      <p:graphicFrame>
        <p:nvGraphicFramePr>
          <p:cNvPr id="7" name="Content Placeholder 1" descr="Slide includes three options for syncing an existing directory with Azure Active Directory. Those are an identity sync, an identity+password sync, and an identity+password sync with writeback.">
            <a:extLst>
              <a:ext uri="{FF2B5EF4-FFF2-40B4-BE49-F238E27FC236}">
                <a16:creationId xmlns:a16="http://schemas.microsoft.com/office/drawing/2014/main" id="{A041FC6D-9A77-49D6-94A3-A6713CB7F5AC}"/>
              </a:ext>
            </a:extLst>
          </p:cNvPr>
          <p:cNvGraphicFramePr>
            <a:graphicFrameLocks/>
          </p:cNvGraphicFramePr>
          <p:nvPr>
            <p:extLst/>
          </p:nvPr>
        </p:nvGraphicFramePr>
        <p:xfrm>
          <a:off x="3316288" y="1226730"/>
          <a:ext cx="54864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3625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30C7F-6BAD-4937-B004-F04958832587}"/>
              </a:ext>
            </a:extLst>
          </p:cNvPr>
          <p:cNvSpPr>
            <a:spLocks noGrp="1"/>
          </p:cNvSpPr>
          <p:nvPr>
            <p:ph type="title"/>
          </p:nvPr>
        </p:nvSpPr>
        <p:spPr/>
        <p:txBody>
          <a:bodyPr/>
          <a:lstStyle/>
          <a:p>
            <a:r>
              <a:rPr lang="en-US"/>
              <a:t>Storage Blobs</a:t>
            </a:r>
          </a:p>
        </p:txBody>
      </p:sp>
      <p:sp>
        <p:nvSpPr>
          <p:cNvPr id="4" name="Content Placeholder 2">
            <a:extLst>
              <a:ext uri="{FF2B5EF4-FFF2-40B4-BE49-F238E27FC236}">
                <a16:creationId xmlns:a16="http://schemas.microsoft.com/office/drawing/2014/main" id="{36EACDAE-D828-43ED-943F-1B2F8F206885}"/>
              </a:ext>
            </a:extLst>
          </p:cNvPr>
          <p:cNvSpPr txBox="1">
            <a:spLocks/>
          </p:cNvSpPr>
          <p:nvPr/>
        </p:nvSpPr>
        <p:spPr>
          <a:xfrm>
            <a:off x="613834" y="1011978"/>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You can use Blob storage to store large amounts of unstructured text or binary data</a:t>
            </a:r>
          </a:p>
          <a:p>
            <a:r>
              <a:rPr lang="en-US" kern="0">
                <a:solidFill>
                  <a:srgbClr val="000000"/>
                </a:solidFill>
              </a:rPr>
              <a:t>You can use Blob storage to store files such as:</a:t>
            </a:r>
          </a:p>
          <a:p>
            <a:pPr lvl="1"/>
            <a:r>
              <a:rPr lang="en-US" kern="0">
                <a:solidFill>
                  <a:srgbClr val="000000"/>
                </a:solidFill>
              </a:rPr>
              <a:t>Virtual hard disk drives</a:t>
            </a:r>
          </a:p>
          <a:p>
            <a:pPr lvl="1"/>
            <a:r>
              <a:rPr lang="en-US" kern="0">
                <a:solidFill>
                  <a:srgbClr val="000000"/>
                </a:solidFill>
              </a:rPr>
              <a:t>Videos</a:t>
            </a:r>
          </a:p>
          <a:p>
            <a:pPr lvl="1"/>
            <a:r>
              <a:rPr lang="en-US" kern="0">
                <a:solidFill>
                  <a:srgbClr val="000000"/>
                </a:solidFill>
              </a:rPr>
              <a:t>Images</a:t>
            </a:r>
          </a:p>
          <a:p>
            <a:pPr lvl="1"/>
            <a:r>
              <a:rPr lang="en-US" kern="0">
                <a:solidFill>
                  <a:srgbClr val="000000"/>
                </a:solidFill>
              </a:rPr>
              <a:t>Log text files</a:t>
            </a:r>
          </a:p>
          <a:p>
            <a:r>
              <a:rPr lang="en-US" kern="0">
                <a:solidFill>
                  <a:srgbClr val="000000"/>
                </a:solidFill>
              </a:rPr>
              <a:t>You can use Blob storage to group blobs into logical, hierarchical containers</a:t>
            </a:r>
          </a:p>
          <a:p>
            <a:r>
              <a:rPr lang="en-US" kern="0">
                <a:solidFill>
                  <a:srgbClr val="000000"/>
                </a:solidFill>
              </a:rPr>
              <a:t>You can secure blobs and make them available for anonymous access</a:t>
            </a:r>
          </a:p>
        </p:txBody>
      </p:sp>
    </p:spTree>
    <p:extLst>
      <p:ext uri="{BB962C8B-B14F-4D97-AF65-F5344CB8AC3E}">
        <p14:creationId xmlns:p14="http://schemas.microsoft.com/office/powerpoint/2010/main" val="7496106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906A5-227D-4946-9EBF-1EAEE88F75C2}"/>
              </a:ext>
            </a:extLst>
          </p:cNvPr>
          <p:cNvSpPr>
            <a:spLocks noGrp="1"/>
          </p:cNvSpPr>
          <p:nvPr>
            <p:ph type="title"/>
          </p:nvPr>
        </p:nvSpPr>
        <p:spPr/>
        <p:txBody>
          <a:bodyPr/>
          <a:lstStyle/>
          <a:p>
            <a:r>
              <a:rPr lang="en-US"/>
              <a:t>Directory Users</a:t>
            </a:r>
          </a:p>
        </p:txBody>
      </p:sp>
      <p:sp>
        <p:nvSpPr>
          <p:cNvPr id="4" name="Content Placeholder 2">
            <a:extLst>
              <a:ext uri="{FF2B5EF4-FFF2-40B4-BE49-F238E27FC236}">
                <a16:creationId xmlns:a16="http://schemas.microsoft.com/office/drawing/2014/main" id="{CA2AAABB-C759-40F7-BB7A-E77F8AD8BFD6}"/>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You can add users to your directory with a unique user name or by using their Microsoft account</a:t>
            </a:r>
          </a:p>
          <a:p>
            <a:pPr lvl="1"/>
            <a:r>
              <a:rPr lang="en-US" kern="0">
                <a:solidFill>
                  <a:srgbClr val="000000"/>
                </a:solidFill>
              </a:rPr>
              <a:t>The SSO portal allows them to sign in with either of them</a:t>
            </a:r>
          </a:p>
          <a:p>
            <a:pPr lvl="0"/>
            <a:r>
              <a:rPr lang="en-US" kern="0">
                <a:solidFill>
                  <a:srgbClr val="000000"/>
                </a:solidFill>
              </a:rPr>
              <a:t>When integrating with a third party, you can enable one of the following two types of single sign-on support:</a:t>
            </a:r>
          </a:p>
          <a:p>
            <a:pPr lvl="1"/>
            <a:r>
              <a:rPr lang="en-US" kern="0">
                <a:solidFill>
                  <a:srgbClr val="000000"/>
                </a:solidFill>
              </a:rPr>
              <a:t>Users use their Azure AD account to sign into the third-party service</a:t>
            </a:r>
          </a:p>
          <a:p>
            <a:pPr lvl="1"/>
            <a:r>
              <a:rPr lang="en-US" kern="0">
                <a:solidFill>
                  <a:srgbClr val="000000"/>
                </a:solidFill>
              </a:rPr>
              <a:t>User authenticate with their third-party service account and its information is stored securely and associated with their Azure AD account</a:t>
            </a:r>
          </a:p>
        </p:txBody>
      </p:sp>
    </p:spTree>
    <p:extLst>
      <p:ext uri="{BB962C8B-B14F-4D97-AF65-F5344CB8AC3E}">
        <p14:creationId xmlns:p14="http://schemas.microsoft.com/office/powerpoint/2010/main" val="33364965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7A1B3-4E6B-4297-90D4-9A8298ED20B0}"/>
              </a:ext>
            </a:extLst>
          </p:cNvPr>
          <p:cNvSpPr>
            <a:spLocks noGrp="1"/>
          </p:cNvSpPr>
          <p:nvPr>
            <p:ph type="title"/>
          </p:nvPr>
        </p:nvSpPr>
        <p:spPr/>
        <p:txBody>
          <a:bodyPr/>
          <a:lstStyle/>
          <a:p>
            <a:r>
              <a:rPr lang="en-US"/>
              <a:t>Directory Users</a:t>
            </a:r>
          </a:p>
        </p:txBody>
      </p:sp>
      <p:sp>
        <p:nvSpPr>
          <p:cNvPr id="6" name="Rectangle 5" descr="Slide depicts the three types of users that can exist in an Azure AD directory, including users from an existing Active Directory instance, users created in Azure AD, and users with third-party accounts.">
            <a:extLst>
              <a:ext uri="{FF2B5EF4-FFF2-40B4-BE49-F238E27FC236}">
                <a16:creationId xmlns:a16="http://schemas.microsoft.com/office/drawing/2014/main" id="{1AD8629E-25B6-46E8-969A-75ED14EC5796}"/>
              </a:ext>
            </a:extLst>
          </p:cNvPr>
          <p:cNvSpPr/>
          <p:nvPr/>
        </p:nvSpPr>
        <p:spPr bwMode="auto">
          <a:xfrm>
            <a:off x="2066110" y="1332412"/>
            <a:ext cx="8059783" cy="51859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hangingPunct="0"/>
            <a:endParaRPr lang="en-US">
              <a:solidFill>
                <a:srgbClr val="000000"/>
              </a:solidFill>
              <a:latin typeface="Verdana" pitchFamily="34" charset="0"/>
            </a:endParaRPr>
          </a:p>
        </p:txBody>
      </p:sp>
      <p:sp>
        <p:nvSpPr>
          <p:cNvPr id="7" name="TextBox 6">
            <a:extLst>
              <a:ext uri="{FF2B5EF4-FFF2-40B4-BE49-F238E27FC236}">
                <a16:creationId xmlns:a16="http://schemas.microsoft.com/office/drawing/2014/main" id="{38AD5900-915E-4542-95BB-8CD05345C8B4}"/>
              </a:ext>
            </a:extLst>
          </p:cNvPr>
          <p:cNvSpPr txBox="1"/>
          <p:nvPr/>
        </p:nvSpPr>
        <p:spPr>
          <a:xfrm>
            <a:off x="4841967" y="1358537"/>
            <a:ext cx="2508069" cy="369332"/>
          </a:xfrm>
          <a:prstGeom prst="rect">
            <a:avLst/>
          </a:prstGeom>
          <a:noFill/>
        </p:spPr>
        <p:txBody>
          <a:bodyPr wrap="square" rtlCol="0">
            <a:spAutoFit/>
          </a:bodyPr>
          <a:lstStyle/>
          <a:p>
            <a:pPr lvl="0" algn="ctr"/>
            <a:r>
              <a:rPr lang="en-US">
                <a:solidFill>
                  <a:srgbClr val="000000"/>
                </a:solidFill>
                <a:latin typeface="Segoe Light" panose="020B0302040504020203" pitchFamily="34" charset="0"/>
              </a:rPr>
              <a:t>Directory</a:t>
            </a:r>
          </a:p>
        </p:txBody>
      </p:sp>
      <p:sp>
        <p:nvSpPr>
          <p:cNvPr id="8" name="Snip Same Side Corner Rectangle 4">
            <a:extLst>
              <a:ext uri="{FF2B5EF4-FFF2-40B4-BE49-F238E27FC236}">
                <a16:creationId xmlns:a16="http://schemas.microsoft.com/office/drawing/2014/main" id="{001D9CD1-FD36-4610-A587-491EFCFCC4BC}"/>
              </a:ext>
            </a:extLst>
          </p:cNvPr>
          <p:cNvSpPr/>
          <p:nvPr/>
        </p:nvSpPr>
        <p:spPr bwMode="auto">
          <a:xfrm rot="5400000">
            <a:off x="1976300" y="2215791"/>
            <a:ext cx="4362999" cy="3876402"/>
          </a:xfrm>
          <a:prstGeom prst="snip2SameRect">
            <a:avLst/>
          </a:prstGeom>
          <a:noFill/>
          <a:ln>
            <a:solidFill>
              <a:srgbClr val="00B05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vert270" wrap="square" lIns="182880" tIns="45720" rIns="182880" bIns="45720" numCol="1" rtlCol="0" anchor="ctr" anchorCtr="0" compatLnSpc="1">
            <a:prstTxWarp prst="textNoShape">
              <a:avLst/>
            </a:prstTxWarp>
          </a:bodyPr>
          <a:lstStyle/>
          <a:p>
            <a:pPr lvl="0" algn="ctr" eaLnBrk="0" hangingPunct="0"/>
            <a:r>
              <a:rPr lang="en-US">
                <a:solidFill>
                  <a:srgbClr val="000000"/>
                </a:solidFill>
                <a:latin typeface="Segoe Light" panose="020B0302040504020203" pitchFamily="34" charset="0"/>
              </a:rPr>
              <a:t>Users synced from existing Active Directory</a:t>
            </a:r>
          </a:p>
        </p:txBody>
      </p:sp>
      <p:sp>
        <p:nvSpPr>
          <p:cNvPr id="9" name="Snip Diagonal Corner Rectangle 5">
            <a:extLst>
              <a:ext uri="{FF2B5EF4-FFF2-40B4-BE49-F238E27FC236}">
                <a16:creationId xmlns:a16="http://schemas.microsoft.com/office/drawing/2014/main" id="{C46AE831-6FDB-4E1F-A76A-B2E83877C483}"/>
              </a:ext>
            </a:extLst>
          </p:cNvPr>
          <p:cNvSpPr/>
          <p:nvPr/>
        </p:nvSpPr>
        <p:spPr bwMode="auto">
          <a:xfrm>
            <a:off x="6958150" y="1972493"/>
            <a:ext cx="2795451" cy="1515291"/>
          </a:xfrm>
          <a:prstGeom prst="snip2DiagRect">
            <a:avLst/>
          </a:prstGeom>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hangingPunct="0"/>
            <a:r>
              <a:rPr lang="en-US">
                <a:solidFill>
                  <a:srgbClr val="000000"/>
                </a:solidFill>
                <a:latin typeface="Segoe Light" panose="020B0302040504020203" pitchFamily="34" charset="0"/>
              </a:rPr>
              <a:t>Users created in Azure AD</a:t>
            </a:r>
          </a:p>
        </p:txBody>
      </p:sp>
      <p:sp>
        <p:nvSpPr>
          <p:cNvPr id="10" name="Snip Single Corner Rectangle 6">
            <a:extLst>
              <a:ext uri="{FF2B5EF4-FFF2-40B4-BE49-F238E27FC236}">
                <a16:creationId xmlns:a16="http://schemas.microsoft.com/office/drawing/2014/main" id="{52B2C79B-E2B0-41BA-960C-A4B962349F1B}"/>
              </a:ext>
            </a:extLst>
          </p:cNvPr>
          <p:cNvSpPr/>
          <p:nvPr/>
        </p:nvSpPr>
        <p:spPr bwMode="auto">
          <a:xfrm>
            <a:off x="6958149" y="3971109"/>
            <a:ext cx="2795451" cy="2168434"/>
          </a:xfrm>
          <a:prstGeom prst="snip1Rect">
            <a:avLst/>
          </a:prstGeom>
          <a:ln>
            <a:solidFill>
              <a:srgbClr val="7030A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hangingPunct="0"/>
            <a:r>
              <a:rPr lang="en-US">
                <a:solidFill>
                  <a:srgbClr val="000000"/>
                </a:solidFill>
                <a:latin typeface="Segoe Light" panose="020B0302040504020203" pitchFamily="34" charset="0"/>
              </a:rPr>
              <a:t>Third-party accounts</a:t>
            </a:r>
          </a:p>
        </p:txBody>
      </p:sp>
    </p:spTree>
    <p:extLst>
      <p:ext uri="{BB962C8B-B14F-4D97-AF65-F5344CB8AC3E}">
        <p14:creationId xmlns:p14="http://schemas.microsoft.com/office/powerpoint/2010/main" val="286835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C3DF1-52F7-4EF4-8E61-E17B2070F5A6}"/>
              </a:ext>
            </a:extLst>
          </p:cNvPr>
          <p:cNvSpPr>
            <a:spLocks noGrp="1"/>
          </p:cNvSpPr>
          <p:nvPr>
            <p:ph type="title"/>
          </p:nvPr>
        </p:nvSpPr>
        <p:spPr/>
        <p:txBody>
          <a:bodyPr/>
          <a:lstStyle/>
          <a:p>
            <a:r>
              <a:rPr lang="en-US"/>
              <a:t>Applications in Azure AD</a:t>
            </a:r>
          </a:p>
        </p:txBody>
      </p:sp>
      <p:sp>
        <p:nvSpPr>
          <p:cNvPr id="4" name="Content Placeholder 2">
            <a:extLst>
              <a:ext uri="{FF2B5EF4-FFF2-40B4-BE49-F238E27FC236}">
                <a16:creationId xmlns:a16="http://schemas.microsoft.com/office/drawing/2014/main" id="{7780A88C-A193-472D-B740-D42A23B40919}"/>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Your organization’s application can be integrated to your Azure AD instance to support the following features:</a:t>
            </a:r>
          </a:p>
          <a:p>
            <a:pPr lvl="1"/>
            <a:r>
              <a:rPr lang="en-US" kern="0">
                <a:solidFill>
                  <a:srgbClr val="000000"/>
                </a:solidFill>
              </a:rPr>
              <a:t>Single Sign-On (SSO) for your organizational users to have immediate access to the application without extra credentials</a:t>
            </a:r>
          </a:p>
          <a:p>
            <a:pPr lvl="1"/>
            <a:r>
              <a:rPr lang="en-US" kern="0">
                <a:solidFill>
                  <a:srgbClr val="000000"/>
                </a:solidFill>
              </a:rPr>
              <a:t>User Provisioning so your application’s accounts can be synced with your organization’s accounts</a:t>
            </a:r>
          </a:p>
          <a:p>
            <a:pPr lvl="1"/>
            <a:r>
              <a:rPr lang="en-US" kern="0">
                <a:solidFill>
                  <a:srgbClr val="000000"/>
                </a:solidFill>
              </a:rPr>
              <a:t>Access Panel for your users to be able to discover your SSO supported applications</a:t>
            </a:r>
          </a:p>
        </p:txBody>
      </p:sp>
    </p:spTree>
    <p:extLst>
      <p:ext uri="{BB962C8B-B14F-4D97-AF65-F5344CB8AC3E}">
        <p14:creationId xmlns:p14="http://schemas.microsoft.com/office/powerpoint/2010/main" val="9516953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213FE-EA4B-41AE-8541-E7F534E49E0A}"/>
              </a:ext>
            </a:extLst>
          </p:cNvPr>
          <p:cNvSpPr>
            <a:spLocks noGrp="1"/>
          </p:cNvSpPr>
          <p:nvPr>
            <p:ph type="title"/>
          </p:nvPr>
        </p:nvSpPr>
        <p:spPr/>
        <p:txBody>
          <a:bodyPr/>
          <a:lstStyle/>
          <a:p>
            <a:r>
              <a:rPr lang="en-US"/>
              <a:t>Azure AD Graph</a:t>
            </a:r>
          </a:p>
        </p:txBody>
      </p:sp>
      <p:sp>
        <p:nvSpPr>
          <p:cNvPr id="4" name="Content Placeholder 2">
            <a:extLst>
              <a:ext uri="{FF2B5EF4-FFF2-40B4-BE49-F238E27FC236}">
                <a16:creationId xmlns:a16="http://schemas.microsoft.com/office/drawing/2014/main" id="{B3E398E7-9C71-4078-B572-BE988401E549}"/>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Azure AD Graph provides programmatic access to your directory through REST API endpoints</a:t>
            </a:r>
          </a:p>
          <a:p>
            <a:pPr lvl="1"/>
            <a:r>
              <a:rPr lang="en-US" kern="0">
                <a:solidFill>
                  <a:srgbClr val="000000"/>
                </a:solidFill>
              </a:rPr>
              <a:t>Perform CRUD operations on Azure AD objects:</a:t>
            </a:r>
          </a:p>
          <a:p>
            <a:pPr lvl="2"/>
            <a:r>
              <a:rPr lang="en-US" kern="0">
                <a:solidFill>
                  <a:srgbClr val="000000"/>
                </a:solidFill>
              </a:rPr>
              <a:t>Users</a:t>
            </a:r>
          </a:p>
          <a:p>
            <a:pPr lvl="2"/>
            <a:r>
              <a:rPr lang="en-US" kern="0">
                <a:solidFill>
                  <a:srgbClr val="000000"/>
                </a:solidFill>
              </a:rPr>
              <a:t>Groups</a:t>
            </a:r>
          </a:p>
          <a:p>
            <a:pPr lvl="1"/>
            <a:r>
              <a:rPr lang="en-US" kern="0">
                <a:solidFill>
                  <a:srgbClr val="000000"/>
                </a:solidFill>
              </a:rPr>
              <a:t>Alternative to ADSI or ADO.NET libraries for accessing AD on premise</a:t>
            </a:r>
          </a:p>
          <a:p>
            <a:pPr lvl="0"/>
            <a:r>
              <a:rPr lang="en-US" kern="0">
                <a:solidFill>
                  <a:srgbClr val="000000"/>
                </a:solidFill>
              </a:rPr>
              <a:t>The Azure AD Graph API allows you to extend the existing objects with custom properties that may be necessary for your Line of Business (LOB) application</a:t>
            </a:r>
          </a:p>
        </p:txBody>
      </p:sp>
    </p:spTree>
    <p:extLst>
      <p:ext uri="{BB962C8B-B14F-4D97-AF65-F5344CB8AC3E}">
        <p14:creationId xmlns:p14="http://schemas.microsoft.com/office/powerpoint/2010/main" val="27805730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B02F6-E65A-481E-AEE6-EA6A62818CC5}"/>
              </a:ext>
            </a:extLst>
          </p:cNvPr>
          <p:cNvSpPr>
            <a:spLocks noGrp="1"/>
          </p:cNvSpPr>
          <p:nvPr>
            <p:ph type="title"/>
          </p:nvPr>
        </p:nvSpPr>
        <p:spPr/>
        <p:txBody>
          <a:bodyPr/>
          <a:lstStyle/>
          <a:p>
            <a:r>
              <a:rPr lang="en-US"/>
              <a:t>Lesson 3: Azure AD Offerings</a:t>
            </a:r>
          </a:p>
        </p:txBody>
      </p:sp>
      <p:sp>
        <p:nvSpPr>
          <p:cNvPr id="3" name="Text Placeholder 2">
            <a:extLst>
              <a:ext uri="{FF2B5EF4-FFF2-40B4-BE49-F238E27FC236}">
                <a16:creationId xmlns:a16="http://schemas.microsoft.com/office/drawing/2014/main" id="{86B0E063-5C8B-4701-B64A-BFDD12039C18}"/>
              </a:ext>
            </a:extLst>
          </p:cNvPr>
          <p:cNvSpPr>
            <a:spLocks noGrp="1"/>
          </p:cNvSpPr>
          <p:nvPr>
            <p:ph type="body" idx="1"/>
          </p:nvPr>
        </p:nvSpPr>
        <p:spPr/>
        <p:txBody>
          <a:bodyPr/>
          <a:lstStyle/>
          <a:p>
            <a:r>
              <a:rPr lang="en-US"/>
              <a:t>Azure AD B2B
Azure AD B2C
Multi-Factor Authentication
Multi-Factor Authentication Providers</a:t>
            </a:r>
          </a:p>
        </p:txBody>
      </p:sp>
    </p:spTree>
    <p:extLst>
      <p:ext uri="{BB962C8B-B14F-4D97-AF65-F5344CB8AC3E}">
        <p14:creationId xmlns:p14="http://schemas.microsoft.com/office/powerpoint/2010/main" val="11928374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AD707-9B2F-46BE-A058-91182DB05F83}"/>
              </a:ext>
            </a:extLst>
          </p:cNvPr>
          <p:cNvSpPr>
            <a:spLocks noGrp="1"/>
          </p:cNvSpPr>
          <p:nvPr>
            <p:ph type="title"/>
          </p:nvPr>
        </p:nvSpPr>
        <p:spPr/>
        <p:txBody>
          <a:bodyPr/>
          <a:lstStyle/>
          <a:p>
            <a:r>
              <a:rPr lang="en-US"/>
              <a:t>Azure AD B2B</a:t>
            </a:r>
          </a:p>
        </p:txBody>
      </p:sp>
      <p:sp>
        <p:nvSpPr>
          <p:cNvPr id="4" name="Content Placeholder 2">
            <a:extLst>
              <a:ext uri="{FF2B5EF4-FFF2-40B4-BE49-F238E27FC236}">
                <a16:creationId xmlns:a16="http://schemas.microsoft.com/office/drawing/2014/main" id="{A86E5305-6B09-4A88-8C09-AA4773F0331F}"/>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Provides access to your organization’s data and applications</a:t>
            </a:r>
          </a:p>
          <a:p>
            <a:pPr lvl="1"/>
            <a:r>
              <a:rPr lang="en-US" kern="0">
                <a:solidFill>
                  <a:srgbClr val="000000"/>
                </a:solidFill>
              </a:rPr>
              <a:t>Specifically targeted partner organizations and collaborators</a:t>
            </a:r>
          </a:p>
          <a:p>
            <a:pPr lvl="1"/>
            <a:r>
              <a:rPr lang="en-US" kern="0">
                <a:solidFill>
                  <a:srgbClr val="000000"/>
                </a:solidFill>
              </a:rPr>
              <a:t>Designed for partner users acting “on behalf of” their organization</a:t>
            </a:r>
          </a:p>
          <a:p>
            <a:pPr lvl="0"/>
            <a:r>
              <a:rPr lang="en-US" kern="0">
                <a:solidFill>
                  <a:srgbClr val="000000"/>
                </a:solidFill>
              </a:rPr>
              <a:t>Governs access to host applications and resources</a:t>
            </a:r>
          </a:p>
          <a:p>
            <a:pPr lvl="1"/>
            <a:r>
              <a:rPr lang="en-US" kern="0">
                <a:solidFill>
                  <a:srgbClr val="000000"/>
                </a:solidFill>
              </a:rPr>
              <a:t>Access reviews</a:t>
            </a:r>
          </a:p>
          <a:p>
            <a:pPr lvl="1"/>
            <a:r>
              <a:rPr lang="en-US" kern="0">
                <a:solidFill>
                  <a:srgbClr val="000000"/>
                </a:solidFill>
              </a:rPr>
              <a:t>Email verification</a:t>
            </a:r>
          </a:p>
          <a:p>
            <a:pPr lvl="1"/>
            <a:r>
              <a:rPr lang="en-US" kern="0">
                <a:solidFill>
                  <a:srgbClr val="000000"/>
                </a:solidFill>
              </a:rPr>
              <a:t>Allowlist/denylist</a:t>
            </a:r>
          </a:p>
          <a:p>
            <a:pPr lvl="0"/>
            <a:r>
              <a:rPr lang="en-US" kern="0">
                <a:solidFill>
                  <a:srgbClr val="000000"/>
                </a:solidFill>
              </a:rPr>
              <a:t>Partner users are discoverable within the directory</a:t>
            </a:r>
          </a:p>
        </p:txBody>
      </p:sp>
    </p:spTree>
    <p:extLst>
      <p:ext uri="{BB962C8B-B14F-4D97-AF65-F5344CB8AC3E}">
        <p14:creationId xmlns:p14="http://schemas.microsoft.com/office/powerpoint/2010/main" val="4090559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D5BBE-0CDF-49DC-BAF9-45076D215185}"/>
              </a:ext>
            </a:extLst>
          </p:cNvPr>
          <p:cNvSpPr>
            <a:spLocks noGrp="1"/>
          </p:cNvSpPr>
          <p:nvPr>
            <p:ph type="title"/>
          </p:nvPr>
        </p:nvSpPr>
        <p:spPr/>
        <p:txBody>
          <a:bodyPr/>
          <a:lstStyle/>
          <a:p>
            <a:r>
              <a:rPr lang="en-US"/>
              <a:t>Azure AD B2C</a:t>
            </a:r>
          </a:p>
        </p:txBody>
      </p:sp>
      <p:sp>
        <p:nvSpPr>
          <p:cNvPr id="4" name="Content Placeholder 2">
            <a:extLst>
              <a:ext uri="{FF2B5EF4-FFF2-40B4-BE49-F238E27FC236}">
                <a16:creationId xmlns:a16="http://schemas.microsoft.com/office/drawing/2014/main" id="{711C53BE-0962-4724-A2B1-D5119CCE9587}"/>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A consumer identity and access management service</a:t>
            </a:r>
          </a:p>
          <a:p>
            <a:pPr lvl="0"/>
            <a:r>
              <a:rPr lang="en-US" kern="0">
                <a:solidFill>
                  <a:srgbClr val="000000"/>
                </a:solidFill>
              </a:rPr>
              <a:t>Integrates across your modern platforms</a:t>
            </a:r>
          </a:p>
          <a:p>
            <a:pPr lvl="0"/>
            <a:r>
              <a:rPr lang="en-US" kern="0">
                <a:solidFill>
                  <a:srgbClr val="000000"/>
                </a:solidFill>
              </a:rPr>
              <a:t>Highly available and scales to hundreds of millions of consumers</a:t>
            </a:r>
          </a:p>
          <a:p>
            <a:pPr lvl="0"/>
            <a:r>
              <a:rPr lang="en-US" kern="0">
                <a:solidFill>
                  <a:srgbClr val="000000"/>
                </a:solidFill>
              </a:rPr>
              <a:t>Supports a customizable experience for consumers</a:t>
            </a:r>
          </a:p>
          <a:p>
            <a:pPr lvl="0"/>
            <a:endParaRPr lang="en-US" kern="0">
              <a:solidFill>
                <a:srgbClr val="000000"/>
              </a:solidFill>
            </a:endParaRPr>
          </a:p>
        </p:txBody>
      </p:sp>
    </p:spTree>
    <p:extLst>
      <p:ext uri="{BB962C8B-B14F-4D97-AF65-F5344CB8AC3E}">
        <p14:creationId xmlns:p14="http://schemas.microsoft.com/office/powerpoint/2010/main" val="34466857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81DCF-29CE-4E63-9E94-5714DAFC6A5B}"/>
              </a:ext>
            </a:extLst>
          </p:cNvPr>
          <p:cNvSpPr>
            <a:spLocks noGrp="1"/>
          </p:cNvSpPr>
          <p:nvPr>
            <p:ph type="title"/>
          </p:nvPr>
        </p:nvSpPr>
        <p:spPr/>
        <p:txBody>
          <a:bodyPr/>
          <a:lstStyle/>
          <a:p>
            <a:r>
              <a:rPr lang="en-US"/>
              <a:t>Consumer Accounts</a:t>
            </a:r>
          </a:p>
        </p:txBody>
      </p:sp>
      <p:sp>
        <p:nvSpPr>
          <p:cNvPr id="4" name="Content Placeholder 2">
            <a:extLst>
              <a:ext uri="{FF2B5EF4-FFF2-40B4-BE49-F238E27FC236}">
                <a16:creationId xmlns:a16="http://schemas.microsoft.com/office/drawing/2014/main" id="{1BE650A9-EA5B-4F75-ADA7-9BAE7D024D12}"/>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Consumers can create new “local” accounts</a:t>
            </a:r>
          </a:p>
          <a:p>
            <a:pPr lvl="1"/>
            <a:r>
              <a:rPr lang="en-US" kern="0">
                <a:solidFill>
                  <a:srgbClr val="000000"/>
                </a:solidFill>
              </a:rPr>
              <a:t>With an email address or a user ID</a:t>
            </a:r>
          </a:p>
          <a:p>
            <a:pPr lvl="0"/>
            <a:r>
              <a:rPr lang="en-US" kern="0">
                <a:solidFill>
                  <a:srgbClr val="000000"/>
                </a:solidFill>
              </a:rPr>
              <a:t>Consumers can link existing external accounts</a:t>
            </a:r>
          </a:p>
          <a:p>
            <a:pPr lvl="1"/>
            <a:r>
              <a:rPr lang="en-US" kern="0">
                <a:solidFill>
                  <a:srgbClr val="000000"/>
                </a:solidFill>
              </a:rPr>
              <a:t>From Amazon, Facebook, Google, and LinkedIn</a:t>
            </a:r>
          </a:p>
          <a:p>
            <a:pPr lvl="0"/>
            <a:r>
              <a:rPr lang="en-US" kern="0">
                <a:solidFill>
                  <a:srgbClr val="000000"/>
                </a:solidFill>
              </a:rPr>
              <a:t>All accounts can be protected using multi-factor authentication</a:t>
            </a:r>
          </a:p>
          <a:p>
            <a:pPr lvl="0"/>
            <a:r>
              <a:rPr lang="en-US" kern="0">
                <a:solidFill>
                  <a:srgbClr val="000000"/>
                </a:solidFill>
              </a:rPr>
              <a:t>Local passwords can be reset using self-service password reset</a:t>
            </a:r>
          </a:p>
          <a:p>
            <a:pPr lvl="0"/>
            <a:endParaRPr lang="en-US" kern="0">
              <a:solidFill>
                <a:srgbClr val="000000"/>
              </a:solidFill>
            </a:endParaRPr>
          </a:p>
        </p:txBody>
      </p:sp>
    </p:spTree>
    <p:extLst>
      <p:ext uri="{BB962C8B-B14F-4D97-AF65-F5344CB8AC3E}">
        <p14:creationId xmlns:p14="http://schemas.microsoft.com/office/powerpoint/2010/main" val="35473537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F384-23E0-46FF-9A6B-508E786EAB60}"/>
              </a:ext>
            </a:extLst>
          </p:cNvPr>
          <p:cNvSpPr>
            <a:spLocks noGrp="1"/>
          </p:cNvSpPr>
          <p:nvPr>
            <p:ph type="title"/>
          </p:nvPr>
        </p:nvSpPr>
        <p:spPr/>
        <p:txBody>
          <a:bodyPr/>
          <a:lstStyle/>
          <a:p>
            <a:r>
              <a:rPr lang="en-US"/>
              <a:t>Application Integration</a:t>
            </a:r>
          </a:p>
        </p:txBody>
      </p:sp>
      <p:sp>
        <p:nvSpPr>
          <p:cNvPr id="4" name="Content Placeholder 2">
            <a:extLst>
              <a:ext uri="{FF2B5EF4-FFF2-40B4-BE49-F238E27FC236}">
                <a16:creationId xmlns:a16="http://schemas.microsoft.com/office/drawing/2014/main" id="{2013702F-51A3-48A3-9DC8-2D21F0BF65D9}"/>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An app definition must be added to an Azure AD B2C directory</a:t>
            </a:r>
          </a:p>
          <a:p>
            <a:pPr lvl="0"/>
            <a:r>
              <a:rPr lang="en-US" kern="0">
                <a:solidFill>
                  <a:srgbClr val="000000"/>
                </a:solidFill>
              </a:rPr>
              <a:t>Apps must be developed using the Azure AD v2.0 app model and ADAL v4 (experimental)</a:t>
            </a:r>
          </a:p>
          <a:p>
            <a:pPr lvl="0"/>
            <a:r>
              <a:rPr lang="en-US" kern="0">
                <a:solidFill>
                  <a:srgbClr val="000000"/>
                </a:solidFill>
              </a:rPr>
              <a:t>Azure AD B2C supports OpenID Connect for web apps and OAuth 2.0 for native client apps</a:t>
            </a:r>
          </a:p>
          <a:p>
            <a:pPr lvl="0"/>
            <a:r>
              <a:rPr lang="en-US" kern="0">
                <a:solidFill>
                  <a:srgbClr val="000000"/>
                </a:solidFill>
              </a:rPr>
              <a:t>The consumer experiences are described by policies</a:t>
            </a:r>
          </a:p>
          <a:p>
            <a:pPr lvl="0"/>
            <a:endParaRPr lang="en-US" kern="0">
              <a:solidFill>
                <a:srgbClr val="000000"/>
              </a:solidFill>
            </a:endParaRPr>
          </a:p>
        </p:txBody>
      </p:sp>
    </p:spTree>
    <p:extLst>
      <p:ext uri="{BB962C8B-B14F-4D97-AF65-F5344CB8AC3E}">
        <p14:creationId xmlns:p14="http://schemas.microsoft.com/office/powerpoint/2010/main" val="32183170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6796E-CD47-4009-BD90-A4743E868983}"/>
              </a:ext>
            </a:extLst>
          </p:cNvPr>
          <p:cNvSpPr>
            <a:spLocks noGrp="1"/>
          </p:cNvSpPr>
          <p:nvPr>
            <p:ph type="title"/>
          </p:nvPr>
        </p:nvSpPr>
        <p:spPr/>
        <p:txBody>
          <a:bodyPr/>
          <a:lstStyle/>
          <a:p>
            <a:r>
              <a:rPr lang="en-US"/>
              <a:t>Add users and groups to applications</a:t>
            </a:r>
          </a:p>
        </p:txBody>
      </p:sp>
      <p:sp>
        <p:nvSpPr>
          <p:cNvPr id="3" name="Text Placeholder 2">
            <a:extLst>
              <a:ext uri="{FF2B5EF4-FFF2-40B4-BE49-F238E27FC236}">
                <a16:creationId xmlns:a16="http://schemas.microsoft.com/office/drawing/2014/main" id="{E1300A48-E18D-440D-8C53-6B8C5B03AC84}"/>
              </a:ext>
            </a:extLst>
          </p:cNvPr>
          <p:cNvSpPr txBox="1">
            <a:spLocks/>
          </p:cNvSpPr>
          <p:nvPr/>
        </p:nvSpPr>
        <p:spPr>
          <a:xfrm>
            <a:off x="261253" y="1021215"/>
            <a:ext cx="3678735"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t>Adding groups to an application requires Azure AD Premium (at least P1) </a:t>
            </a:r>
          </a:p>
          <a:p>
            <a:r>
              <a:rPr lang="en-US" kern="0"/>
              <a:t>Enterprise apps in the Azure AD blade </a:t>
            </a:r>
          </a:p>
        </p:txBody>
      </p:sp>
      <p:pic>
        <p:nvPicPr>
          <p:cNvPr id="4" name="Picture 3">
            <a:extLst>
              <a:ext uri="{FF2B5EF4-FFF2-40B4-BE49-F238E27FC236}">
                <a16:creationId xmlns:a16="http://schemas.microsoft.com/office/drawing/2014/main" id="{C8FA33F9-0CE1-4522-B3C6-CE1875936996}"/>
              </a:ext>
            </a:extLst>
          </p:cNvPr>
          <p:cNvPicPr>
            <a:picLocks noChangeAspect="1"/>
          </p:cNvPicPr>
          <p:nvPr/>
        </p:nvPicPr>
        <p:blipFill>
          <a:blip r:embed="rId3"/>
          <a:stretch>
            <a:fillRect/>
          </a:stretch>
        </p:blipFill>
        <p:spPr>
          <a:xfrm>
            <a:off x="401566" y="3765069"/>
            <a:ext cx="8530206" cy="190097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EEF17770-29C1-4BDE-984F-9ECD2998C2F7}"/>
              </a:ext>
            </a:extLst>
          </p:cNvPr>
          <p:cNvPicPr>
            <a:picLocks noChangeAspect="1"/>
          </p:cNvPicPr>
          <p:nvPr/>
        </p:nvPicPr>
        <p:blipFill>
          <a:blip r:embed="rId4"/>
          <a:stretch>
            <a:fillRect/>
          </a:stretch>
        </p:blipFill>
        <p:spPr>
          <a:xfrm>
            <a:off x="1229143" y="3765069"/>
            <a:ext cx="6638925" cy="1914525"/>
          </a:xfrm>
          <a:prstGeom prst="rect">
            <a:avLst/>
          </a:prstGeom>
        </p:spPr>
      </p:pic>
    </p:spTree>
    <p:extLst>
      <p:ext uri="{BB962C8B-B14F-4D97-AF65-F5344CB8AC3E}">
        <p14:creationId xmlns:p14="http://schemas.microsoft.com/office/powerpoint/2010/main" val="271040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BF990-8E35-4E2E-BBE8-3447A0F66B8E}"/>
              </a:ext>
            </a:extLst>
          </p:cNvPr>
          <p:cNvSpPr>
            <a:spLocks noGrp="1"/>
          </p:cNvSpPr>
          <p:nvPr>
            <p:ph type="title"/>
          </p:nvPr>
        </p:nvSpPr>
        <p:spPr/>
        <p:txBody>
          <a:bodyPr/>
          <a:lstStyle/>
          <a:p>
            <a:r>
              <a:rPr lang="en-US"/>
              <a:t>Storage Blobs</a:t>
            </a:r>
          </a:p>
        </p:txBody>
      </p:sp>
      <p:graphicFrame>
        <p:nvGraphicFramePr>
          <p:cNvPr id="4" name="Content Placeholder 1" descr="Diagram shows logical structure of an example Azure Storage blob. On the left, a Storage account contains Contoso, which in turn connects to two containers in the center, one of which holds images and the second, videos. On the right are three blobs. Two, each containing a separate JPG file, are linked to the images container in the center. The third, an MP4 file, is linked to the videos container in the center.">
            <a:extLst>
              <a:ext uri="{FF2B5EF4-FFF2-40B4-BE49-F238E27FC236}">
                <a16:creationId xmlns:a16="http://schemas.microsoft.com/office/drawing/2014/main" id="{87B0FBA5-E66F-4B4F-BEC3-47E4933214E5}"/>
              </a:ext>
            </a:extLst>
          </p:cNvPr>
          <p:cNvGraphicFramePr>
            <a:graphicFrameLocks/>
          </p:cNvGraphicFramePr>
          <p:nvPr>
            <p:extLst/>
          </p:nvPr>
        </p:nvGraphicFramePr>
        <p:xfrm>
          <a:off x="1982789" y="1020763"/>
          <a:ext cx="8118475" cy="5148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52848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895D-DF32-41DF-BE59-268B7BB58E98}"/>
              </a:ext>
            </a:extLst>
          </p:cNvPr>
          <p:cNvSpPr>
            <a:spLocks noGrp="1"/>
          </p:cNvSpPr>
          <p:nvPr>
            <p:ph type="title"/>
          </p:nvPr>
        </p:nvSpPr>
        <p:spPr/>
        <p:txBody>
          <a:bodyPr/>
          <a:lstStyle/>
          <a:p>
            <a:r>
              <a:rPr lang="en-US"/>
              <a:t>Configure federation with public consumer identity providers </a:t>
            </a:r>
          </a:p>
        </p:txBody>
      </p:sp>
      <p:sp>
        <p:nvSpPr>
          <p:cNvPr id="3" name="Text Placeholder 2">
            <a:extLst>
              <a:ext uri="{FF2B5EF4-FFF2-40B4-BE49-F238E27FC236}">
                <a16:creationId xmlns:a16="http://schemas.microsoft.com/office/drawing/2014/main" id="{7E135233-DF95-4E31-8378-9A48ED7D58DC}"/>
              </a:ext>
            </a:extLst>
          </p:cNvPr>
          <p:cNvSpPr txBox="1">
            <a:spLocks/>
          </p:cNvSpPr>
          <p:nvPr/>
        </p:nvSpPr>
        <p:spPr>
          <a:xfrm>
            <a:off x="261253" y="1021215"/>
            <a:ext cx="8574837" cy="310703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t>Common feature among mobile apps is authentication </a:t>
            </a:r>
          </a:p>
          <a:p>
            <a:r>
              <a:rPr lang="en-US" kern="0"/>
              <a:t>Azure AD B2C </a:t>
            </a:r>
          </a:p>
          <a:p>
            <a:pPr lvl="1"/>
            <a:r>
              <a:rPr lang="en-US" kern="0"/>
              <a:t>Provide reliable scalable authentication experience </a:t>
            </a:r>
          </a:p>
          <a:p>
            <a:pPr lvl="1"/>
            <a:r>
              <a:rPr lang="en-US" kern="0"/>
              <a:t>Users can use third parties as Identity providers (Facebook, Google, Twitter and more) </a:t>
            </a:r>
          </a:p>
          <a:p>
            <a:r>
              <a:rPr lang="en-US" kern="0"/>
              <a:t>Create a Azure AD B2C tenant </a:t>
            </a:r>
          </a:p>
          <a:p>
            <a:endParaRPr lang="en-US" kern="0"/>
          </a:p>
        </p:txBody>
      </p:sp>
      <p:pic>
        <p:nvPicPr>
          <p:cNvPr id="4" name="Picture 3">
            <a:extLst>
              <a:ext uri="{FF2B5EF4-FFF2-40B4-BE49-F238E27FC236}">
                <a16:creationId xmlns:a16="http://schemas.microsoft.com/office/drawing/2014/main" id="{13109A97-BF00-4371-A08B-296029526C5E}"/>
              </a:ext>
            </a:extLst>
          </p:cNvPr>
          <p:cNvPicPr>
            <a:picLocks noChangeAspect="1"/>
          </p:cNvPicPr>
          <p:nvPr/>
        </p:nvPicPr>
        <p:blipFill>
          <a:blip r:embed="rId3"/>
          <a:stretch>
            <a:fillRect/>
          </a:stretch>
        </p:blipFill>
        <p:spPr>
          <a:xfrm>
            <a:off x="1679622" y="4128247"/>
            <a:ext cx="5541450" cy="22995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675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3674-2B67-4FDF-9B9D-1F305416F52D}"/>
              </a:ext>
            </a:extLst>
          </p:cNvPr>
          <p:cNvSpPr>
            <a:spLocks noGrp="1"/>
          </p:cNvSpPr>
          <p:nvPr>
            <p:ph type="title"/>
          </p:nvPr>
        </p:nvSpPr>
        <p:spPr/>
        <p:txBody>
          <a:bodyPr/>
          <a:lstStyle/>
          <a:p>
            <a:r>
              <a:rPr lang="en-US"/>
              <a:t>Configuring Azure AD B2C </a:t>
            </a:r>
          </a:p>
        </p:txBody>
      </p:sp>
      <p:pic>
        <p:nvPicPr>
          <p:cNvPr id="3" name="Picture 2">
            <a:extLst>
              <a:ext uri="{FF2B5EF4-FFF2-40B4-BE49-F238E27FC236}">
                <a16:creationId xmlns:a16="http://schemas.microsoft.com/office/drawing/2014/main" id="{A83EEC64-B790-4059-9065-01FD3DF64895}"/>
              </a:ext>
            </a:extLst>
          </p:cNvPr>
          <p:cNvPicPr>
            <a:picLocks noChangeAspect="1"/>
          </p:cNvPicPr>
          <p:nvPr/>
        </p:nvPicPr>
        <p:blipFill>
          <a:blip r:embed="rId3"/>
          <a:stretch>
            <a:fillRect/>
          </a:stretch>
        </p:blipFill>
        <p:spPr>
          <a:xfrm>
            <a:off x="460375" y="1056546"/>
            <a:ext cx="8375649" cy="4832846"/>
          </a:xfrm>
          <a:prstGeom prst="rect">
            <a:avLst/>
          </a:prstGeom>
        </p:spPr>
      </p:pic>
      <p:sp>
        <p:nvSpPr>
          <p:cNvPr id="4" name="TextBox 3">
            <a:extLst>
              <a:ext uri="{FF2B5EF4-FFF2-40B4-BE49-F238E27FC236}">
                <a16:creationId xmlns:a16="http://schemas.microsoft.com/office/drawing/2014/main" id="{87E908B2-E874-423C-A131-8E4865FDB8C5}"/>
              </a:ext>
            </a:extLst>
          </p:cNvPr>
          <p:cNvSpPr txBox="1"/>
          <p:nvPr/>
        </p:nvSpPr>
        <p:spPr>
          <a:xfrm>
            <a:off x="4921623" y="4007223"/>
            <a:ext cx="3576917" cy="92333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atin typeface="Segoe UI" panose="020B0502040204020203" pitchFamily="34" charset="0"/>
                <a:cs typeface="Segoe UI" panose="020B0502040204020203" pitchFamily="34" charset="0"/>
              </a:rPr>
              <a:t>Can be used with serval types of applications, including web, mobile, and API apps.</a:t>
            </a:r>
          </a:p>
        </p:txBody>
      </p:sp>
    </p:spTree>
    <p:extLst>
      <p:ext uri="{BB962C8B-B14F-4D97-AF65-F5344CB8AC3E}">
        <p14:creationId xmlns:p14="http://schemas.microsoft.com/office/powerpoint/2010/main" val="36207456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CE536-58B1-4ADD-80AA-BC376AB750AF}"/>
              </a:ext>
            </a:extLst>
          </p:cNvPr>
          <p:cNvSpPr>
            <a:spLocks noGrp="1"/>
          </p:cNvSpPr>
          <p:nvPr>
            <p:ph type="title"/>
          </p:nvPr>
        </p:nvSpPr>
        <p:spPr/>
        <p:txBody>
          <a:bodyPr/>
          <a:lstStyle/>
          <a:p>
            <a:r>
              <a:rPr lang="en-US"/>
              <a:t>Registering a web application</a:t>
            </a:r>
          </a:p>
        </p:txBody>
      </p:sp>
      <p:pic>
        <p:nvPicPr>
          <p:cNvPr id="3" name="Picture 2">
            <a:extLst>
              <a:ext uri="{FF2B5EF4-FFF2-40B4-BE49-F238E27FC236}">
                <a16:creationId xmlns:a16="http://schemas.microsoft.com/office/drawing/2014/main" id="{DD828DA4-242E-4041-AE7A-B75FA9DA73DD}"/>
              </a:ext>
            </a:extLst>
          </p:cNvPr>
          <p:cNvPicPr>
            <a:picLocks noChangeAspect="1"/>
          </p:cNvPicPr>
          <p:nvPr/>
        </p:nvPicPr>
        <p:blipFill>
          <a:blip r:embed="rId3"/>
          <a:stretch>
            <a:fillRect/>
          </a:stretch>
        </p:blipFill>
        <p:spPr>
          <a:xfrm>
            <a:off x="460375" y="930555"/>
            <a:ext cx="2996654" cy="5376582"/>
          </a:xfrm>
          <a:prstGeom prst="rect">
            <a:avLst/>
          </a:prstGeom>
        </p:spPr>
      </p:pic>
    </p:spTree>
    <p:extLst>
      <p:ext uri="{BB962C8B-B14F-4D97-AF65-F5344CB8AC3E}">
        <p14:creationId xmlns:p14="http://schemas.microsoft.com/office/powerpoint/2010/main" val="12319671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C2F20-2E9E-4E20-B165-41A56581CD24}"/>
              </a:ext>
            </a:extLst>
          </p:cNvPr>
          <p:cNvSpPr>
            <a:spLocks noGrp="1"/>
          </p:cNvSpPr>
          <p:nvPr>
            <p:ph type="title"/>
          </p:nvPr>
        </p:nvSpPr>
        <p:spPr/>
        <p:txBody>
          <a:bodyPr/>
          <a:lstStyle/>
          <a:p>
            <a:r>
              <a:rPr lang="en-US"/>
              <a:t>Register an Application</a:t>
            </a:r>
          </a:p>
        </p:txBody>
      </p:sp>
      <p:sp>
        <p:nvSpPr>
          <p:cNvPr id="3" name="Text Placeholder 2">
            <a:extLst>
              <a:ext uri="{FF2B5EF4-FFF2-40B4-BE49-F238E27FC236}">
                <a16:creationId xmlns:a16="http://schemas.microsoft.com/office/drawing/2014/main" id="{B7E5AC9E-963D-4C68-B3D8-0395B50585DB}"/>
              </a:ext>
            </a:extLst>
          </p:cNvPr>
          <p:cNvSpPr txBox="1">
            <a:spLocks/>
          </p:cNvSpPr>
          <p:nvPr/>
        </p:nvSpPr>
        <p:spPr>
          <a:xfrm>
            <a:off x="261254" y="1021215"/>
            <a:ext cx="384010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t>SSO to be configured you must register an app</a:t>
            </a:r>
          </a:p>
          <a:p>
            <a:r>
              <a:rPr lang="en-US" sz="2400" kern="0"/>
              <a:t>Must be managed from same location </a:t>
            </a:r>
          </a:p>
          <a:p>
            <a:r>
              <a:rPr lang="en-US" sz="2400" kern="0"/>
              <a:t>Types </a:t>
            </a:r>
          </a:p>
          <a:p>
            <a:pPr lvl="1"/>
            <a:r>
              <a:rPr lang="en-US" sz="2000" kern="0"/>
              <a:t>Web apps </a:t>
            </a:r>
          </a:p>
          <a:p>
            <a:pPr lvl="1"/>
            <a:r>
              <a:rPr lang="en-US" sz="2000" kern="0"/>
              <a:t>API apps </a:t>
            </a:r>
          </a:p>
          <a:p>
            <a:pPr lvl="1"/>
            <a:r>
              <a:rPr lang="en-US" sz="2000" kern="0"/>
              <a:t>Mobile or Native Apps (Client applications)</a:t>
            </a:r>
          </a:p>
        </p:txBody>
      </p:sp>
      <p:pic>
        <p:nvPicPr>
          <p:cNvPr id="4" name="Picture 3">
            <a:extLst>
              <a:ext uri="{FF2B5EF4-FFF2-40B4-BE49-F238E27FC236}">
                <a16:creationId xmlns:a16="http://schemas.microsoft.com/office/drawing/2014/main" id="{528AD9D7-BF32-4C76-935A-B28A0401A820}"/>
              </a:ext>
            </a:extLst>
          </p:cNvPr>
          <p:cNvPicPr>
            <a:picLocks noChangeAspect="1"/>
          </p:cNvPicPr>
          <p:nvPr/>
        </p:nvPicPr>
        <p:blipFill>
          <a:blip r:embed="rId3"/>
          <a:stretch>
            <a:fillRect/>
          </a:stretch>
        </p:blipFill>
        <p:spPr>
          <a:xfrm>
            <a:off x="4908561" y="818706"/>
            <a:ext cx="3974185" cy="534986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6CF0288-3B71-494C-BE79-EA5A71AF3837}"/>
              </a:ext>
            </a:extLst>
          </p:cNvPr>
          <p:cNvPicPr>
            <a:picLocks noChangeAspect="1"/>
          </p:cNvPicPr>
          <p:nvPr/>
        </p:nvPicPr>
        <p:blipFill>
          <a:blip r:embed="rId4"/>
          <a:stretch>
            <a:fillRect/>
          </a:stretch>
        </p:blipFill>
        <p:spPr>
          <a:xfrm>
            <a:off x="4902200" y="818706"/>
            <a:ext cx="4020619" cy="53498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842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719B3ED4-18E5-479E-8450-D50822D21016}"/>
              </a:ext>
            </a:extLst>
          </p:cNvPr>
          <p:cNvSpPr>
            <a:spLocks noGrp="1"/>
          </p:cNvSpPr>
          <p:nvPr>
            <p:ph type="title"/>
          </p:nvPr>
        </p:nvSpPr>
        <p:spPr/>
        <p:txBody>
          <a:bodyPr/>
          <a:lstStyle/>
          <a:p>
            <a:r>
              <a:rPr lang="en-US"/>
              <a:t>Implement Social Identity Provider Authentication</a:t>
            </a:r>
          </a:p>
        </p:txBody>
      </p:sp>
      <p:sp>
        <p:nvSpPr>
          <p:cNvPr id="3" name="Text Placeholder 5">
            <a:extLst>
              <a:ext uri="{FF2B5EF4-FFF2-40B4-BE49-F238E27FC236}">
                <a16:creationId xmlns:a16="http://schemas.microsoft.com/office/drawing/2014/main" id="{7FB588E1-567A-42A6-B84D-16F63D189F9A}"/>
              </a:ext>
            </a:extLst>
          </p:cNvPr>
          <p:cNvSpPr txBox="1">
            <a:spLocks/>
          </p:cNvSpPr>
          <p:nvPr/>
        </p:nvSpPr>
        <p:spPr>
          <a:xfrm>
            <a:off x="261254" y="1021215"/>
            <a:ext cx="3893888"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t>Azure AD B2C is an identity management solution for web and mobile applications for consumers</a:t>
            </a:r>
          </a:p>
          <a:p>
            <a:r>
              <a:rPr lang="en-US" sz="2400" kern="0"/>
              <a:t>Allows your application’s user to leverage an existing account </a:t>
            </a:r>
          </a:p>
          <a:p>
            <a:r>
              <a:rPr lang="en-US" sz="2400" kern="0"/>
              <a:t>Process </a:t>
            </a:r>
          </a:p>
          <a:p>
            <a:pPr lvl="1"/>
            <a:r>
              <a:rPr lang="en-US" sz="2000" kern="0"/>
              <a:t>Setting up the provider </a:t>
            </a:r>
          </a:p>
        </p:txBody>
      </p:sp>
      <p:pic>
        <p:nvPicPr>
          <p:cNvPr id="4" name="Picture 3">
            <a:extLst>
              <a:ext uri="{FF2B5EF4-FFF2-40B4-BE49-F238E27FC236}">
                <a16:creationId xmlns:a16="http://schemas.microsoft.com/office/drawing/2014/main" id="{F44BCAC3-057E-43B8-BA07-0E1279BBED77}"/>
              </a:ext>
            </a:extLst>
          </p:cNvPr>
          <p:cNvPicPr>
            <a:picLocks noChangeAspect="1"/>
          </p:cNvPicPr>
          <p:nvPr/>
        </p:nvPicPr>
        <p:blipFill>
          <a:blip r:embed="rId3"/>
          <a:stretch>
            <a:fillRect/>
          </a:stretch>
        </p:blipFill>
        <p:spPr>
          <a:xfrm>
            <a:off x="5462027" y="824555"/>
            <a:ext cx="2969278" cy="269934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7CF7E1B-DA61-4592-B388-64371A58D36A}"/>
              </a:ext>
            </a:extLst>
          </p:cNvPr>
          <p:cNvPicPr>
            <a:picLocks noChangeAspect="1"/>
          </p:cNvPicPr>
          <p:nvPr/>
        </p:nvPicPr>
        <p:blipFill>
          <a:blip r:embed="rId4"/>
          <a:stretch>
            <a:fillRect/>
          </a:stretch>
        </p:blipFill>
        <p:spPr>
          <a:xfrm>
            <a:off x="5462026" y="824554"/>
            <a:ext cx="2969277" cy="2699343"/>
          </a:xfrm>
          <a:prstGeom prst="rect">
            <a:avLst/>
          </a:prstGeom>
        </p:spPr>
      </p:pic>
      <p:pic>
        <p:nvPicPr>
          <p:cNvPr id="6" name="Picture 5">
            <a:extLst>
              <a:ext uri="{FF2B5EF4-FFF2-40B4-BE49-F238E27FC236}">
                <a16:creationId xmlns:a16="http://schemas.microsoft.com/office/drawing/2014/main" id="{34249ABE-EDA1-49C5-9DBA-88239F5FBF6D}"/>
              </a:ext>
            </a:extLst>
          </p:cNvPr>
          <p:cNvPicPr>
            <a:picLocks noChangeAspect="1"/>
          </p:cNvPicPr>
          <p:nvPr/>
        </p:nvPicPr>
        <p:blipFill>
          <a:blip r:embed="rId5"/>
          <a:stretch>
            <a:fillRect/>
          </a:stretch>
        </p:blipFill>
        <p:spPr>
          <a:xfrm>
            <a:off x="5462024" y="884505"/>
            <a:ext cx="2969277" cy="263939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23C6E13-09F0-4491-B5E8-0BAFCFB4E9BD}"/>
              </a:ext>
            </a:extLst>
          </p:cNvPr>
          <p:cNvPicPr>
            <a:picLocks noChangeAspect="1"/>
          </p:cNvPicPr>
          <p:nvPr/>
        </p:nvPicPr>
        <p:blipFill>
          <a:blip r:embed="rId6"/>
          <a:stretch>
            <a:fillRect/>
          </a:stretch>
        </p:blipFill>
        <p:spPr>
          <a:xfrm>
            <a:off x="4347369" y="3687031"/>
            <a:ext cx="4221580" cy="2286464"/>
          </a:xfrm>
          <a:prstGeom prst="rect">
            <a:avLst/>
          </a:prstGeom>
        </p:spPr>
      </p:pic>
    </p:spTree>
    <p:extLst>
      <p:ext uri="{BB962C8B-B14F-4D97-AF65-F5344CB8AC3E}">
        <p14:creationId xmlns:p14="http://schemas.microsoft.com/office/powerpoint/2010/main" val="97745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95032F7-48D0-4EC2-B78A-30DCB1310FDF}"/>
              </a:ext>
            </a:extLst>
          </p:cNvPr>
          <p:cNvSpPr>
            <a:spLocks noGrp="1"/>
          </p:cNvSpPr>
          <p:nvPr>
            <p:ph type="title"/>
          </p:nvPr>
        </p:nvSpPr>
        <p:spPr/>
        <p:txBody>
          <a:bodyPr/>
          <a:lstStyle/>
          <a:p>
            <a:r>
              <a:rPr lang="en-US"/>
              <a:t>Sign-up or Sign-in Policy</a:t>
            </a:r>
          </a:p>
        </p:txBody>
      </p:sp>
      <p:pic>
        <p:nvPicPr>
          <p:cNvPr id="7" name="Picture 6">
            <a:extLst>
              <a:ext uri="{FF2B5EF4-FFF2-40B4-BE49-F238E27FC236}">
                <a16:creationId xmlns:a16="http://schemas.microsoft.com/office/drawing/2014/main" id="{4C7C4CF8-A8B5-4D67-A54F-ED8B2550B25A}"/>
              </a:ext>
            </a:extLst>
          </p:cNvPr>
          <p:cNvPicPr>
            <a:picLocks noChangeAspect="1"/>
          </p:cNvPicPr>
          <p:nvPr/>
        </p:nvPicPr>
        <p:blipFill>
          <a:blip r:embed="rId3"/>
          <a:stretch>
            <a:fillRect/>
          </a:stretch>
        </p:blipFill>
        <p:spPr>
          <a:xfrm>
            <a:off x="451644" y="943815"/>
            <a:ext cx="3895725" cy="4486275"/>
          </a:xfrm>
          <a:prstGeom prst="rect">
            <a:avLst/>
          </a:prstGeom>
        </p:spPr>
      </p:pic>
      <p:pic>
        <p:nvPicPr>
          <p:cNvPr id="8" name="Picture 7">
            <a:extLst>
              <a:ext uri="{FF2B5EF4-FFF2-40B4-BE49-F238E27FC236}">
                <a16:creationId xmlns:a16="http://schemas.microsoft.com/office/drawing/2014/main" id="{F573B278-16BE-4536-BE17-1B695570E1E9}"/>
              </a:ext>
            </a:extLst>
          </p:cNvPr>
          <p:cNvPicPr>
            <a:picLocks noChangeAspect="1"/>
          </p:cNvPicPr>
          <p:nvPr/>
        </p:nvPicPr>
        <p:blipFill>
          <a:blip r:embed="rId4"/>
          <a:stretch>
            <a:fillRect/>
          </a:stretch>
        </p:blipFill>
        <p:spPr>
          <a:xfrm>
            <a:off x="5034523" y="943815"/>
            <a:ext cx="3464018" cy="4874270"/>
          </a:xfrm>
          <a:prstGeom prst="rect">
            <a:avLst/>
          </a:prstGeom>
        </p:spPr>
      </p:pic>
      <p:pic>
        <p:nvPicPr>
          <p:cNvPr id="9" name="Picture 8">
            <a:extLst>
              <a:ext uri="{FF2B5EF4-FFF2-40B4-BE49-F238E27FC236}">
                <a16:creationId xmlns:a16="http://schemas.microsoft.com/office/drawing/2014/main" id="{8E757F8C-6010-42F4-A572-80EFA924DC9E}"/>
              </a:ext>
            </a:extLst>
          </p:cNvPr>
          <p:cNvPicPr>
            <a:picLocks noChangeAspect="1"/>
          </p:cNvPicPr>
          <p:nvPr/>
        </p:nvPicPr>
        <p:blipFill>
          <a:blip r:embed="rId5"/>
          <a:stretch>
            <a:fillRect/>
          </a:stretch>
        </p:blipFill>
        <p:spPr>
          <a:xfrm>
            <a:off x="5025839" y="966362"/>
            <a:ext cx="3464018" cy="4829175"/>
          </a:xfrm>
          <a:prstGeom prst="rect">
            <a:avLst/>
          </a:prstGeom>
        </p:spPr>
      </p:pic>
      <p:pic>
        <p:nvPicPr>
          <p:cNvPr id="10" name="Picture 9">
            <a:extLst>
              <a:ext uri="{FF2B5EF4-FFF2-40B4-BE49-F238E27FC236}">
                <a16:creationId xmlns:a16="http://schemas.microsoft.com/office/drawing/2014/main" id="{5CD49395-1BD7-44A5-938A-8580A29118D4}"/>
              </a:ext>
            </a:extLst>
          </p:cNvPr>
          <p:cNvPicPr>
            <a:picLocks noChangeAspect="1"/>
          </p:cNvPicPr>
          <p:nvPr/>
        </p:nvPicPr>
        <p:blipFill>
          <a:blip r:embed="rId6"/>
          <a:stretch>
            <a:fillRect/>
          </a:stretch>
        </p:blipFill>
        <p:spPr>
          <a:xfrm>
            <a:off x="5034523" y="943813"/>
            <a:ext cx="3455334" cy="4874269"/>
          </a:xfrm>
          <a:prstGeom prst="rect">
            <a:avLst/>
          </a:prstGeom>
        </p:spPr>
      </p:pic>
      <p:pic>
        <p:nvPicPr>
          <p:cNvPr id="11" name="Picture 10">
            <a:extLst>
              <a:ext uri="{FF2B5EF4-FFF2-40B4-BE49-F238E27FC236}">
                <a16:creationId xmlns:a16="http://schemas.microsoft.com/office/drawing/2014/main" id="{3773A6CE-CA6B-4F82-A304-A87DD3F9C232}"/>
              </a:ext>
            </a:extLst>
          </p:cNvPr>
          <p:cNvPicPr>
            <a:picLocks noChangeAspect="1"/>
          </p:cNvPicPr>
          <p:nvPr/>
        </p:nvPicPr>
        <p:blipFill>
          <a:blip r:embed="rId7"/>
          <a:stretch>
            <a:fillRect/>
          </a:stretch>
        </p:blipFill>
        <p:spPr>
          <a:xfrm>
            <a:off x="5034523" y="966358"/>
            <a:ext cx="3455334" cy="4851723"/>
          </a:xfrm>
          <a:prstGeom prst="rect">
            <a:avLst/>
          </a:prstGeom>
        </p:spPr>
      </p:pic>
      <p:pic>
        <p:nvPicPr>
          <p:cNvPr id="12" name="Picture 11">
            <a:extLst>
              <a:ext uri="{FF2B5EF4-FFF2-40B4-BE49-F238E27FC236}">
                <a16:creationId xmlns:a16="http://schemas.microsoft.com/office/drawing/2014/main" id="{632F6B82-A001-40B6-84CE-7B526655711E}"/>
              </a:ext>
            </a:extLst>
          </p:cNvPr>
          <p:cNvPicPr>
            <a:picLocks noChangeAspect="1"/>
          </p:cNvPicPr>
          <p:nvPr/>
        </p:nvPicPr>
        <p:blipFill>
          <a:blip r:embed="rId8"/>
          <a:stretch>
            <a:fillRect/>
          </a:stretch>
        </p:blipFill>
        <p:spPr>
          <a:xfrm>
            <a:off x="5034523" y="966355"/>
            <a:ext cx="3455334" cy="4829175"/>
          </a:xfrm>
          <a:prstGeom prst="rect">
            <a:avLst/>
          </a:prstGeom>
        </p:spPr>
      </p:pic>
      <p:pic>
        <p:nvPicPr>
          <p:cNvPr id="13" name="Picture 12">
            <a:extLst>
              <a:ext uri="{FF2B5EF4-FFF2-40B4-BE49-F238E27FC236}">
                <a16:creationId xmlns:a16="http://schemas.microsoft.com/office/drawing/2014/main" id="{550BF4C0-138A-4D60-A150-9FCA84859C6E}"/>
              </a:ext>
            </a:extLst>
          </p:cNvPr>
          <p:cNvPicPr>
            <a:picLocks noChangeAspect="1"/>
          </p:cNvPicPr>
          <p:nvPr/>
        </p:nvPicPr>
        <p:blipFill>
          <a:blip r:embed="rId9"/>
          <a:stretch>
            <a:fillRect/>
          </a:stretch>
        </p:blipFill>
        <p:spPr>
          <a:xfrm>
            <a:off x="5034523" y="943807"/>
            <a:ext cx="3455334" cy="4829175"/>
          </a:xfrm>
          <a:prstGeom prst="rect">
            <a:avLst/>
          </a:prstGeom>
        </p:spPr>
      </p:pic>
      <p:pic>
        <p:nvPicPr>
          <p:cNvPr id="14" name="Picture 13">
            <a:extLst>
              <a:ext uri="{FF2B5EF4-FFF2-40B4-BE49-F238E27FC236}">
                <a16:creationId xmlns:a16="http://schemas.microsoft.com/office/drawing/2014/main" id="{4A7CEF6A-86E4-444A-947D-59E3A556A58A}"/>
              </a:ext>
            </a:extLst>
          </p:cNvPr>
          <p:cNvPicPr>
            <a:picLocks noChangeAspect="1"/>
          </p:cNvPicPr>
          <p:nvPr/>
        </p:nvPicPr>
        <p:blipFill>
          <a:blip r:embed="rId10"/>
          <a:stretch>
            <a:fillRect/>
          </a:stretch>
        </p:blipFill>
        <p:spPr>
          <a:xfrm>
            <a:off x="5034524" y="966348"/>
            <a:ext cx="3455334" cy="4806634"/>
          </a:xfrm>
          <a:prstGeom prst="rect">
            <a:avLst/>
          </a:prstGeom>
        </p:spPr>
      </p:pic>
      <p:pic>
        <p:nvPicPr>
          <p:cNvPr id="15" name="Picture 14">
            <a:extLst>
              <a:ext uri="{FF2B5EF4-FFF2-40B4-BE49-F238E27FC236}">
                <a16:creationId xmlns:a16="http://schemas.microsoft.com/office/drawing/2014/main" id="{F7E98E4F-F1D9-4D43-86B0-EE93ABC71AD4}"/>
              </a:ext>
            </a:extLst>
          </p:cNvPr>
          <p:cNvPicPr>
            <a:picLocks noChangeAspect="1"/>
          </p:cNvPicPr>
          <p:nvPr/>
        </p:nvPicPr>
        <p:blipFill>
          <a:blip r:embed="rId11"/>
          <a:stretch>
            <a:fillRect/>
          </a:stretch>
        </p:blipFill>
        <p:spPr>
          <a:xfrm>
            <a:off x="5025838" y="943792"/>
            <a:ext cx="3455335" cy="4829175"/>
          </a:xfrm>
          <a:prstGeom prst="rect">
            <a:avLst/>
          </a:prstGeom>
        </p:spPr>
      </p:pic>
      <p:pic>
        <p:nvPicPr>
          <p:cNvPr id="16" name="Picture 15">
            <a:extLst>
              <a:ext uri="{FF2B5EF4-FFF2-40B4-BE49-F238E27FC236}">
                <a16:creationId xmlns:a16="http://schemas.microsoft.com/office/drawing/2014/main" id="{612CE150-C75F-4581-9F1C-657847CBFECD}"/>
              </a:ext>
            </a:extLst>
          </p:cNvPr>
          <p:cNvPicPr>
            <a:picLocks noChangeAspect="1"/>
          </p:cNvPicPr>
          <p:nvPr/>
        </p:nvPicPr>
        <p:blipFill>
          <a:blip r:embed="rId12"/>
          <a:stretch>
            <a:fillRect/>
          </a:stretch>
        </p:blipFill>
        <p:spPr>
          <a:xfrm>
            <a:off x="5025838" y="966333"/>
            <a:ext cx="3455334" cy="4851723"/>
          </a:xfrm>
          <a:prstGeom prst="rect">
            <a:avLst/>
          </a:prstGeom>
        </p:spPr>
      </p:pic>
    </p:spTree>
    <p:extLst>
      <p:ext uri="{BB962C8B-B14F-4D97-AF65-F5344CB8AC3E}">
        <p14:creationId xmlns:p14="http://schemas.microsoft.com/office/powerpoint/2010/main" val="296560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E5F8-2855-4ACB-97C5-23922523C7D4}"/>
              </a:ext>
            </a:extLst>
          </p:cNvPr>
          <p:cNvSpPr>
            <a:spLocks noGrp="1"/>
          </p:cNvSpPr>
          <p:nvPr>
            <p:ph type="title"/>
          </p:nvPr>
        </p:nvSpPr>
        <p:spPr/>
        <p:txBody>
          <a:bodyPr/>
          <a:lstStyle/>
          <a:p>
            <a:r>
              <a:rPr lang="en-US"/>
              <a:t>Enable MFA</a:t>
            </a:r>
          </a:p>
        </p:txBody>
      </p:sp>
      <p:graphicFrame>
        <p:nvGraphicFramePr>
          <p:cNvPr id="3" name="Diagram 2">
            <a:extLst>
              <a:ext uri="{FF2B5EF4-FFF2-40B4-BE49-F238E27FC236}">
                <a16:creationId xmlns:a16="http://schemas.microsoft.com/office/drawing/2014/main" id="{5BF34244-6285-466B-A53D-A42F13CBD6A9}"/>
              </a:ext>
            </a:extLst>
          </p:cNvPr>
          <p:cNvGraphicFramePr/>
          <p:nvPr>
            <p:extLst>
              <p:ext uri="{D42A27DB-BD31-4B8C-83A1-F6EECF244321}">
                <p14:modId xmlns:p14="http://schemas.microsoft.com/office/powerpoint/2010/main" val="138342957"/>
              </p:ext>
            </p:extLst>
          </p:nvPr>
        </p:nvGraphicFramePr>
        <p:xfrm>
          <a:off x="261253" y="1021215"/>
          <a:ext cx="4310747" cy="5147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1E410E5B-6187-42E5-A82B-759CB3F223DB}"/>
              </a:ext>
            </a:extLst>
          </p:cNvPr>
          <p:cNvPicPr>
            <a:picLocks noChangeAspect="1"/>
          </p:cNvPicPr>
          <p:nvPr/>
        </p:nvPicPr>
        <p:blipFill>
          <a:blip r:embed="rId8"/>
          <a:stretch>
            <a:fillRect/>
          </a:stretch>
        </p:blipFill>
        <p:spPr>
          <a:xfrm>
            <a:off x="4847105" y="879228"/>
            <a:ext cx="3624542" cy="5190344"/>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2B834A01-C59E-4648-8BCB-3970C3BC7108}"/>
              </a:ext>
            </a:extLst>
          </p:cNvPr>
          <p:cNvSpPr/>
          <p:nvPr/>
        </p:nvSpPr>
        <p:spPr bwMode="auto">
          <a:xfrm>
            <a:off x="5123329" y="4343400"/>
            <a:ext cx="3111034" cy="740664"/>
          </a:xfrm>
          <a:prstGeom prst="rect">
            <a:avLst/>
          </a:prstGeom>
          <a:noFill/>
          <a:ln w="9525" cap="flat" cmpd="sng" algn="ctr">
            <a:solidFill>
              <a:srgbClr val="C00000"/>
            </a:solid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374245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85327-EF73-4BC4-A8AA-23BEF6CAD0B7}"/>
              </a:ext>
            </a:extLst>
          </p:cNvPr>
          <p:cNvSpPr>
            <a:spLocks noGrp="1"/>
          </p:cNvSpPr>
          <p:nvPr>
            <p:ph type="title"/>
          </p:nvPr>
        </p:nvSpPr>
        <p:spPr/>
        <p:txBody>
          <a:bodyPr/>
          <a:lstStyle/>
          <a:p>
            <a:r>
              <a:rPr lang="en-US"/>
              <a:t>Policies</a:t>
            </a:r>
          </a:p>
        </p:txBody>
      </p:sp>
      <p:sp>
        <p:nvSpPr>
          <p:cNvPr id="4" name="Content Placeholder 2">
            <a:extLst>
              <a:ext uri="{FF2B5EF4-FFF2-40B4-BE49-F238E27FC236}">
                <a16:creationId xmlns:a16="http://schemas.microsoft.com/office/drawing/2014/main" id="{D1A2A677-3E25-4ADE-81DF-B1AAC9D4361C}"/>
              </a:ext>
            </a:extLst>
          </p:cNvPr>
          <p:cNvSpPr txBox="1">
            <a:spLocks/>
          </p:cNvSpPr>
          <p:nvPr/>
        </p:nvSpPr>
        <p:spPr>
          <a:xfrm>
            <a:off x="613834" y="1021215"/>
            <a:ext cx="5073604"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000" kern="0">
                <a:solidFill>
                  <a:srgbClr val="000000"/>
                </a:solidFill>
              </a:rPr>
              <a:t>Describe the sign up, sign in and profile editing experiences</a:t>
            </a:r>
          </a:p>
          <a:p>
            <a:pPr lvl="0"/>
            <a:r>
              <a:rPr lang="en-US" sz="2000" kern="0">
                <a:solidFill>
                  <a:srgbClr val="000000"/>
                </a:solidFill>
              </a:rPr>
              <a:t>Include settings for UI customizations, identity providers, account attributes, token claims and multi-factor authentication</a:t>
            </a:r>
          </a:p>
          <a:p>
            <a:pPr lvl="0"/>
            <a:r>
              <a:rPr lang="en-US" sz="2000" kern="0">
                <a:solidFill>
                  <a:srgbClr val="000000"/>
                </a:solidFill>
              </a:rPr>
              <a:t>Applications can be integrated with multiple policies of different types</a:t>
            </a:r>
          </a:p>
          <a:p>
            <a:pPr lvl="0"/>
            <a:r>
              <a:rPr lang="en-US" sz="2000" kern="0">
                <a:solidFill>
                  <a:srgbClr val="000000"/>
                </a:solidFill>
              </a:rPr>
              <a:t>Polices are invoked using the "p" parameter for an authentication request</a:t>
            </a:r>
          </a:p>
          <a:p>
            <a:pPr lvl="0"/>
            <a:endParaRPr lang="en-US" sz="2000" kern="0">
              <a:solidFill>
                <a:srgbClr val="000000"/>
              </a:solidFill>
            </a:endParaRPr>
          </a:p>
        </p:txBody>
      </p:sp>
      <p:graphicFrame>
        <p:nvGraphicFramePr>
          <p:cNvPr id="5" name="Diagram 4" descr="Illustration depicting a policy, center, in a circle that is linked by arrows to various settings, attributes, and claims. Those shown include UI customizations, identity providers, account attributes, token claims, and multi-factor authentication.">
            <a:extLst>
              <a:ext uri="{FF2B5EF4-FFF2-40B4-BE49-F238E27FC236}">
                <a16:creationId xmlns:a16="http://schemas.microsoft.com/office/drawing/2014/main" id="{44B0C87F-DEFD-4209-AA10-6DFD6B09D1F2}"/>
              </a:ext>
            </a:extLst>
          </p:cNvPr>
          <p:cNvGraphicFramePr/>
          <p:nvPr>
            <p:extLst/>
          </p:nvPr>
        </p:nvGraphicFramePr>
        <p:xfrm>
          <a:off x="6018180" y="1035000"/>
          <a:ext cx="4223313" cy="5219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55433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F2EDF-4C61-46D2-88D5-548A762BFA07}"/>
              </a:ext>
            </a:extLst>
          </p:cNvPr>
          <p:cNvSpPr>
            <a:spLocks noGrp="1"/>
          </p:cNvSpPr>
          <p:nvPr>
            <p:ph type="title"/>
          </p:nvPr>
        </p:nvSpPr>
        <p:spPr/>
        <p:txBody>
          <a:bodyPr/>
          <a:lstStyle/>
          <a:p>
            <a:r>
              <a:rPr lang="en-US"/>
              <a:t>App-level Policy Configuration</a:t>
            </a:r>
          </a:p>
        </p:txBody>
      </p:sp>
      <p:grpSp>
        <p:nvGrpSpPr>
          <p:cNvPr id="4" name="Group 3" descr="Illustration of app-level policy configuration depicting listing of policy types including SignUp policies, SignIn policies, and ProfileEditing policies.">
            <a:extLst>
              <a:ext uri="{FF2B5EF4-FFF2-40B4-BE49-F238E27FC236}">
                <a16:creationId xmlns:a16="http://schemas.microsoft.com/office/drawing/2014/main" id="{254E1BDB-5A85-44AD-9906-EA8EF5CD97A3}"/>
              </a:ext>
            </a:extLst>
          </p:cNvPr>
          <p:cNvGrpSpPr>
            <a:grpSpLocks noChangeAspect="1"/>
          </p:cNvGrpSpPr>
          <p:nvPr/>
        </p:nvGrpSpPr>
        <p:grpSpPr>
          <a:xfrm>
            <a:off x="1981200" y="1435102"/>
            <a:ext cx="8229600" cy="3750194"/>
            <a:chOff x="635295" y="1435102"/>
            <a:chExt cx="10839526" cy="4939526"/>
          </a:xfrm>
        </p:grpSpPr>
        <p:grpSp>
          <p:nvGrpSpPr>
            <p:cNvPr id="5" name="Group 4">
              <a:extLst>
                <a:ext uri="{FF2B5EF4-FFF2-40B4-BE49-F238E27FC236}">
                  <a16:creationId xmlns:a16="http://schemas.microsoft.com/office/drawing/2014/main" id="{9F253801-8117-4677-9D40-23D1E27D70BC}"/>
                </a:ext>
              </a:extLst>
            </p:cNvPr>
            <p:cNvGrpSpPr/>
            <p:nvPr/>
          </p:nvGrpSpPr>
          <p:grpSpPr>
            <a:xfrm>
              <a:off x="635295" y="2699531"/>
              <a:ext cx="2200235" cy="1519918"/>
              <a:chOff x="635295" y="2267423"/>
              <a:chExt cx="2200235" cy="1519918"/>
            </a:xfrm>
          </p:grpSpPr>
          <p:sp>
            <p:nvSpPr>
              <p:cNvPr id="69" name="TextBox 68">
                <a:extLst>
                  <a:ext uri="{FF2B5EF4-FFF2-40B4-BE49-F238E27FC236}">
                    <a16:creationId xmlns:a16="http://schemas.microsoft.com/office/drawing/2014/main" id="{0CDFB8D5-F496-45C1-853D-884A62D8F0EA}"/>
                  </a:ext>
                </a:extLst>
              </p:cNvPr>
              <p:cNvSpPr txBox="1"/>
              <p:nvPr/>
            </p:nvSpPr>
            <p:spPr>
              <a:xfrm>
                <a:off x="635295" y="3495464"/>
                <a:ext cx="2200235" cy="291877"/>
              </a:xfrm>
              <a:prstGeom prst="rect">
                <a:avLst/>
              </a:prstGeom>
            </p:spPr>
            <p:txBody>
              <a:bodyPr wrap="square" lIns="0" tIns="0" rIns="0" bIns="0" rtlCol="0">
                <a:spAutoFit/>
              </a:bodyPr>
              <a:lstStyle>
                <a:defPPr>
                  <a:defRPr lang="en-US"/>
                </a:defPPr>
                <a:lvl1pPr algn="ctr" defTabSz="895919" fontAlgn="base">
                  <a:lnSpc>
                    <a:spcPct val="90000"/>
                  </a:lnSpc>
                  <a:spcBef>
                    <a:spcPct val="0"/>
                  </a:spcBef>
                  <a:spcAft>
                    <a:spcPct val="0"/>
                  </a:spcAft>
                  <a:buSzPct val="80000"/>
                  <a:defRPr sz="1667">
                    <a:solidFill>
                      <a:srgbClr val="505050"/>
                    </a:solidFill>
                    <a:latin typeface="Segoe UI Light"/>
                    <a:ea typeface="ＭＳ Ｐゴシック" charset="0"/>
                    <a:cs typeface="Segoe UI Semibold" panose="020B0702040204020203" pitchFamily="34" charset="0"/>
                  </a:defRPr>
                </a:lvl1pPr>
              </a:lstStyle>
              <a:p>
                <a:pPr lvl="0">
                  <a:defRPr/>
                </a:pPr>
                <a:r>
                  <a:rPr lang="en-US" sz="1600" kern="0">
                    <a:solidFill>
                      <a:srgbClr val="FFFFFF"/>
                    </a:solidFill>
                  </a:rPr>
                  <a:t>App1 Application</a:t>
                </a:r>
              </a:p>
            </p:txBody>
          </p:sp>
          <p:grpSp>
            <p:nvGrpSpPr>
              <p:cNvPr id="70" name="Group 69">
                <a:extLst>
                  <a:ext uri="{FF2B5EF4-FFF2-40B4-BE49-F238E27FC236}">
                    <a16:creationId xmlns:a16="http://schemas.microsoft.com/office/drawing/2014/main" id="{6274146D-EC08-4B5A-A8DE-6FF0C40B30B5}"/>
                  </a:ext>
                </a:extLst>
              </p:cNvPr>
              <p:cNvGrpSpPr/>
              <p:nvPr/>
            </p:nvGrpSpPr>
            <p:grpSpPr>
              <a:xfrm>
                <a:off x="994030" y="2267423"/>
                <a:ext cx="1482764" cy="1073452"/>
                <a:chOff x="2146305" y="552450"/>
                <a:chExt cx="7896221" cy="5753100"/>
              </a:xfrm>
            </p:grpSpPr>
            <p:pic>
              <p:nvPicPr>
                <p:cNvPr id="72" name="Picture 71">
                  <a:extLst>
                    <a:ext uri="{FF2B5EF4-FFF2-40B4-BE49-F238E27FC236}">
                      <a16:creationId xmlns:a16="http://schemas.microsoft.com/office/drawing/2014/main" id="{8C49D224-8FF6-4BFA-87E8-6C6396D087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73" name="Rectangle 72">
                  <a:extLst>
                    <a:ext uri="{FF2B5EF4-FFF2-40B4-BE49-F238E27FC236}">
                      <a16:creationId xmlns:a16="http://schemas.microsoft.com/office/drawing/2014/main" id="{61B42F37-1107-49E8-A29D-E6DFC813E9E1}"/>
                    </a:ext>
                  </a:extLst>
                </p:cNvPr>
                <p:cNvSpPr/>
                <p:nvPr/>
              </p:nvSpPr>
              <p:spPr bwMode="auto">
                <a:xfrm>
                  <a:off x="2271255" y="1651098"/>
                  <a:ext cx="7659331" cy="4484231"/>
                </a:xfrm>
                <a:prstGeom prst="rect">
                  <a:avLst/>
                </a:prstGeom>
                <a:solidFill>
                  <a:srgbClr val="7FBA00"/>
                </a:solidFill>
                <a:ln w="9525" cap="flat" cmpd="sng" algn="ctr">
                  <a:solidFill>
                    <a:srgbClr val="7FBA00"/>
                  </a:solid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algn="ctr" defTabSz="913924">
                    <a:defRPr/>
                  </a:pPr>
                  <a:endParaRPr lang="en-US" sz="1100" kern="0">
                    <a:solidFill>
                      <a:srgbClr val="FFFFFF"/>
                    </a:solidFill>
                    <a:latin typeface="Segoe UI"/>
                  </a:endParaRPr>
                </a:p>
              </p:txBody>
            </p:sp>
          </p:grpSp>
          <p:pic>
            <p:nvPicPr>
              <p:cNvPr id="71" name="Picture 70">
                <a:extLst>
                  <a:ext uri="{FF2B5EF4-FFF2-40B4-BE49-F238E27FC236}">
                    <a16:creationId xmlns:a16="http://schemas.microsoft.com/office/drawing/2014/main" id="{09A83253-866A-4EEC-8179-5726C0C0BE3D}"/>
                  </a:ext>
                </a:extLst>
              </p:cNvPr>
              <p:cNvPicPr>
                <a:picLocks noChangeAspect="1"/>
              </p:cNvPicPr>
              <p:nvPr/>
            </p:nvPicPr>
            <p:blipFill>
              <a:blip r:embed="rId4"/>
              <a:stretch>
                <a:fillRect/>
              </a:stretch>
            </p:blipFill>
            <p:spPr>
              <a:xfrm>
                <a:off x="1483080" y="2625606"/>
                <a:ext cx="487433" cy="487433"/>
              </a:xfrm>
              <a:prstGeom prst="rect">
                <a:avLst/>
              </a:prstGeom>
            </p:spPr>
          </p:pic>
        </p:grpSp>
        <p:cxnSp>
          <p:nvCxnSpPr>
            <p:cNvPr id="6" name="Elbow Connector 58">
              <a:extLst>
                <a:ext uri="{FF2B5EF4-FFF2-40B4-BE49-F238E27FC236}">
                  <a16:creationId xmlns:a16="http://schemas.microsoft.com/office/drawing/2014/main" id="{5A9BA011-2896-4BBF-AF41-0761711DABA7}"/>
                </a:ext>
              </a:extLst>
            </p:cNvPr>
            <p:cNvCxnSpPr>
              <a:stCxn id="72" idx="3"/>
              <a:endCxn id="23" idx="1"/>
            </p:cNvCxnSpPr>
            <p:nvPr/>
          </p:nvCxnSpPr>
          <p:spPr>
            <a:xfrm flipV="1">
              <a:off x="2476794" y="1605920"/>
              <a:ext cx="3420037" cy="1630337"/>
            </a:xfrm>
            <a:prstGeom prst="bentConnector3">
              <a:avLst>
                <a:gd name="adj1" fmla="val 50000"/>
              </a:avLst>
            </a:prstGeom>
            <a:noFill/>
            <a:ln w="38100" cap="rnd" cmpd="sng" algn="ctr">
              <a:solidFill>
                <a:srgbClr val="7FBA00"/>
              </a:solidFill>
              <a:prstDash val="sysDot"/>
              <a:headEnd type="triangle" w="med" len="med"/>
              <a:tailEnd type="none" w="med" len="med"/>
            </a:ln>
            <a:effectLst/>
          </p:spPr>
        </p:cxnSp>
        <p:cxnSp>
          <p:nvCxnSpPr>
            <p:cNvPr id="7" name="Elbow Connector 59">
              <a:extLst>
                <a:ext uri="{FF2B5EF4-FFF2-40B4-BE49-F238E27FC236}">
                  <a16:creationId xmlns:a16="http://schemas.microsoft.com/office/drawing/2014/main" id="{FFA8FD32-B9AA-4CF6-B10A-6511615772FF}"/>
                </a:ext>
              </a:extLst>
            </p:cNvPr>
            <p:cNvCxnSpPr>
              <a:stCxn id="72" idx="3"/>
              <a:endCxn id="18" idx="1"/>
            </p:cNvCxnSpPr>
            <p:nvPr/>
          </p:nvCxnSpPr>
          <p:spPr>
            <a:xfrm>
              <a:off x="2476794" y="3236257"/>
              <a:ext cx="3420037" cy="346201"/>
            </a:xfrm>
            <a:prstGeom prst="bentConnector3">
              <a:avLst>
                <a:gd name="adj1" fmla="val 50000"/>
              </a:avLst>
            </a:prstGeom>
            <a:noFill/>
            <a:ln w="38100" cap="rnd" cmpd="sng" algn="ctr">
              <a:solidFill>
                <a:srgbClr val="7FBA00"/>
              </a:solidFill>
              <a:prstDash val="sysDot"/>
              <a:headEnd type="triangle" w="med" len="med"/>
              <a:tailEnd type="none" w="med" len="med"/>
            </a:ln>
            <a:effectLst/>
          </p:spPr>
        </p:cxnSp>
        <p:cxnSp>
          <p:nvCxnSpPr>
            <p:cNvPr id="8" name="Elbow Connector 60">
              <a:extLst>
                <a:ext uri="{FF2B5EF4-FFF2-40B4-BE49-F238E27FC236}">
                  <a16:creationId xmlns:a16="http://schemas.microsoft.com/office/drawing/2014/main" id="{F89558A6-E36E-44C5-9EF6-569B4D93D1C4}"/>
                </a:ext>
              </a:extLst>
            </p:cNvPr>
            <p:cNvCxnSpPr>
              <a:stCxn id="72" idx="3"/>
              <a:endCxn id="20" idx="1"/>
            </p:cNvCxnSpPr>
            <p:nvPr/>
          </p:nvCxnSpPr>
          <p:spPr>
            <a:xfrm>
              <a:off x="2476794" y="3236257"/>
              <a:ext cx="3420037" cy="1786991"/>
            </a:xfrm>
            <a:prstGeom prst="bentConnector3">
              <a:avLst>
                <a:gd name="adj1" fmla="val 50000"/>
              </a:avLst>
            </a:prstGeom>
            <a:noFill/>
            <a:ln w="38100" cap="rnd" cmpd="sng" algn="ctr">
              <a:solidFill>
                <a:srgbClr val="7FBA00"/>
              </a:solidFill>
              <a:prstDash val="sysDot"/>
              <a:headEnd type="triangle" w="med" len="med"/>
              <a:tailEnd type="none" w="med" len="med"/>
            </a:ln>
            <a:effectLst/>
          </p:spPr>
        </p:cxnSp>
        <p:sp>
          <p:nvSpPr>
            <p:cNvPr id="9" name="TextBox 8">
              <a:extLst>
                <a:ext uri="{FF2B5EF4-FFF2-40B4-BE49-F238E27FC236}">
                  <a16:creationId xmlns:a16="http://schemas.microsoft.com/office/drawing/2014/main" id="{5BE5D169-1D06-421E-AAD5-3C570BE22822}"/>
                </a:ext>
              </a:extLst>
            </p:cNvPr>
            <p:cNvSpPr txBox="1"/>
            <p:nvPr/>
          </p:nvSpPr>
          <p:spPr>
            <a:xfrm>
              <a:off x="6755990" y="2538232"/>
              <a:ext cx="796283" cy="139486"/>
            </a:xfrm>
            <a:prstGeom prst="rect">
              <a:avLst/>
            </a:prstGeom>
            <a:noFill/>
          </p:spPr>
          <p:txBody>
            <a:bodyPr wrap="square" lIns="0" tIns="182880" rIns="0" bIns="0" rtlCol="0" anchor="b">
              <a:noAutofit/>
            </a:bodyPr>
            <a:lstStyle/>
            <a:p>
              <a:pPr algn="ctr" defTabSz="914133">
                <a:lnSpc>
                  <a:spcPct val="90000"/>
                </a:lnSpc>
                <a:spcBef>
                  <a:spcPct val="20000"/>
                </a:spcBef>
                <a:spcAft>
                  <a:spcPts val="600"/>
                </a:spcAft>
                <a:buSzPct val="90000"/>
                <a:defRPr/>
              </a:pPr>
              <a:r>
                <a:rPr lang="en-US" kern="0">
                  <a:solidFill>
                    <a:srgbClr val="F8F8F8"/>
                  </a:solidFill>
                  <a:latin typeface="Segoe UI"/>
                </a:rPr>
                <a:t>…</a:t>
              </a:r>
            </a:p>
          </p:txBody>
        </p:sp>
        <p:sp>
          <p:nvSpPr>
            <p:cNvPr id="10" name="TextBox 9">
              <a:extLst>
                <a:ext uri="{FF2B5EF4-FFF2-40B4-BE49-F238E27FC236}">
                  <a16:creationId xmlns:a16="http://schemas.microsoft.com/office/drawing/2014/main" id="{1EAB81FD-58EE-4A8D-BE20-2AE6EF7BB6FC}"/>
                </a:ext>
              </a:extLst>
            </p:cNvPr>
            <p:cNvSpPr txBox="1"/>
            <p:nvPr/>
          </p:nvSpPr>
          <p:spPr>
            <a:xfrm>
              <a:off x="6755990" y="3969734"/>
              <a:ext cx="796283" cy="137432"/>
            </a:xfrm>
            <a:prstGeom prst="rect">
              <a:avLst/>
            </a:prstGeom>
            <a:noFill/>
          </p:spPr>
          <p:txBody>
            <a:bodyPr wrap="square" lIns="0" tIns="182880" rIns="0" bIns="0" rtlCol="0" anchor="b">
              <a:noAutofit/>
            </a:bodyPr>
            <a:lstStyle/>
            <a:p>
              <a:pPr algn="ctr" defTabSz="914133">
                <a:lnSpc>
                  <a:spcPct val="90000"/>
                </a:lnSpc>
                <a:spcBef>
                  <a:spcPct val="20000"/>
                </a:spcBef>
                <a:spcAft>
                  <a:spcPts val="600"/>
                </a:spcAft>
                <a:buSzPct val="90000"/>
                <a:defRPr/>
              </a:pPr>
              <a:r>
                <a:rPr lang="en-US" kern="0">
                  <a:solidFill>
                    <a:srgbClr val="F8F8F8"/>
                  </a:solidFill>
                  <a:latin typeface="Segoe UI"/>
                </a:rPr>
                <a:t>…</a:t>
              </a:r>
            </a:p>
          </p:txBody>
        </p:sp>
        <p:sp>
          <p:nvSpPr>
            <p:cNvPr id="11" name="TextBox 10">
              <a:extLst>
                <a:ext uri="{FF2B5EF4-FFF2-40B4-BE49-F238E27FC236}">
                  <a16:creationId xmlns:a16="http://schemas.microsoft.com/office/drawing/2014/main" id="{35C16DD4-A855-4744-B965-5FACBC9CC9DC}"/>
                </a:ext>
              </a:extLst>
            </p:cNvPr>
            <p:cNvSpPr txBox="1"/>
            <p:nvPr/>
          </p:nvSpPr>
          <p:spPr>
            <a:xfrm>
              <a:off x="6755990" y="5399182"/>
              <a:ext cx="796283" cy="137432"/>
            </a:xfrm>
            <a:prstGeom prst="rect">
              <a:avLst/>
            </a:prstGeom>
            <a:noFill/>
          </p:spPr>
          <p:txBody>
            <a:bodyPr wrap="square" lIns="0" tIns="182880" rIns="0" bIns="0" rtlCol="0" anchor="b">
              <a:noAutofit/>
            </a:bodyPr>
            <a:lstStyle/>
            <a:p>
              <a:pPr algn="ctr" defTabSz="914133">
                <a:lnSpc>
                  <a:spcPct val="90000"/>
                </a:lnSpc>
                <a:spcBef>
                  <a:spcPct val="20000"/>
                </a:spcBef>
                <a:spcAft>
                  <a:spcPts val="600"/>
                </a:spcAft>
                <a:buSzPct val="90000"/>
                <a:defRPr/>
              </a:pPr>
              <a:r>
                <a:rPr lang="en-US" kern="0">
                  <a:solidFill>
                    <a:srgbClr val="F8F8F8"/>
                  </a:solidFill>
                  <a:latin typeface="Segoe UI"/>
                </a:rPr>
                <a:t>…</a:t>
              </a:r>
            </a:p>
          </p:txBody>
        </p:sp>
        <p:sp>
          <p:nvSpPr>
            <p:cNvPr id="12" name="TextBox 11">
              <a:extLst>
                <a:ext uri="{FF2B5EF4-FFF2-40B4-BE49-F238E27FC236}">
                  <a16:creationId xmlns:a16="http://schemas.microsoft.com/office/drawing/2014/main" id="{89D646B4-5C48-43D0-8426-410EA331E526}"/>
                </a:ext>
              </a:extLst>
            </p:cNvPr>
            <p:cNvSpPr txBox="1"/>
            <p:nvPr/>
          </p:nvSpPr>
          <p:spPr>
            <a:xfrm>
              <a:off x="4490045" y="2931982"/>
              <a:ext cx="1143000" cy="583753"/>
            </a:xfrm>
            <a:prstGeom prst="rect">
              <a:avLst/>
            </a:prstGeom>
          </p:spPr>
          <p:txBody>
            <a:bodyPr wrap="square" lIns="0" tIns="0" rIns="0" bIns="0" rtlCol="0">
              <a:spAutoFit/>
            </a:bodyPr>
            <a:lstStyle>
              <a:defPPr>
                <a:defRPr lang="en-US"/>
              </a:defPPr>
              <a:lvl1pPr algn="ctr" defTabSz="895919" fontAlgn="base">
                <a:lnSpc>
                  <a:spcPct val="90000"/>
                </a:lnSpc>
                <a:spcBef>
                  <a:spcPct val="0"/>
                </a:spcBef>
                <a:spcAft>
                  <a:spcPct val="0"/>
                </a:spcAft>
                <a:buSzPct val="80000"/>
                <a:defRPr sz="1667">
                  <a:solidFill>
                    <a:srgbClr val="505050"/>
                  </a:solidFill>
                  <a:latin typeface="Segoe UI Light"/>
                  <a:ea typeface="ＭＳ Ｐゴシック" charset="0"/>
                  <a:cs typeface="Segoe UI Semibold" panose="020B0702040204020203" pitchFamily="34" charset="0"/>
                </a:defRPr>
              </a:lvl1pPr>
            </a:lstStyle>
            <a:p>
              <a:pPr lvl="0">
                <a:defRPr/>
              </a:pPr>
              <a:r>
                <a:rPr lang="en-US" sz="1600" kern="0">
                  <a:solidFill>
                    <a:srgbClr val="000000"/>
                  </a:solidFill>
                </a:rPr>
                <a:t>As needed</a:t>
              </a:r>
            </a:p>
          </p:txBody>
        </p:sp>
        <p:sp>
          <p:nvSpPr>
            <p:cNvPr id="13" name="TextBox 12">
              <a:extLst>
                <a:ext uri="{FF2B5EF4-FFF2-40B4-BE49-F238E27FC236}">
                  <a16:creationId xmlns:a16="http://schemas.microsoft.com/office/drawing/2014/main" id="{18D79C38-1C48-4A3E-A0CA-DF9E899D044F}"/>
                </a:ext>
              </a:extLst>
            </p:cNvPr>
            <p:cNvSpPr txBox="1"/>
            <p:nvPr/>
          </p:nvSpPr>
          <p:spPr>
            <a:xfrm>
              <a:off x="4490045" y="4361430"/>
              <a:ext cx="1143000" cy="583753"/>
            </a:xfrm>
            <a:prstGeom prst="rect">
              <a:avLst/>
            </a:prstGeom>
          </p:spPr>
          <p:txBody>
            <a:bodyPr wrap="square" lIns="0" tIns="0" rIns="0" bIns="0" rtlCol="0">
              <a:spAutoFit/>
            </a:bodyPr>
            <a:lstStyle>
              <a:defPPr>
                <a:defRPr lang="en-US"/>
              </a:defPPr>
              <a:lvl1pPr algn="ctr" defTabSz="895919" fontAlgn="base">
                <a:lnSpc>
                  <a:spcPct val="90000"/>
                </a:lnSpc>
                <a:spcBef>
                  <a:spcPct val="0"/>
                </a:spcBef>
                <a:spcAft>
                  <a:spcPct val="0"/>
                </a:spcAft>
                <a:buSzPct val="80000"/>
                <a:defRPr sz="1667">
                  <a:solidFill>
                    <a:srgbClr val="505050"/>
                  </a:solidFill>
                  <a:latin typeface="Segoe UI Light"/>
                  <a:ea typeface="ＭＳ Ｐゴシック" charset="0"/>
                  <a:cs typeface="Segoe UI Semibold" panose="020B0702040204020203" pitchFamily="34" charset="0"/>
                </a:defRPr>
              </a:lvl1pPr>
            </a:lstStyle>
            <a:p>
              <a:pPr lvl="0">
                <a:defRPr/>
              </a:pPr>
              <a:r>
                <a:rPr lang="en-US" sz="1600" kern="0">
                  <a:solidFill>
                    <a:srgbClr val="000000"/>
                  </a:solidFill>
                </a:rPr>
                <a:t>As needed</a:t>
              </a:r>
            </a:p>
          </p:txBody>
        </p:sp>
        <p:sp>
          <p:nvSpPr>
            <p:cNvPr id="14" name="TextBox 13">
              <a:extLst>
                <a:ext uri="{FF2B5EF4-FFF2-40B4-BE49-F238E27FC236}">
                  <a16:creationId xmlns:a16="http://schemas.microsoft.com/office/drawing/2014/main" id="{F87CBE02-9635-4227-9B17-C4D4AD8F0AE8}"/>
                </a:ext>
              </a:extLst>
            </p:cNvPr>
            <p:cNvSpPr txBox="1"/>
            <p:nvPr/>
          </p:nvSpPr>
          <p:spPr>
            <a:xfrm>
              <a:off x="4490045" y="5790875"/>
              <a:ext cx="1143000" cy="583753"/>
            </a:xfrm>
            <a:prstGeom prst="rect">
              <a:avLst/>
            </a:prstGeom>
          </p:spPr>
          <p:txBody>
            <a:bodyPr wrap="square" lIns="0" tIns="0" rIns="0" bIns="0" rtlCol="0">
              <a:spAutoFit/>
            </a:bodyPr>
            <a:lstStyle>
              <a:defPPr>
                <a:defRPr lang="en-US"/>
              </a:defPPr>
              <a:lvl1pPr algn="ctr" defTabSz="895919" fontAlgn="base">
                <a:lnSpc>
                  <a:spcPct val="90000"/>
                </a:lnSpc>
                <a:spcBef>
                  <a:spcPct val="0"/>
                </a:spcBef>
                <a:spcAft>
                  <a:spcPct val="0"/>
                </a:spcAft>
                <a:buSzPct val="80000"/>
                <a:defRPr sz="1667">
                  <a:solidFill>
                    <a:srgbClr val="505050"/>
                  </a:solidFill>
                  <a:latin typeface="Segoe UI Light"/>
                  <a:ea typeface="ＭＳ Ｐゴシック" charset="0"/>
                  <a:cs typeface="Segoe UI Semibold" panose="020B0702040204020203" pitchFamily="34" charset="0"/>
                </a:defRPr>
              </a:lvl1pPr>
            </a:lstStyle>
            <a:p>
              <a:pPr lvl="0">
                <a:defRPr/>
              </a:pPr>
              <a:r>
                <a:rPr lang="en-US" sz="1600" kern="0">
                  <a:solidFill>
                    <a:srgbClr val="000000"/>
                  </a:solidFill>
                </a:rPr>
                <a:t>As needed</a:t>
              </a:r>
            </a:p>
          </p:txBody>
        </p:sp>
        <p:cxnSp>
          <p:nvCxnSpPr>
            <p:cNvPr id="15" name="Elbow Connector 61">
              <a:extLst>
                <a:ext uri="{FF2B5EF4-FFF2-40B4-BE49-F238E27FC236}">
                  <a16:creationId xmlns:a16="http://schemas.microsoft.com/office/drawing/2014/main" id="{CDD82A6E-FDCA-4D27-A301-86051DBD0E15}"/>
                </a:ext>
              </a:extLst>
            </p:cNvPr>
            <p:cNvCxnSpPr>
              <a:stCxn id="67" idx="1"/>
              <a:endCxn id="22" idx="3"/>
            </p:cNvCxnSpPr>
            <p:nvPr/>
          </p:nvCxnSpPr>
          <p:spPr>
            <a:xfrm rot="10800000">
              <a:off x="8594501" y="2160750"/>
              <a:ext cx="1208722" cy="1078652"/>
            </a:xfrm>
            <a:prstGeom prst="bentConnector3">
              <a:avLst>
                <a:gd name="adj1" fmla="val 50000"/>
              </a:avLst>
            </a:prstGeom>
            <a:noFill/>
            <a:ln w="38100" cap="rnd" cmpd="sng" algn="ctr">
              <a:solidFill>
                <a:srgbClr val="FFB900"/>
              </a:solidFill>
              <a:prstDash val="sysDot"/>
              <a:headEnd type="triangle" w="med" len="med"/>
              <a:tailEnd type="none" w="med" len="med"/>
            </a:ln>
            <a:effectLst/>
          </p:spPr>
        </p:cxnSp>
        <p:cxnSp>
          <p:nvCxnSpPr>
            <p:cNvPr id="16" name="Elbow Connector 62">
              <a:extLst>
                <a:ext uri="{FF2B5EF4-FFF2-40B4-BE49-F238E27FC236}">
                  <a16:creationId xmlns:a16="http://schemas.microsoft.com/office/drawing/2014/main" id="{B807C858-A72B-43FC-8DCD-D0ECD3C7CE1F}"/>
                </a:ext>
              </a:extLst>
            </p:cNvPr>
            <p:cNvCxnSpPr>
              <a:stCxn id="67" idx="1"/>
              <a:endCxn id="18" idx="3"/>
            </p:cNvCxnSpPr>
            <p:nvPr/>
          </p:nvCxnSpPr>
          <p:spPr>
            <a:xfrm rot="10800000" flipV="1">
              <a:off x="8594501" y="3239402"/>
              <a:ext cx="1208722" cy="343056"/>
            </a:xfrm>
            <a:prstGeom prst="bentConnector3">
              <a:avLst>
                <a:gd name="adj1" fmla="val 50000"/>
              </a:avLst>
            </a:prstGeom>
            <a:noFill/>
            <a:ln w="38100" cap="rnd" cmpd="sng" algn="ctr">
              <a:solidFill>
                <a:srgbClr val="FFB900"/>
              </a:solidFill>
              <a:prstDash val="sysDot"/>
              <a:headEnd type="triangle" w="med" len="med"/>
              <a:tailEnd type="none" w="med" len="med"/>
            </a:ln>
            <a:effectLst/>
          </p:spPr>
        </p:cxnSp>
        <p:grpSp>
          <p:nvGrpSpPr>
            <p:cNvPr id="17" name="Group 16">
              <a:extLst>
                <a:ext uri="{FF2B5EF4-FFF2-40B4-BE49-F238E27FC236}">
                  <a16:creationId xmlns:a16="http://schemas.microsoft.com/office/drawing/2014/main" id="{CA7F76DA-F07B-452E-B7C7-0FB0191CAE0B}"/>
                </a:ext>
              </a:extLst>
            </p:cNvPr>
            <p:cNvGrpSpPr/>
            <p:nvPr/>
          </p:nvGrpSpPr>
          <p:grpSpPr>
            <a:xfrm>
              <a:off x="9625568" y="2699531"/>
              <a:ext cx="1849253" cy="1778960"/>
              <a:chOff x="11656381" y="4455071"/>
              <a:chExt cx="1849253" cy="1778960"/>
            </a:xfrm>
          </p:grpSpPr>
          <p:grpSp>
            <p:nvGrpSpPr>
              <p:cNvPr id="62" name="Group 61">
                <a:extLst>
                  <a:ext uri="{FF2B5EF4-FFF2-40B4-BE49-F238E27FC236}">
                    <a16:creationId xmlns:a16="http://schemas.microsoft.com/office/drawing/2014/main" id="{7A725E0B-6F34-457F-9583-189BA62033CE}"/>
                  </a:ext>
                </a:extLst>
              </p:cNvPr>
              <p:cNvGrpSpPr/>
              <p:nvPr/>
            </p:nvGrpSpPr>
            <p:grpSpPr>
              <a:xfrm>
                <a:off x="11834036" y="4455071"/>
                <a:ext cx="1393591" cy="1079742"/>
                <a:chOff x="5633504" y="3707933"/>
                <a:chExt cx="866164" cy="631077"/>
              </a:xfrm>
            </p:grpSpPr>
            <p:grpSp>
              <p:nvGrpSpPr>
                <p:cNvPr id="65" name="Group 64">
                  <a:extLst>
                    <a:ext uri="{FF2B5EF4-FFF2-40B4-BE49-F238E27FC236}">
                      <a16:creationId xmlns:a16="http://schemas.microsoft.com/office/drawing/2014/main" id="{0CA809ED-65D0-4007-8C81-1176BC28A671}"/>
                    </a:ext>
                  </a:extLst>
                </p:cNvPr>
                <p:cNvGrpSpPr/>
                <p:nvPr/>
              </p:nvGrpSpPr>
              <p:grpSpPr>
                <a:xfrm>
                  <a:off x="5633504" y="3707933"/>
                  <a:ext cx="866164" cy="631077"/>
                  <a:chOff x="2146300" y="552450"/>
                  <a:chExt cx="7896225" cy="5753100"/>
                </a:xfrm>
              </p:grpSpPr>
              <p:pic>
                <p:nvPicPr>
                  <p:cNvPr id="67" name="Picture 66">
                    <a:extLst>
                      <a:ext uri="{FF2B5EF4-FFF2-40B4-BE49-F238E27FC236}">
                        <a16:creationId xmlns:a16="http://schemas.microsoft.com/office/drawing/2014/main" id="{9D162C10-1BD5-49BC-9F7F-6998E6CE75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ln>
                    <a:noFill/>
                  </a:ln>
                </p:spPr>
              </p:pic>
              <p:sp>
                <p:nvSpPr>
                  <p:cNvPr id="68" name="Rectangle 67">
                    <a:extLst>
                      <a:ext uri="{FF2B5EF4-FFF2-40B4-BE49-F238E27FC236}">
                        <a16:creationId xmlns:a16="http://schemas.microsoft.com/office/drawing/2014/main" id="{C81C1EF5-35B5-4BE4-B026-9A5CFCBA2E1C}"/>
                      </a:ext>
                    </a:extLst>
                  </p:cNvPr>
                  <p:cNvSpPr/>
                  <p:nvPr/>
                </p:nvSpPr>
                <p:spPr bwMode="auto">
                  <a:xfrm>
                    <a:off x="2271251" y="1651097"/>
                    <a:ext cx="7659329" cy="4484232"/>
                  </a:xfrm>
                  <a:prstGeom prst="rect">
                    <a:avLst/>
                  </a:prstGeom>
                  <a:solidFill>
                    <a:srgbClr val="FFB900"/>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algn="ctr" defTabSz="913924">
                      <a:defRPr/>
                    </a:pPr>
                    <a:endParaRPr lang="en-US" sz="1100" kern="0">
                      <a:solidFill>
                        <a:srgbClr val="FFFFFF"/>
                      </a:solidFill>
                      <a:latin typeface="Segoe UI"/>
                    </a:endParaRPr>
                  </a:p>
                </p:txBody>
              </p:sp>
            </p:grpSp>
            <p:sp>
              <p:nvSpPr>
                <p:cNvPr id="66" name="Rectangle 65">
                  <a:extLst>
                    <a:ext uri="{FF2B5EF4-FFF2-40B4-BE49-F238E27FC236}">
                      <a16:creationId xmlns:a16="http://schemas.microsoft.com/office/drawing/2014/main" id="{C95CD78D-9DFF-43AA-B26C-0360D26D1232}"/>
                    </a:ext>
                  </a:extLst>
                </p:cNvPr>
                <p:cNvSpPr/>
                <p:nvPr/>
              </p:nvSpPr>
              <p:spPr bwMode="auto">
                <a:xfrm>
                  <a:off x="5659490" y="3789650"/>
                  <a:ext cx="840178" cy="491891"/>
                </a:xfrm>
                <a:prstGeom prst="rect">
                  <a:avLst/>
                </a:prstGeom>
                <a:no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algn="ctr" defTabSz="913924">
                    <a:defRPr/>
                  </a:pPr>
                  <a:endParaRPr lang="en-US" sz="1100" kern="0">
                    <a:solidFill>
                      <a:srgbClr val="FFFFFF"/>
                    </a:solidFill>
                    <a:latin typeface="Segoe UI"/>
                  </a:endParaRPr>
                </a:p>
              </p:txBody>
            </p:sp>
          </p:grpSp>
          <p:pic>
            <p:nvPicPr>
              <p:cNvPr id="63" name="Picture 62">
                <a:extLst>
                  <a:ext uri="{FF2B5EF4-FFF2-40B4-BE49-F238E27FC236}">
                    <a16:creationId xmlns:a16="http://schemas.microsoft.com/office/drawing/2014/main" id="{B0AF8AB5-3A66-498B-8E35-D749AB010062}"/>
                  </a:ext>
                </a:extLst>
              </p:cNvPr>
              <p:cNvPicPr>
                <a:picLocks noChangeAspect="1"/>
              </p:cNvPicPr>
              <p:nvPr/>
            </p:nvPicPr>
            <p:blipFill>
              <a:blip r:embed="rId4"/>
              <a:stretch>
                <a:fillRect/>
              </a:stretch>
            </p:blipFill>
            <p:spPr>
              <a:xfrm>
                <a:off x="12287115" y="4836854"/>
                <a:ext cx="487433" cy="487433"/>
              </a:xfrm>
              <a:prstGeom prst="rect">
                <a:avLst/>
              </a:prstGeom>
              <a:ln>
                <a:noFill/>
              </a:ln>
            </p:spPr>
          </p:pic>
          <p:sp>
            <p:nvSpPr>
              <p:cNvPr id="64" name="TextBox 63">
                <a:extLst>
                  <a:ext uri="{FF2B5EF4-FFF2-40B4-BE49-F238E27FC236}">
                    <a16:creationId xmlns:a16="http://schemas.microsoft.com/office/drawing/2014/main" id="{3462C3B8-760D-44C0-9DBA-AD0110F4FD95}"/>
                  </a:ext>
                </a:extLst>
              </p:cNvPr>
              <p:cNvSpPr txBox="1"/>
              <p:nvPr/>
            </p:nvSpPr>
            <p:spPr>
              <a:xfrm>
                <a:off x="11656381" y="5650278"/>
                <a:ext cx="1849253" cy="583753"/>
              </a:xfrm>
              <a:prstGeom prst="rect">
                <a:avLst/>
              </a:prstGeom>
              <a:ln>
                <a:noFill/>
              </a:ln>
            </p:spPr>
            <p:txBody>
              <a:bodyPr wrap="square" lIns="0" tIns="0" rIns="0" bIns="0" rtlCol="0">
                <a:spAutoFit/>
              </a:bodyPr>
              <a:lstStyle>
                <a:defPPr>
                  <a:defRPr lang="en-US"/>
                </a:defPPr>
                <a:lvl1pPr algn="ctr" defTabSz="895919" fontAlgn="base">
                  <a:lnSpc>
                    <a:spcPct val="90000"/>
                  </a:lnSpc>
                  <a:spcBef>
                    <a:spcPct val="0"/>
                  </a:spcBef>
                  <a:spcAft>
                    <a:spcPct val="0"/>
                  </a:spcAft>
                  <a:buSzPct val="80000"/>
                  <a:defRPr sz="1667">
                    <a:solidFill>
                      <a:srgbClr val="505050"/>
                    </a:solidFill>
                    <a:latin typeface="Segoe UI Light"/>
                    <a:ea typeface="ＭＳ Ｐゴシック" charset="0"/>
                    <a:cs typeface="Segoe UI Semibold" panose="020B0702040204020203" pitchFamily="34" charset="0"/>
                  </a:defRPr>
                </a:lvl1pPr>
              </a:lstStyle>
              <a:p>
                <a:pPr lvl="0">
                  <a:defRPr/>
                </a:pPr>
                <a:r>
                  <a:rPr lang="en-US" sz="1600" kern="0">
                    <a:solidFill>
                      <a:srgbClr val="FFFFFF"/>
                    </a:solidFill>
                  </a:rPr>
                  <a:t>App2 Application</a:t>
                </a:r>
              </a:p>
            </p:txBody>
          </p:sp>
        </p:grpSp>
        <p:sp>
          <p:nvSpPr>
            <p:cNvPr id="18" name="Rectangle 17">
              <a:extLst>
                <a:ext uri="{FF2B5EF4-FFF2-40B4-BE49-F238E27FC236}">
                  <a16:creationId xmlns:a16="http://schemas.microsoft.com/office/drawing/2014/main" id="{D6A3648D-2486-4EB7-8FBB-9D923BEC758F}"/>
                </a:ext>
              </a:extLst>
            </p:cNvPr>
            <p:cNvSpPr/>
            <p:nvPr/>
          </p:nvSpPr>
          <p:spPr bwMode="auto">
            <a:xfrm>
              <a:off x="5896831" y="3417142"/>
              <a:ext cx="2697670" cy="330632"/>
            </a:xfrm>
            <a:prstGeom prst="rect">
              <a:avLst/>
            </a:prstGeom>
            <a:solidFill>
              <a:srgbClr val="FFFFFF">
                <a:lumMod val="95000"/>
              </a:srgbClr>
            </a:solidFill>
          </p:spPr>
          <p:txBody>
            <a:bodyPr wrap="square" lIns="89642" tIns="143407" rIns="179259" bIns="143407" rtlCol="0" anchor="ctr">
              <a:noAutofit/>
            </a:bodyPr>
            <a:lstStyle/>
            <a:p>
              <a:pPr defTabSz="913330">
                <a:spcAft>
                  <a:spcPts val="588"/>
                </a:spcAft>
                <a:defRPr/>
              </a:pPr>
              <a:r>
                <a:rPr lang="en-US" sz="1200" kern="0">
                  <a:solidFill>
                    <a:srgbClr val="D83B01"/>
                  </a:solidFill>
                  <a:latin typeface="Segoe UI Semibold" panose="020B0702040204020203" pitchFamily="34" charset="0"/>
                  <a:cs typeface="Segoe UI Semibold" panose="020B0702040204020203" pitchFamily="34" charset="0"/>
                </a:rPr>
                <a:t>SignIn-1 policy</a:t>
              </a:r>
            </a:p>
          </p:txBody>
        </p:sp>
        <p:sp>
          <p:nvSpPr>
            <p:cNvPr id="19" name="Rectangle 18">
              <a:extLst>
                <a:ext uri="{FF2B5EF4-FFF2-40B4-BE49-F238E27FC236}">
                  <a16:creationId xmlns:a16="http://schemas.microsoft.com/office/drawing/2014/main" id="{9C82BEC9-DC2D-401A-BF46-F734119D0009}"/>
                </a:ext>
              </a:extLst>
            </p:cNvPr>
            <p:cNvSpPr/>
            <p:nvPr/>
          </p:nvSpPr>
          <p:spPr bwMode="auto">
            <a:xfrm>
              <a:off x="5896831" y="4293998"/>
              <a:ext cx="2697670" cy="319788"/>
            </a:xfrm>
            <a:prstGeom prst="rect">
              <a:avLst/>
            </a:prstGeom>
            <a:solidFill>
              <a:srgbClr val="FFFFFF">
                <a:lumMod val="95000"/>
              </a:srgbClr>
            </a:solidFill>
          </p:spPr>
          <p:txBody>
            <a:bodyPr wrap="square" lIns="89642" tIns="143407" rIns="179259" bIns="143407" rtlCol="0" anchor="ctr">
              <a:noAutofit/>
            </a:bodyPr>
            <a:lstStyle/>
            <a:p>
              <a:pPr defTabSz="913330">
                <a:spcAft>
                  <a:spcPts val="588"/>
                </a:spcAft>
                <a:defRPr/>
              </a:pPr>
              <a:r>
                <a:rPr lang="en-US" sz="1200" kern="0">
                  <a:solidFill>
                    <a:srgbClr val="D83B01"/>
                  </a:solidFill>
                  <a:latin typeface="Segoe UI Semibold" panose="020B0702040204020203" pitchFamily="34" charset="0"/>
                  <a:cs typeface="Segoe UI Semibold" panose="020B0702040204020203" pitchFamily="34" charset="0"/>
                </a:rPr>
                <a:t>SignIn</a:t>
              </a:r>
              <a:r>
                <a:rPr lang="en-US" sz="1200" i="1" kern="0">
                  <a:solidFill>
                    <a:srgbClr val="D83B01"/>
                  </a:solidFill>
                  <a:latin typeface="Segoe UI Semibold" panose="020B0702040204020203" pitchFamily="34" charset="0"/>
                  <a:cs typeface="Segoe UI Semibold" panose="020B0702040204020203" pitchFamily="34" charset="0"/>
                </a:rPr>
                <a:t>-m</a:t>
              </a:r>
              <a:r>
                <a:rPr lang="en-US" sz="1200" kern="0">
                  <a:solidFill>
                    <a:srgbClr val="D83B01"/>
                  </a:solidFill>
                  <a:latin typeface="Segoe UI Semibold" panose="020B0702040204020203" pitchFamily="34" charset="0"/>
                  <a:cs typeface="Segoe UI Semibold" panose="020B0702040204020203" pitchFamily="34" charset="0"/>
                </a:rPr>
                <a:t> policy</a:t>
              </a:r>
            </a:p>
          </p:txBody>
        </p:sp>
        <p:sp>
          <p:nvSpPr>
            <p:cNvPr id="20" name="Rectangle 19">
              <a:extLst>
                <a:ext uri="{FF2B5EF4-FFF2-40B4-BE49-F238E27FC236}">
                  <a16:creationId xmlns:a16="http://schemas.microsoft.com/office/drawing/2014/main" id="{1FAAAF7A-CEFD-43BF-ACBA-F2F1443C0D23}"/>
                </a:ext>
              </a:extLst>
            </p:cNvPr>
            <p:cNvSpPr/>
            <p:nvPr/>
          </p:nvSpPr>
          <p:spPr bwMode="auto">
            <a:xfrm>
              <a:off x="5896831" y="4846589"/>
              <a:ext cx="2697670" cy="353317"/>
            </a:xfrm>
            <a:prstGeom prst="rect">
              <a:avLst/>
            </a:prstGeom>
            <a:solidFill>
              <a:srgbClr val="FFFFFF">
                <a:lumMod val="95000"/>
              </a:srgbClr>
            </a:solidFill>
          </p:spPr>
          <p:txBody>
            <a:bodyPr wrap="square" lIns="89642" tIns="143407" rIns="179259" bIns="143407" rtlCol="0" anchor="ctr">
              <a:noAutofit/>
            </a:bodyPr>
            <a:lstStyle/>
            <a:p>
              <a:pPr defTabSz="913330">
                <a:spcAft>
                  <a:spcPts val="588"/>
                </a:spcAft>
                <a:defRPr/>
              </a:pPr>
              <a:r>
                <a:rPr lang="en-US" sz="1200" kern="0">
                  <a:solidFill>
                    <a:srgbClr val="D83B01"/>
                  </a:solidFill>
                  <a:latin typeface="Segoe UI Semibold" panose="020B0702040204020203" pitchFamily="34" charset="0"/>
                  <a:cs typeface="Segoe UI Semibold" panose="020B0702040204020203" pitchFamily="34" charset="0"/>
                </a:rPr>
                <a:t>ProfileEditing-1 policy</a:t>
              </a:r>
            </a:p>
          </p:txBody>
        </p:sp>
        <p:sp>
          <p:nvSpPr>
            <p:cNvPr id="21" name="Rectangle 20">
              <a:extLst>
                <a:ext uri="{FF2B5EF4-FFF2-40B4-BE49-F238E27FC236}">
                  <a16:creationId xmlns:a16="http://schemas.microsoft.com/office/drawing/2014/main" id="{3DE90AAE-1022-47AD-9A31-5D278B2B871A}"/>
                </a:ext>
              </a:extLst>
            </p:cNvPr>
            <p:cNvSpPr/>
            <p:nvPr/>
          </p:nvSpPr>
          <p:spPr bwMode="auto">
            <a:xfrm>
              <a:off x="5896831" y="2864550"/>
              <a:ext cx="2697670" cy="341636"/>
            </a:xfrm>
            <a:prstGeom prst="rect">
              <a:avLst/>
            </a:prstGeom>
            <a:solidFill>
              <a:srgbClr val="FFFFFF">
                <a:lumMod val="95000"/>
              </a:srgbClr>
            </a:solidFill>
          </p:spPr>
          <p:txBody>
            <a:bodyPr wrap="square" lIns="89642" tIns="143407" rIns="179259" bIns="143407" rtlCol="0" anchor="ctr">
              <a:noAutofit/>
            </a:bodyPr>
            <a:lstStyle/>
            <a:p>
              <a:pPr defTabSz="913330">
                <a:spcAft>
                  <a:spcPts val="588"/>
                </a:spcAft>
                <a:defRPr/>
              </a:pPr>
              <a:r>
                <a:rPr lang="en-US" sz="1200" kern="0">
                  <a:solidFill>
                    <a:srgbClr val="D83B01"/>
                  </a:solidFill>
                  <a:latin typeface="Segoe UI Semibold" panose="020B0702040204020203" pitchFamily="34" charset="0"/>
                  <a:cs typeface="Segoe UI Semibold" panose="020B0702040204020203" pitchFamily="34" charset="0"/>
                </a:rPr>
                <a:t>SignUp</a:t>
              </a:r>
              <a:r>
                <a:rPr lang="en-US" sz="1200" i="1" kern="0">
                  <a:solidFill>
                    <a:srgbClr val="D83B01"/>
                  </a:solidFill>
                  <a:latin typeface="Segoe UI Semibold" panose="020B0702040204020203" pitchFamily="34" charset="0"/>
                  <a:cs typeface="Segoe UI Semibold" panose="020B0702040204020203" pitchFamily="34" charset="0"/>
                </a:rPr>
                <a:t>-n</a:t>
              </a:r>
              <a:r>
                <a:rPr lang="en-US" sz="1200" kern="0">
                  <a:solidFill>
                    <a:srgbClr val="D83B01"/>
                  </a:solidFill>
                  <a:latin typeface="Segoe UI Semibold" panose="020B0702040204020203" pitchFamily="34" charset="0"/>
                  <a:cs typeface="Segoe UI Semibold" panose="020B0702040204020203" pitchFamily="34" charset="0"/>
                </a:rPr>
                <a:t> policy</a:t>
              </a:r>
            </a:p>
          </p:txBody>
        </p:sp>
        <p:sp>
          <p:nvSpPr>
            <p:cNvPr id="22" name="Rectangle 21">
              <a:extLst>
                <a:ext uri="{FF2B5EF4-FFF2-40B4-BE49-F238E27FC236}">
                  <a16:creationId xmlns:a16="http://schemas.microsoft.com/office/drawing/2014/main" id="{FE2F16FE-A4C8-4EDC-8A94-DB99326B868B}"/>
                </a:ext>
              </a:extLst>
            </p:cNvPr>
            <p:cNvSpPr/>
            <p:nvPr/>
          </p:nvSpPr>
          <p:spPr bwMode="auto">
            <a:xfrm>
              <a:off x="5896831" y="1987694"/>
              <a:ext cx="2697670" cy="346112"/>
            </a:xfrm>
            <a:prstGeom prst="rect">
              <a:avLst/>
            </a:prstGeom>
            <a:solidFill>
              <a:srgbClr val="FFFFFF">
                <a:lumMod val="95000"/>
              </a:srgbClr>
            </a:solidFill>
          </p:spPr>
          <p:txBody>
            <a:bodyPr wrap="square" lIns="89642" tIns="143407" rIns="179259" bIns="143407" rtlCol="0" anchor="ctr">
              <a:noAutofit/>
            </a:bodyPr>
            <a:lstStyle/>
            <a:p>
              <a:pPr defTabSz="913330">
                <a:spcAft>
                  <a:spcPts val="588"/>
                </a:spcAft>
                <a:defRPr/>
              </a:pPr>
              <a:r>
                <a:rPr lang="en-US" sz="1200" kern="0">
                  <a:solidFill>
                    <a:srgbClr val="D83B01"/>
                  </a:solidFill>
                  <a:latin typeface="Segoe UI Semibold" panose="020B0702040204020203" pitchFamily="34" charset="0"/>
                  <a:cs typeface="Segoe UI Semibold" panose="020B0702040204020203" pitchFamily="34" charset="0"/>
                </a:rPr>
                <a:t>SignUp-2 policy</a:t>
              </a:r>
            </a:p>
          </p:txBody>
        </p:sp>
        <p:sp>
          <p:nvSpPr>
            <p:cNvPr id="23" name="Rectangle 22">
              <a:extLst>
                <a:ext uri="{FF2B5EF4-FFF2-40B4-BE49-F238E27FC236}">
                  <a16:creationId xmlns:a16="http://schemas.microsoft.com/office/drawing/2014/main" id="{139309D5-075A-498A-81CD-1A11912FBD03}"/>
                </a:ext>
              </a:extLst>
            </p:cNvPr>
            <p:cNvSpPr/>
            <p:nvPr/>
          </p:nvSpPr>
          <p:spPr bwMode="auto">
            <a:xfrm>
              <a:off x="5896831" y="1435102"/>
              <a:ext cx="2697670" cy="341636"/>
            </a:xfrm>
            <a:prstGeom prst="rect">
              <a:avLst/>
            </a:prstGeom>
            <a:solidFill>
              <a:srgbClr val="FFFFFF">
                <a:lumMod val="95000"/>
              </a:srgbClr>
            </a:solidFill>
          </p:spPr>
          <p:txBody>
            <a:bodyPr wrap="square" lIns="89642" tIns="143407" rIns="179259" bIns="143407" rtlCol="0" anchor="ctr">
              <a:noAutofit/>
            </a:bodyPr>
            <a:lstStyle/>
            <a:p>
              <a:pPr defTabSz="913330">
                <a:spcAft>
                  <a:spcPts val="588"/>
                </a:spcAft>
                <a:defRPr/>
              </a:pPr>
              <a:r>
                <a:rPr lang="en-US" sz="1200" kern="0">
                  <a:solidFill>
                    <a:srgbClr val="D83B01"/>
                  </a:solidFill>
                  <a:latin typeface="Segoe UI Semibold" panose="020B0702040204020203" pitchFamily="34" charset="0"/>
                  <a:cs typeface="Segoe UI Semibold" panose="020B0702040204020203" pitchFamily="34" charset="0"/>
                </a:rPr>
                <a:t>SignUp-1 policy</a:t>
              </a:r>
            </a:p>
          </p:txBody>
        </p:sp>
        <p:sp>
          <p:nvSpPr>
            <p:cNvPr id="24" name="Rectangle 23">
              <a:extLst>
                <a:ext uri="{FF2B5EF4-FFF2-40B4-BE49-F238E27FC236}">
                  <a16:creationId xmlns:a16="http://schemas.microsoft.com/office/drawing/2014/main" id="{2CCAECDB-73E2-40C4-80F8-86E3A2E5F581}"/>
                </a:ext>
              </a:extLst>
            </p:cNvPr>
            <p:cNvSpPr/>
            <p:nvPr/>
          </p:nvSpPr>
          <p:spPr bwMode="auto">
            <a:xfrm>
              <a:off x="5896831" y="5723444"/>
              <a:ext cx="2697670" cy="339806"/>
            </a:xfrm>
            <a:prstGeom prst="rect">
              <a:avLst/>
            </a:prstGeom>
            <a:solidFill>
              <a:srgbClr val="FFFFFF">
                <a:lumMod val="95000"/>
              </a:srgbClr>
            </a:solidFill>
          </p:spPr>
          <p:txBody>
            <a:bodyPr wrap="square" lIns="89642" tIns="143407" rIns="179259" bIns="143407" rtlCol="0" anchor="ctr">
              <a:noAutofit/>
            </a:bodyPr>
            <a:lstStyle/>
            <a:p>
              <a:pPr defTabSz="913330">
                <a:spcAft>
                  <a:spcPts val="588"/>
                </a:spcAft>
                <a:defRPr/>
              </a:pPr>
              <a:r>
                <a:rPr lang="en-US" sz="1200" kern="0">
                  <a:solidFill>
                    <a:srgbClr val="D83B01"/>
                  </a:solidFill>
                  <a:latin typeface="Segoe UI Semibold" panose="020B0702040204020203" pitchFamily="34" charset="0"/>
                  <a:cs typeface="Segoe UI Semibold" panose="020B0702040204020203" pitchFamily="34" charset="0"/>
                </a:rPr>
                <a:t>ProfileEditing</a:t>
              </a:r>
              <a:r>
                <a:rPr lang="en-US" sz="1200" i="1" kern="0">
                  <a:solidFill>
                    <a:srgbClr val="D83B01"/>
                  </a:solidFill>
                  <a:latin typeface="Segoe UI Semibold" panose="020B0702040204020203" pitchFamily="34" charset="0"/>
                  <a:cs typeface="Segoe UI Semibold" panose="020B0702040204020203" pitchFamily="34" charset="0"/>
                </a:rPr>
                <a:t>-p</a:t>
              </a:r>
              <a:r>
                <a:rPr lang="en-US" sz="1200" kern="0">
                  <a:solidFill>
                    <a:srgbClr val="D83B01"/>
                  </a:solidFill>
                  <a:latin typeface="Segoe UI Semibold" panose="020B0702040204020203" pitchFamily="34" charset="0"/>
                  <a:cs typeface="Segoe UI Semibold" panose="020B0702040204020203" pitchFamily="34" charset="0"/>
                </a:rPr>
                <a:t> policy</a:t>
              </a:r>
            </a:p>
          </p:txBody>
        </p:sp>
        <p:grpSp>
          <p:nvGrpSpPr>
            <p:cNvPr id="25" name="Group 24">
              <a:extLst>
                <a:ext uri="{FF2B5EF4-FFF2-40B4-BE49-F238E27FC236}">
                  <a16:creationId xmlns:a16="http://schemas.microsoft.com/office/drawing/2014/main" id="{0C1F69CD-C515-4075-BC19-B7D9734B2A45}"/>
                </a:ext>
              </a:extLst>
            </p:cNvPr>
            <p:cNvGrpSpPr/>
            <p:nvPr/>
          </p:nvGrpSpPr>
          <p:grpSpPr>
            <a:xfrm>
              <a:off x="5667124" y="4104532"/>
              <a:ext cx="327672" cy="327671"/>
              <a:chOff x="5132664" y="4057642"/>
              <a:chExt cx="327672" cy="327671"/>
            </a:xfrm>
          </p:grpSpPr>
          <p:sp>
            <p:nvSpPr>
              <p:cNvPr id="60" name="Oval 59">
                <a:extLst>
                  <a:ext uri="{FF2B5EF4-FFF2-40B4-BE49-F238E27FC236}">
                    <a16:creationId xmlns:a16="http://schemas.microsoft.com/office/drawing/2014/main" id="{CD4C113B-0A3E-4817-8A1C-BB5437AB05F9}"/>
                  </a:ext>
                </a:extLst>
              </p:cNvPr>
              <p:cNvSpPr/>
              <p:nvPr/>
            </p:nvSpPr>
            <p:spPr bwMode="auto">
              <a:xfrm>
                <a:off x="5132664" y="4057642"/>
                <a:ext cx="327672" cy="327671"/>
              </a:xfrm>
              <a:prstGeom prst="ellipse">
                <a:avLst/>
              </a:prstGeom>
              <a:solidFill>
                <a:srgbClr val="505050"/>
              </a:solidFill>
              <a:ln w="57150" cap="flat" cmpd="sng" algn="ctr">
                <a:solidFill>
                  <a:srgbClr val="505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a:lnSpc>
                    <a:spcPct val="90000"/>
                  </a:lnSpc>
                  <a:defRPr/>
                </a:pPr>
                <a:endParaRPr lang="en-US" sz="1600" kern="0" spc="-49">
                  <a:gradFill>
                    <a:gsLst>
                      <a:gs pos="1250">
                        <a:srgbClr val="EFEFEF"/>
                      </a:gs>
                      <a:gs pos="10417">
                        <a:srgbClr val="EFEFEF"/>
                      </a:gs>
                    </a:gsLst>
                    <a:lin ang="5400000" scaled="0"/>
                  </a:gradFill>
                  <a:latin typeface="Segoe UI"/>
                </a:endParaRPr>
              </a:p>
            </p:txBody>
          </p:sp>
          <p:sp>
            <p:nvSpPr>
              <p:cNvPr id="61" name="Freeform 13">
                <a:extLst>
                  <a:ext uri="{FF2B5EF4-FFF2-40B4-BE49-F238E27FC236}">
                    <a16:creationId xmlns:a16="http://schemas.microsoft.com/office/drawing/2014/main" id="{3A52B0A1-D2DA-48EA-81C3-25C24690D6C3}"/>
                  </a:ext>
                </a:extLst>
              </p:cNvPr>
              <p:cNvSpPr>
                <a:spLocks noEditPoints="1"/>
              </p:cNvSpPr>
              <p:nvPr/>
            </p:nvSpPr>
            <p:spPr bwMode="auto">
              <a:xfrm>
                <a:off x="5132818" y="4057642"/>
                <a:ext cx="327518" cy="327671"/>
              </a:xfrm>
              <a:custGeom>
                <a:avLst/>
                <a:gdLst>
                  <a:gd name="T0" fmla="*/ 905 w 1811"/>
                  <a:gd name="T1" fmla="*/ 0 h 1812"/>
                  <a:gd name="T2" fmla="*/ 0 w 1811"/>
                  <a:gd name="T3" fmla="*/ 906 h 1812"/>
                  <a:gd name="T4" fmla="*/ 905 w 1811"/>
                  <a:gd name="T5" fmla="*/ 1812 h 1812"/>
                  <a:gd name="T6" fmla="*/ 1811 w 1811"/>
                  <a:gd name="T7" fmla="*/ 906 h 1812"/>
                  <a:gd name="T8" fmla="*/ 905 w 1811"/>
                  <a:gd name="T9" fmla="*/ 0 h 1812"/>
                  <a:gd name="T10" fmla="*/ 1412 w 1811"/>
                  <a:gd name="T11" fmla="*/ 1034 h 1812"/>
                  <a:gd name="T12" fmla="*/ 1034 w 1811"/>
                  <a:gd name="T13" fmla="*/ 1034 h 1812"/>
                  <a:gd name="T14" fmla="*/ 1034 w 1811"/>
                  <a:gd name="T15" fmla="*/ 1412 h 1812"/>
                  <a:gd name="T16" fmla="*/ 784 w 1811"/>
                  <a:gd name="T17" fmla="*/ 1412 h 1812"/>
                  <a:gd name="T18" fmla="*/ 784 w 1811"/>
                  <a:gd name="T19" fmla="*/ 1034 h 1812"/>
                  <a:gd name="T20" fmla="*/ 406 w 1811"/>
                  <a:gd name="T21" fmla="*/ 1034 h 1812"/>
                  <a:gd name="T22" fmla="*/ 406 w 1811"/>
                  <a:gd name="T23" fmla="*/ 785 h 1812"/>
                  <a:gd name="T24" fmla="*/ 784 w 1811"/>
                  <a:gd name="T25" fmla="*/ 785 h 1812"/>
                  <a:gd name="T26" fmla="*/ 784 w 1811"/>
                  <a:gd name="T27" fmla="*/ 407 h 1812"/>
                  <a:gd name="T28" fmla="*/ 1034 w 1811"/>
                  <a:gd name="T29" fmla="*/ 407 h 1812"/>
                  <a:gd name="T30" fmla="*/ 1034 w 1811"/>
                  <a:gd name="T31" fmla="*/ 785 h 1812"/>
                  <a:gd name="T32" fmla="*/ 1412 w 1811"/>
                  <a:gd name="T33" fmla="*/ 785 h 1812"/>
                  <a:gd name="T34" fmla="*/ 1412 w 1811"/>
                  <a:gd name="T35" fmla="*/ 1034 h 1812"/>
                  <a:gd name="T36" fmla="*/ 1412 w 1811"/>
                  <a:gd name="T37" fmla="*/ 1034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1" h="1812">
                    <a:moveTo>
                      <a:pt x="905" y="0"/>
                    </a:moveTo>
                    <a:cubicBezTo>
                      <a:pt x="406" y="0"/>
                      <a:pt x="0" y="407"/>
                      <a:pt x="0" y="906"/>
                    </a:cubicBezTo>
                    <a:cubicBezTo>
                      <a:pt x="0" y="1405"/>
                      <a:pt x="406" y="1812"/>
                      <a:pt x="905" y="1812"/>
                    </a:cubicBezTo>
                    <a:cubicBezTo>
                      <a:pt x="1405" y="1812"/>
                      <a:pt x="1811" y="1405"/>
                      <a:pt x="1811" y="906"/>
                    </a:cubicBezTo>
                    <a:cubicBezTo>
                      <a:pt x="1811" y="407"/>
                      <a:pt x="1405" y="0"/>
                      <a:pt x="905" y="0"/>
                    </a:cubicBezTo>
                    <a:close/>
                    <a:moveTo>
                      <a:pt x="1412" y="1034"/>
                    </a:moveTo>
                    <a:cubicBezTo>
                      <a:pt x="1034" y="1034"/>
                      <a:pt x="1034" y="1034"/>
                      <a:pt x="1034" y="1034"/>
                    </a:cubicBezTo>
                    <a:cubicBezTo>
                      <a:pt x="1034" y="1412"/>
                      <a:pt x="1034" y="1412"/>
                      <a:pt x="1034" y="1412"/>
                    </a:cubicBezTo>
                    <a:cubicBezTo>
                      <a:pt x="784" y="1412"/>
                      <a:pt x="784" y="1412"/>
                      <a:pt x="784" y="1412"/>
                    </a:cubicBezTo>
                    <a:cubicBezTo>
                      <a:pt x="784" y="1034"/>
                      <a:pt x="784" y="1034"/>
                      <a:pt x="784" y="1034"/>
                    </a:cubicBezTo>
                    <a:cubicBezTo>
                      <a:pt x="406" y="1034"/>
                      <a:pt x="406" y="1034"/>
                      <a:pt x="406" y="1034"/>
                    </a:cubicBezTo>
                    <a:cubicBezTo>
                      <a:pt x="406" y="785"/>
                      <a:pt x="406" y="785"/>
                      <a:pt x="406" y="785"/>
                    </a:cubicBezTo>
                    <a:cubicBezTo>
                      <a:pt x="784" y="785"/>
                      <a:pt x="784" y="785"/>
                      <a:pt x="784" y="785"/>
                    </a:cubicBezTo>
                    <a:cubicBezTo>
                      <a:pt x="784" y="407"/>
                      <a:pt x="784" y="407"/>
                      <a:pt x="784" y="407"/>
                    </a:cubicBezTo>
                    <a:cubicBezTo>
                      <a:pt x="1034" y="407"/>
                      <a:pt x="1034" y="407"/>
                      <a:pt x="1034" y="407"/>
                    </a:cubicBezTo>
                    <a:cubicBezTo>
                      <a:pt x="1034" y="785"/>
                      <a:pt x="1034" y="785"/>
                      <a:pt x="1034" y="785"/>
                    </a:cubicBezTo>
                    <a:cubicBezTo>
                      <a:pt x="1412" y="785"/>
                      <a:pt x="1412" y="785"/>
                      <a:pt x="1412" y="785"/>
                    </a:cubicBezTo>
                    <a:cubicBezTo>
                      <a:pt x="1412" y="1034"/>
                      <a:pt x="1412" y="1034"/>
                      <a:pt x="1412" y="1034"/>
                    </a:cubicBezTo>
                    <a:cubicBezTo>
                      <a:pt x="1412" y="1034"/>
                      <a:pt x="1412" y="1034"/>
                      <a:pt x="1412" y="103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133">
                  <a:defRPr/>
                </a:pPr>
                <a:endParaRPr lang="en-US" sz="1400" kern="0">
                  <a:solidFill>
                    <a:srgbClr val="505050"/>
                  </a:solidFill>
                  <a:latin typeface="Segoe UI"/>
                </a:endParaRPr>
              </a:p>
            </p:txBody>
          </p:sp>
        </p:grpSp>
        <p:grpSp>
          <p:nvGrpSpPr>
            <p:cNvPr id="26" name="Group 25">
              <a:extLst>
                <a:ext uri="{FF2B5EF4-FFF2-40B4-BE49-F238E27FC236}">
                  <a16:creationId xmlns:a16="http://schemas.microsoft.com/office/drawing/2014/main" id="{3818BAE9-58D1-40DA-9081-7991C71C4135}"/>
                </a:ext>
              </a:extLst>
            </p:cNvPr>
            <p:cNvGrpSpPr/>
            <p:nvPr/>
          </p:nvGrpSpPr>
          <p:grpSpPr>
            <a:xfrm>
              <a:off x="5667124" y="5536304"/>
              <a:ext cx="327672" cy="327671"/>
              <a:chOff x="5132664" y="4057642"/>
              <a:chExt cx="327672" cy="327671"/>
            </a:xfrm>
          </p:grpSpPr>
          <p:sp>
            <p:nvSpPr>
              <p:cNvPr id="58" name="Oval 57">
                <a:extLst>
                  <a:ext uri="{FF2B5EF4-FFF2-40B4-BE49-F238E27FC236}">
                    <a16:creationId xmlns:a16="http://schemas.microsoft.com/office/drawing/2014/main" id="{4E84ECA4-FD04-4503-BB27-BFFC3598A92F}"/>
                  </a:ext>
                </a:extLst>
              </p:cNvPr>
              <p:cNvSpPr/>
              <p:nvPr/>
            </p:nvSpPr>
            <p:spPr bwMode="auto">
              <a:xfrm>
                <a:off x="5132664" y="4057642"/>
                <a:ext cx="327672" cy="327671"/>
              </a:xfrm>
              <a:prstGeom prst="ellipse">
                <a:avLst/>
              </a:prstGeom>
              <a:solidFill>
                <a:srgbClr val="505050"/>
              </a:solidFill>
              <a:ln w="57150" cap="flat" cmpd="sng" algn="ctr">
                <a:solidFill>
                  <a:srgbClr val="505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a:lnSpc>
                    <a:spcPct val="90000"/>
                  </a:lnSpc>
                  <a:defRPr/>
                </a:pPr>
                <a:endParaRPr lang="en-US" sz="1600" kern="0" spc="-49">
                  <a:gradFill>
                    <a:gsLst>
                      <a:gs pos="1250">
                        <a:srgbClr val="EFEFEF"/>
                      </a:gs>
                      <a:gs pos="10417">
                        <a:srgbClr val="EFEFEF"/>
                      </a:gs>
                    </a:gsLst>
                    <a:lin ang="5400000" scaled="0"/>
                  </a:gradFill>
                  <a:latin typeface="Segoe UI"/>
                </a:endParaRPr>
              </a:p>
            </p:txBody>
          </p:sp>
          <p:sp>
            <p:nvSpPr>
              <p:cNvPr id="59" name="Freeform 13">
                <a:extLst>
                  <a:ext uri="{FF2B5EF4-FFF2-40B4-BE49-F238E27FC236}">
                    <a16:creationId xmlns:a16="http://schemas.microsoft.com/office/drawing/2014/main" id="{9EDBE9F8-2F3B-4EF9-965F-5AD0DB991676}"/>
                  </a:ext>
                </a:extLst>
              </p:cNvPr>
              <p:cNvSpPr>
                <a:spLocks noEditPoints="1"/>
              </p:cNvSpPr>
              <p:nvPr/>
            </p:nvSpPr>
            <p:spPr bwMode="auto">
              <a:xfrm>
                <a:off x="5132818" y="4057642"/>
                <a:ext cx="327518" cy="327671"/>
              </a:xfrm>
              <a:custGeom>
                <a:avLst/>
                <a:gdLst>
                  <a:gd name="T0" fmla="*/ 905 w 1811"/>
                  <a:gd name="T1" fmla="*/ 0 h 1812"/>
                  <a:gd name="T2" fmla="*/ 0 w 1811"/>
                  <a:gd name="T3" fmla="*/ 906 h 1812"/>
                  <a:gd name="T4" fmla="*/ 905 w 1811"/>
                  <a:gd name="T5" fmla="*/ 1812 h 1812"/>
                  <a:gd name="T6" fmla="*/ 1811 w 1811"/>
                  <a:gd name="T7" fmla="*/ 906 h 1812"/>
                  <a:gd name="T8" fmla="*/ 905 w 1811"/>
                  <a:gd name="T9" fmla="*/ 0 h 1812"/>
                  <a:gd name="T10" fmla="*/ 1412 w 1811"/>
                  <a:gd name="T11" fmla="*/ 1034 h 1812"/>
                  <a:gd name="T12" fmla="*/ 1034 w 1811"/>
                  <a:gd name="T13" fmla="*/ 1034 h 1812"/>
                  <a:gd name="T14" fmla="*/ 1034 w 1811"/>
                  <a:gd name="T15" fmla="*/ 1412 h 1812"/>
                  <a:gd name="T16" fmla="*/ 784 w 1811"/>
                  <a:gd name="T17" fmla="*/ 1412 h 1812"/>
                  <a:gd name="T18" fmla="*/ 784 w 1811"/>
                  <a:gd name="T19" fmla="*/ 1034 h 1812"/>
                  <a:gd name="T20" fmla="*/ 406 w 1811"/>
                  <a:gd name="T21" fmla="*/ 1034 h 1812"/>
                  <a:gd name="T22" fmla="*/ 406 w 1811"/>
                  <a:gd name="T23" fmla="*/ 785 h 1812"/>
                  <a:gd name="T24" fmla="*/ 784 w 1811"/>
                  <a:gd name="T25" fmla="*/ 785 h 1812"/>
                  <a:gd name="T26" fmla="*/ 784 w 1811"/>
                  <a:gd name="T27" fmla="*/ 407 h 1812"/>
                  <a:gd name="T28" fmla="*/ 1034 w 1811"/>
                  <a:gd name="T29" fmla="*/ 407 h 1812"/>
                  <a:gd name="T30" fmla="*/ 1034 w 1811"/>
                  <a:gd name="T31" fmla="*/ 785 h 1812"/>
                  <a:gd name="T32" fmla="*/ 1412 w 1811"/>
                  <a:gd name="T33" fmla="*/ 785 h 1812"/>
                  <a:gd name="T34" fmla="*/ 1412 w 1811"/>
                  <a:gd name="T35" fmla="*/ 1034 h 1812"/>
                  <a:gd name="T36" fmla="*/ 1412 w 1811"/>
                  <a:gd name="T37" fmla="*/ 1034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1" h="1812">
                    <a:moveTo>
                      <a:pt x="905" y="0"/>
                    </a:moveTo>
                    <a:cubicBezTo>
                      <a:pt x="406" y="0"/>
                      <a:pt x="0" y="407"/>
                      <a:pt x="0" y="906"/>
                    </a:cubicBezTo>
                    <a:cubicBezTo>
                      <a:pt x="0" y="1405"/>
                      <a:pt x="406" y="1812"/>
                      <a:pt x="905" y="1812"/>
                    </a:cubicBezTo>
                    <a:cubicBezTo>
                      <a:pt x="1405" y="1812"/>
                      <a:pt x="1811" y="1405"/>
                      <a:pt x="1811" y="906"/>
                    </a:cubicBezTo>
                    <a:cubicBezTo>
                      <a:pt x="1811" y="407"/>
                      <a:pt x="1405" y="0"/>
                      <a:pt x="905" y="0"/>
                    </a:cubicBezTo>
                    <a:close/>
                    <a:moveTo>
                      <a:pt x="1412" y="1034"/>
                    </a:moveTo>
                    <a:cubicBezTo>
                      <a:pt x="1034" y="1034"/>
                      <a:pt x="1034" y="1034"/>
                      <a:pt x="1034" y="1034"/>
                    </a:cubicBezTo>
                    <a:cubicBezTo>
                      <a:pt x="1034" y="1412"/>
                      <a:pt x="1034" y="1412"/>
                      <a:pt x="1034" y="1412"/>
                    </a:cubicBezTo>
                    <a:cubicBezTo>
                      <a:pt x="784" y="1412"/>
                      <a:pt x="784" y="1412"/>
                      <a:pt x="784" y="1412"/>
                    </a:cubicBezTo>
                    <a:cubicBezTo>
                      <a:pt x="784" y="1034"/>
                      <a:pt x="784" y="1034"/>
                      <a:pt x="784" y="1034"/>
                    </a:cubicBezTo>
                    <a:cubicBezTo>
                      <a:pt x="406" y="1034"/>
                      <a:pt x="406" y="1034"/>
                      <a:pt x="406" y="1034"/>
                    </a:cubicBezTo>
                    <a:cubicBezTo>
                      <a:pt x="406" y="785"/>
                      <a:pt x="406" y="785"/>
                      <a:pt x="406" y="785"/>
                    </a:cubicBezTo>
                    <a:cubicBezTo>
                      <a:pt x="784" y="785"/>
                      <a:pt x="784" y="785"/>
                      <a:pt x="784" y="785"/>
                    </a:cubicBezTo>
                    <a:cubicBezTo>
                      <a:pt x="784" y="407"/>
                      <a:pt x="784" y="407"/>
                      <a:pt x="784" y="407"/>
                    </a:cubicBezTo>
                    <a:cubicBezTo>
                      <a:pt x="1034" y="407"/>
                      <a:pt x="1034" y="407"/>
                      <a:pt x="1034" y="407"/>
                    </a:cubicBezTo>
                    <a:cubicBezTo>
                      <a:pt x="1034" y="785"/>
                      <a:pt x="1034" y="785"/>
                      <a:pt x="1034" y="785"/>
                    </a:cubicBezTo>
                    <a:cubicBezTo>
                      <a:pt x="1412" y="785"/>
                      <a:pt x="1412" y="785"/>
                      <a:pt x="1412" y="785"/>
                    </a:cubicBezTo>
                    <a:cubicBezTo>
                      <a:pt x="1412" y="1034"/>
                      <a:pt x="1412" y="1034"/>
                      <a:pt x="1412" y="1034"/>
                    </a:cubicBezTo>
                    <a:cubicBezTo>
                      <a:pt x="1412" y="1034"/>
                      <a:pt x="1412" y="1034"/>
                      <a:pt x="1412" y="103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133">
                  <a:defRPr/>
                </a:pPr>
                <a:endParaRPr lang="en-US" sz="1400" kern="0">
                  <a:solidFill>
                    <a:srgbClr val="505050"/>
                  </a:solidFill>
                  <a:latin typeface="Segoe UI"/>
                </a:endParaRPr>
              </a:p>
            </p:txBody>
          </p:sp>
        </p:grpSp>
        <p:grpSp>
          <p:nvGrpSpPr>
            <p:cNvPr id="27" name="Group 26">
              <a:extLst>
                <a:ext uri="{FF2B5EF4-FFF2-40B4-BE49-F238E27FC236}">
                  <a16:creationId xmlns:a16="http://schemas.microsoft.com/office/drawing/2014/main" id="{8C5CDCF0-A696-47DA-80F6-23464F727376}"/>
                </a:ext>
              </a:extLst>
            </p:cNvPr>
            <p:cNvGrpSpPr/>
            <p:nvPr/>
          </p:nvGrpSpPr>
          <p:grpSpPr>
            <a:xfrm>
              <a:off x="5667124" y="2679772"/>
              <a:ext cx="327672" cy="327671"/>
              <a:chOff x="5132664" y="4057642"/>
              <a:chExt cx="327672" cy="327671"/>
            </a:xfrm>
          </p:grpSpPr>
          <p:sp>
            <p:nvSpPr>
              <p:cNvPr id="56" name="Oval 55">
                <a:extLst>
                  <a:ext uri="{FF2B5EF4-FFF2-40B4-BE49-F238E27FC236}">
                    <a16:creationId xmlns:a16="http://schemas.microsoft.com/office/drawing/2014/main" id="{D360827D-D29C-4EF8-B458-E8BCED559E39}"/>
                  </a:ext>
                </a:extLst>
              </p:cNvPr>
              <p:cNvSpPr/>
              <p:nvPr/>
            </p:nvSpPr>
            <p:spPr bwMode="auto">
              <a:xfrm>
                <a:off x="5132664" y="4057642"/>
                <a:ext cx="327672" cy="327671"/>
              </a:xfrm>
              <a:prstGeom prst="ellipse">
                <a:avLst/>
              </a:prstGeom>
              <a:solidFill>
                <a:srgbClr val="505050"/>
              </a:solidFill>
              <a:ln w="57150" cap="flat" cmpd="sng" algn="ctr">
                <a:solidFill>
                  <a:srgbClr val="505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a:lnSpc>
                    <a:spcPct val="90000"/>
                  </a:lnSpc>
                  <a:defRPr/>
                </a:pPr>
                <a:endParaRPr lang="en-US" sz="1600" kern="0" spc="-49">
                  <a:gradFill>
                    <a:gsLst>
                      <a:gs pos="1250">
                        <a:srgbClr val="EFEFEF"/>
                      </a:gs>
                      <a:gs pos="10417">
                        <a:srgbClr val="EFEFEF"/>
                      </a:gs>
                    </a:gsLst>
                    <a:lin ang="5400000" scaled="0"/>
                  </a:gradFill>
                  <a:latin typeface="Segoe UI"/>
                </a:endParaRPr>
              </a:p>
            </p:txBody>
          </p:sp>
          <p:sp>
            <p:nvSpPr>
              <p:cNvPr id="57" name="Freeform 13">
                <a:extLst>
                  <a:ext uri="{FF2B5EF4-FFF2-40B4-BE49-F238E27FC236}">
                    <a16:creationId xmlns:a16="http://schemas.microsoft.com/office/drawing/2014/main" id="{CF194C85-6721-4A84-AF5B-5A913639EA4C}"/>
                  </a:ext>
                </a:extLst>
              </p:cNvPr>
              <p:cNvSpPr>
                <a:spLocks noEditPoints="1"/>
              </p:cNvSpPr>
              <p:nvPr/>
            </p:nvSpPr>
            <p:spPr bwMode="auto">
              <a:xfrm>
                <a:off x="5132818" y="4057642"/>
                <a:ext cx="327518" cy="327671"/>
              </a:xfrm>
              <a:custGeom>
                <a:avLst/>
                <a:gdLst>
                  <a:gd name="T0" fmla="*/ 905 w 1811"/>
                  <a:gd name="T1" fmla="*/ 0 h 1812"/>
                  <a:gd name="T2" fmla="*/ 0 w 1811"/>
                  <a:gd name="T3" fmla="*/ 906 h 1812"/>
                  <a:gd name="T4" fmla="*/ 905 w 1811"/>
                  <a:gd name="T5" fmla="*/ 1812 h 1812"/>
                  <a:gd name="T6" fmla="*/ 1811 w 1811"/>
                  <a:gd name="T7" fmla="*/ 906 h 1812"/>
                  <a:gd name="T8" fmla="*/ 905 w 1811"/>
                  <a:gd name="T9" fmla="*/ 0 h 1812"/>
                  <a:gd name="T10" fmla="*/ 1412 w 1811"/>
                  <a:gd name="T11" fmla="*/ 1034 h 1812"/>
                  <a:gd name="T12" fmla="*/ 1034 w 1811"/>
                  <a:gd name="T13" fmla="*/ 1034 h 1812"/>
                  <a:gd name="T14" fmla="*/ 1034 w 1811"/>
                  <a:gd name="T15" fmla="*/ 1412 h 1812"/>
                  <a:gd name="T16" fmla="*/ 784 w 1811"/>
                  <a:gd name="T17" fmla="*/ 1412 h 1812"/>
                  <a:gd name="T18" fmla="*/ 784 w 1811"/>
                  <a:gd name="T19" fmla="*/ 1034 h 1812"/>
                  <a:gd name="T20" fmla="*/ 406 w 1811"/>
                  <a:gd name="T21" fmla="*/ 1034 h 1812"/>
                  <a:gd name="T22" fmla="*/ 406 w 1811"/>
                  <a:gd name="T23" fmla="*/ 785 h 1812"/>
                  <a:gd name="T24" fmla="*/ 784 w 1811"/>
                  <a:gd name="T25" fmla="*/ 785 h 1812"/>
                  <a:gd name="T26" fmla="*/ 784 w 1811"/>
                  <a:gd name="T27" fmla="*/ 407 h 1812"/>
                  <a:gd name="T28" fmla="*/ 1034 w 1811"/>
                  <a:gd name="T29" fmla="*/ 407 h 1812"/>
                  <a:gd name="T30" fmla="*/ 1034 w 1811"/>
                  <a:gd name="T31" fmla="*/ 785 h 1812"/>
                  <a:gd name="T32" fmla="*/ 1412 w 1811"/>
                  <a:gd name="T33" fmla="*/ 785 h 1812"/>
                  <a:gd name="T34" fmla="*/ 1412 w 1811"/>
                  <a:gd name="T35" fmla="*/ 1034 h 1812"/>
                  <a:gd name="T36" fmla="*/ 1412 w 1811"/>
                  <a:gd name="T37" fmla="*/ 1034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1" h="1812">
                    <a:moveTo>
                      <a:pt x="905" y="0"/>
                    </a:moveTo>
                    <a:cubicBezTo>
                      <a:pt x="406" y="0"/>
                      <a:pt x="0" y="407"/>
                      <a:pt x="0" y="906"/>
                    </a:cubicBezTo>
                    <a:cubicBezTo>
                      <a:pt x="0" y="1405"/>
                      <a:pt x="406" y="1812"/>
                      <a:pt x="905" y="1812"/>
                    </a:cubicBezTo>
                    <a:cubicBezTo>
                      <a:pt x="1405" y="1812"/>
                      <a:pt x="1811" y="1405"/>
                      <a:pt x="1811" y="906"/>
                    </a:cubicBezTo>
                    <a:cubicBezTo>
                      <a:pt x="1811" y="407"/>
                      <a:pt x="1405" y="0"/>
                      <a:pt x="905" y="0"/>
                    </a:cubicBezTo>
                    <a:close/>
                    <a:moveTo>
                      <a:pt x="1412" y="1034"/>
                    </a:moveTo>
                    <a:cubicBezTo>
                      <a:pt x="1034" y="1034"/>
                      <a:pt x="1034" y="1034"/>
                      <a:pt x="1034" y="1034"/>
                    </a:cubicBezTo>
                    <a:cubicBezTo>
                      <a:pt x="1034" y="1412"/>
                      <a:pt x="1034" y="1412"/>
                      <a:pt x="1034" y="1412"/>
                    </a:cubicBezTo>
                    <a:cubicBezTo>
                      <a:pt x="784" y="1412"/>
                      <a:pt x="784" y="1412"/>
                      <a:pt x="784" y="1412"/>
                    </a:cubicBezTo>
                    <a:cubicBezTo>
                      <a:pt x="784" y="1034"/>
                      <a:pt x="784" y="1034"/>
                      <a:pt x="784" y="1034"/>
                    </a:cubicBezTo>
                    <a:cubicBezTo>
                      <a:pt x="406" y="1034"/>
                      <a:pt x="406" y="1034"/>
                      <a:pt x="406" y="1034"/>
                    </a:cubicBezTo>
                    <a:cubicBezTo>
                      <a:pt x="406" y="785"/>
                      <a:pt x="406" y="785"/>
                      <a:pt x="406" y="785"/>
                    </a:cubicBezTo>
                    <a:cubicBezTo>
                      <a:pt x="784" y="785"/>
                      <a:pt x="784" y="785"/>
                      <a:pt x="784" y="785"/>
                    </a:cubicBezTo>
                    <a:cubicBezTo>
                      <a:pt x="784" y="407"/>
                      <a:pt x="784" y="407"/>
                      <a:pt x="784" y="407"/>
                    </a:cubicBezTo>
                    <a:cubicBezTo>
                      <a:pt x="1034" y="407"/>
                      <a:pt x="1034" y="407"/>
                      <a:pt x="1034" y="407"/>
                    </a:cubicBezTo>
                    <a:cubicBezTo>
                      <a:pt x="1034" y="785"/>
                      <a:pt x="1034" y="785"/>
                      <a:pt x="1034" y="785"/>
                    </a:cubicBezTo>
                    <a:cubicBezTo>
                      <a:pt x="1412" y="785"/>
                      <a:pt x="1412" y="785"/>
                      <a:pt x="1412" y="785"/>
                    </a:cubicBezTo>
                    <a:cubicBezTo>
                      <a:pt x="1412" y="1034"/>
                      <a:pt x="1412" y="1034"/>
                      <a:pt x="1412" y="1034"/>
                    </a:cubicBezTo>
                    <a:cubicBezTo>
                      <a:pt x="1412" y="1034"/>
                      <a:pt x="1412" y="1034"/>
                      <a:pt x="1412" y="103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133">
                  <a:defRPr/>
                </a:pPr>
                <a:endParaRPr lang="en-US" sz="1400" kern="0">
                  <a:solidFill>
                    <a:srgbClr val="505050"/>
                  </a:solidFill>
                  <a:latin typeface="Segoe UI"/>
                </a:endParaRPr>
              </a:p>
            </p:txBody>
          </p:sp>
        </p:grpSp>
        <p:grpSp>
          <p:nvGrpSpPr>
            <p:cNvPr id="28" name="Group 27">
              <a:extLst>
                <a:ext uri="{FF2B5EF4-FFF2-40B4-BE49-F238E27FC236}">
                  <a16:creationId xmlns:a16="http://schemas.microsoft.com/office/drawing/2014/main" id="{07CC643E-15ED-480E-BB69-A62717735D7B}"/>
                </a:ext>
              </a:extLst>
            </p:cNvPr>
            <p:cNvGrpSpPr/>
            <p:nvPr/>
          </p:nvGrpSpPr>
          <p:grpSpPr>
            <a:xfrm>
              <a:off x="8069220" y="5763048"/>
              <a:ext cx="453273" cy="286552"/>
              <a:chOff x="7634334" y="1436504"/>
              <a:chExt cx="549696" cy="347509"/>
            </a:xfrm>
            <a:solidFill>
              <a:srgbClr val="505050"/>
            </a:solidFill>
          </p:grpSpPr>
          <p:sp>
            <p:nvSpPr>
              <p:cNvPr id="53" name="Freeform 5">
                <a:extLst>
                  <a:ext uri="{FF2B5EF4-FFF2-40B4-BE49-F238E27FC236}">
                    <a16:creationId xmlns:a16="http://schemas.microsoft.com/office/drawing/2014/main" id="{E3CEBFF1-E477-4113-98E2-31950FAF9EF7}"/>
                  </a:ext>
                </a:extLst>
              </p:cNvPr>
              <p:cNvSpPr>
                <a:spLocks noEditPoints="1"/>
              </p:cNvSpPr>
              <p:nvPr/>
            </p:nvSpPr>
            <p:spPr bwMode="auto">
              <a:xfrm>
                <a:off x="7786676" y="1635181"/>
                <a:ext cx="148130" cy="148832"/>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54" name="Freeform 6">
                <a:extLst>
                  <a:ext uri="{FF2B5EF4-FFF2-40B4-BE49-F238E27FC236}">
                    <a16:creationId xmlns:a16="http://schemas.microsoft.com/office/drawing/2014/main" id="{351F4C8C-947A-4103-8442-A242BE7C22ED}"/>
                  </a:ext>
                </a:extLst>
              </p:cNvPr>
              <p:cNvSpPr>
                <a:spLocks noEditPoints="1"/>
              </p:cNvSpPr>
              <p:nvPr/>
            </p:nvSpPr>
            <p:spPr bwMode="auto">
              <a:xfrm>
                <a:off x="7634334" y="1619034"/>
                <a:ext cx="155150" cy="157257"/>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55" name="Freeform 7">
                <a:extLst>
                  <a:ext uri="{FF2B5EF4-FFF2-40B4-BE49-F238E27FC236}">
                    <a16:creationId xmlns:a16="http://schemas.microsoft.com/office/drawing/2014/main" id="{8971F851-E1D1-4D72-8084-F1288FB2FC59}"/>
                  </a:ext>
                </a:extLst>
              </p:cNvPr>
              <p:cNvSpPr>
                <a:spLocks noEditPoints="1"/>
              </p:cNvSpPr>
              <p:nvPr/>
            </p:nvSpPr>
            <p:spPr bwMode="auto">
              <a:xfrm>
                <a:off x="7887068" y="1436504"/>
                <a:ext cx="296962" cy="299068"/>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grpSp>
        <p:grpSp>
          <p:nvGrpSpPr>
            <p:cNvPr id="29" name="Group 28">
              <a:extLst>
                <a:ext uri="{FF2B5EF4-FFF2-40B4-BE49-F238E27FC236}">
                  <a16:creationId xmlns:a16="http://schemas.microsoft.com/office/drawing/2014/main" id="{75BF5B09-2793-4350-8757-5782D79FF905}"/>
                </a:ext>
              </a:extLst>
            </p:cNvPr>
            <p:cNvGrpSpPr/>
            <p:nvPr/>
          </p:nvGrpSpPr>
          <p:grpSpPr>
            <a:xfrm>
              <a:off x="8090445" y="4886194"/>
              <a:ext cx="453273" cy="286552"/>
              <a:chOff x="7634334" y="1436504"/>
              <a:chExt cx="549696" cy="347509"/>
            </a:xfrm>
            <a:solidFill>
              <a:srgbClr val="505050"/>
            </a:solidFill>
          </p:grpSpPr>
          <p:sp>
            <p:nvSpPr>
              <p:cNvPr id="50" name="Freeform 5">
                <a:extLst>
                  <a:ext uri="{FF2B5EF4-FFF2-40B4-BE49-F238E27FC236}">
                    <a16:creationId xmlns:a16="http://schemas.microsoft.com/office/drawing/2014/main" id="{0819E759-753C-4CB9-91A5-B3DB0E8AE097}"/>
                  </a:ext>
                </a:extLst>
              </p:cNvPr>
              <p:cNvSpPr>
                <a:spLocks noEditPoints="1"/>
              </p:cNvSpPr>
              <p:nvPr/>
            </p:nvSpPr>
            <p:spPr bwMode="auto">
              <a:xfrm>
                <a:off x="7786676" y="1635181"/>
                <a:ext cx="148130" cy="148832"/>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51" name="Freeform 6">
                <a:extLst>
                  <a:ext uri="{FF2B5EF4-FFF2-40B4-BE49-F238E27FC236}">
                    <a16:creationId xmlns:a16="http://schemas.microsoft.com/office/drawing/2014/main" id="{A9538811-48E8-422C-9201-7D37BB3BFA43}"/>
                  </a:ext>
                </a:extLst>
              </p:cNvPr>
              <p:cNvSpPr>
                <a:spLocks noEditPoints="1"/>
              </p:cNvSpPr>
              <p:nvPr/>
            </p:nvSpPr>
            <p:spPr bwMode="auto">
              <a:xfrm>
                <a:off x="7634334" y="1619034"/>
                <a:ext cx="155150" cy="157257"/>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52" name="Freeform 7">
                <a:extLst>
                  <a:ext uri="{FF2B5EF4-FFF2-40B4-BE49-F238E27FC236}">
                    <a16:creationId xmlns:a16="http://schemas.microsoft.com/office/drawing/2014/main" id="{F90F412D-1741-4D35-AFE8-33CA76282C3D}"/>
                  </a:ext>
                </a:extLst>
              </p:cNvPr>
              <p:cNvSpPr>
                <a:spLocks noEditPoints="1"/>
              </p:cNvSpPr>
              <p:nvPr/>
            </p:nvSpPr>
            <p:spPr bwMode="auto">
              <a:xfrm>
                <a:off x="7887068" y="1436504"/>
                <a:ext cx="296962" cy="299068"/>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grpSp>
        <p:grpSp>
          <p:nvGrpSpPr>
            <p:cNvPr id="30" name="Group 29">
              <a:extLst>
                <a:ext uri="{FF2B5EF4-FFF2-40B4-BE49-F238E27FC236}">
                  <a16:creationId xmlns:a16="http://schemas.microsoft.com/office/drawing/2014/main" id="{E8899C15-3C71-4B88-9706-62AF5E459182}"/>
                </a:ext>
              </a:extLst>
            </p:cNvPr>
            <p:cNvGrpSpPr/>
            <p:nvPr/>
          </p:nvGrpSpPr>
          <p:grpSpPr>
            <a:xfrm>
              <a:off x="8069220" y="4333602"/>
              <a:ext cx="453273" cy="286552"/>
              <a:chOff x="7634334" y="1436504"/>
              <a:chExt cx="549696" cy="347509"/>
            </a:xfrm>
            <a:solidFill>
              <a:srgbClr val="505050"/>
            </a:solidFill>
          </p:grpSpPr>
          <p:sp>
            <p:nvSpPr>
              <p:cNvPr id="47" name="Freeform 5">
                <a:extLst>
                  <a:ext uri="{FF2B5EF4-FFF2-40B4-BE49-F238E27FC236}">
                    <a16:creationId xmlns:a16="http://schemas.microsoft.com/office/drawing/2014/main" id="{5D129562-201E-44EE-ACB6-09BCD66F1AE7}"/>
                  </a:ext>
                </a:extLst>
              </p:cNvPr>
              <p:cNvSpPr>
                <a:spLocks noEditPoints="1"/>
              </p:cNvSpPr>
              <p:nvPr/>
            </p:nvSpPr>
            <p:spPr bwMode="auto">
              <a:xfrm>
                <a:off x="7786676" y="1635181"/>
                <a:ext cx="148130" cy="148832"/>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48" name="Freeform 6">
                <a:extLst>
                  <a:ext uri="{FF2B5EF4-FFF2-40B4-BE49-F238E27FC236}">
                    <a16:creationId xmlns:a16="http://schemas.microsoft.com/office/drawing/2014/main" id="{FEFB3631-410A-48C2-A4AE-ED173E5E0CD1}"/>
                  </a:ext>
                </a:extLst>
              </p:cNvPr>
              <p:cNvSpPr>
                <a:spLocks noEditPoints="1"/>
              </p:cNvSpPr>
              <p:nvPr/>
            </p:nvSpPr>
            <p:spPr bwMode="auto">
              <a:xfrm>
                <a:off x="7634334" y="1619034"/>
                <a:ext cx="155150" cy="157257"/>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49" name="Freeform 7">
                <a:extLst>
                  <a:ext uri="{FF2B5EF4-FFF2-40B4-BE49-F238E27FC236}">
                    <a16:creationId xmlns:a16="http://schemas.microsoft.com/office/drawing/2014/main" id="{0DAFAB51-F8E3-4D96-B5A9-60985D1148D7}"/>
                  </a:ext>
                </a:extLst>
              </p:cNvPr>
              <p:cNvSpPr>
                <a:spLocks noEditPoints="1"/>
              </p:cNvSpPr>
              <p:nvPr/>
            </p:nvSpPr>
            <p:spPr bwMode="auto">
              <a:xfrm>
                <a:off x="7887068" y="1436504"/>
                <a:ext cx="296962" cy="299068"/>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grpSp>
        <p:grpSp>
          <p:nvGrpSpPr>
            <p:cNvPr id="31" name="Group 30">
              <a:extLst>
                <a:ext uri="{FF2B5EF4-FFF2-40B4-BE49-F238E27FC236}">
                  <a16:creationId xmlns:a16="http://schemas.microsoft.com/office/drawing/2014/main" id="{C0846CC7-9D73-4756-8B79-0FCD515482BA}"/>
                </a:ext>
              </a:extLst>
            </p:cNvPr>
            <p:cNvGrpSpPr/>
            <p:nvPr/>
          </p:nvGrpSpPr>
          <p:grpSpPr>
            <a:xfrm>
              <a:off x="8069220" y="3456746"/>
              <a:ext cx="453273" cy="286552"/>
              <a:chOff x="7634334" y="1436504"/>
              <a:chExt cx="549696" cy="347509"/>
            </a:xfrm>
            <a:solidFill>
              <a:srgbClr val="505050"/>
            </a:solidFill>
          </p:grpSpPr>
          <p:sp>
            <p:nvSpPr>
              <p:cNvPr id="44" name="Freeform 5">
                <a:extLst>
                  <a:ext uri="{FF2B5EF4-FFF2-40B4-BE49-F238E27FC236}">
                    <a16:creationId xmlns:a16="http://schemas.microsoft.com/office/drawing/2014/main" id="{D07CD6E4-79EC-43F4-946F-F8385728742C}"/>
                  </a:ext>
                </a:extLst>
              </p:cNvPr>
              <p:cNvSpPr>
                <a:spLocks noEditPoints="1"/>
              </p:cNvSpPr>
              <p:nvPr/>
            </p:nvSpPr>
            <p:spPr bwMode="auto">
              <a:xfrm>
                <a:off x="7786676" y="1635181"/>
                <a:ext cx="148130" cy="148832"/>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45" name="Freeform 6">
                <a:extLst>
                  <a:ext uri="{FF2B5EF4-FFF2-40B4-BE49-F238E27FC236}">
                    <a16:creationId xmlns:a16="http://schemas.microsoft.com/office/drawing/2014/main" id="{54698503-CC41-4E07-88E8-EF266CDAFA58}"/>
                  </a:ext>
                </a:extLst>
              </p:cNvPr>
              <p:cNvSpPr>
                <a:spLocks noEditPoints="1"/>
              </p:cNvSpPr>
              <p:nvPr/>
            </p:nvSpPr>
            <p:spPr bwMode="auto">
              <a:xfrm>
                <a:off x="7634334" y="1619034"/>
                <a:ext cx="155150" cy="157257"/>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46" name="Freeform 7">
                <a:extLst>
                  <a:ext uri="{FF2B5EF4-FFF2-40B4-BE49-F238E27FC236}">
                    <a16:creationId xmlns:a16="http://schemas.microsoft.com/office/drawing/2014/main" id="{59DF46BF-F440-4BD9-9026-0C8B4EBE2B9E}"/>
                  </a:ext>
                </a:extLst>
              </p:cNvPr>
              <p:cNvSpPr>
                <a:spLocks noEditPoints="1"/>
              </p:cNvSpPr>
              <p:nvPr/>
            </p:nvSpPr>
            <p:spPr bwMode="auto">
              <a:xfrm>
                <a:off x="7887068" y="1436504"/>
                <a:ext cx="296962" cy="299068"/>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grpSp>
        <p:grpSp>
          <p:nvGrpSpPr>
            <p:cNvPr id="32" name="Group 31">
              <a:extLst>
                <a:ext uri="{FF2B5EF4-FFF2-40B4-BE49-F238E27FC236}">
                  <a16:creationId xmlns:a16="http://schemas.microsoft.com/office/drawing/2014/main" id="{158DF970-722F-4517-8480-D734F05070FB}"/>
                </a:ext>
              </a:extLst>
            </p:cNvPr>
            <p:cNvGrpSpPr/>
            <p:nvPr/>
          </p:nvGrpSpPr>
          <p:grpSpPr>
            <a:xfrm>
              <a:off x="8069220" y="2904154"/>
              <a:ext cx="453273" cy="286552"/>
              <a:chOff x="7634334" y="1436504"/>
              <a:chExt cx="549696" cy="347509"/>
            </a:xfrm>
            <a:solidFill>
              <a:srgbClr val="505050"/>
            </a:solidFill>
          </p:grpSpPr>
          <p:sp>
            <p:nvSpPr>
              <p:cNvPr id="41" name="Freeform 5">
                <a:extLst>
                  <a:ext uri="{FF2B5EF4-FFF2-40B4-BE49-F238E27FC236}">
                    <a16:creationId xmlns:a16="http://schemas.microsoft.com/office/drawing/2014/main" id="{0279BC35-106B-4C40-ABA2-21A385E8E607}"/>
                  </a:ext>
                </a:extLst>
              </p:cNvPr>
              <p:cNvSpPr>
                <a:spLocks noEditPoints="1"/>
              </p:cNvSpPr>
              <p:nvPr/>
            </p:nvSpPr>
            <p:spPr bwMode="auto">
              <a:xfrm>
                <a:off x="7786676" y="1635181"/>
                <a:ext cx="148130" cy="148832"/>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42" name="Freeform 6">
                <a:extLst>
                  <a:ext uri="{FF2B5EF4-FFF2-40B4-BE49-F238E27FC236}">
                    <a16:creationId xmlns:a16="http://schemas.microsoft.com/office/drawing/2014/main" id="{871B20B4-1002-47FA-86CB-6D0C4AA4BBBF}"/>
                  </a:ext>
                </a:extLst>
              </p:cNvPr>
              <p:cNvSpPr>
                <a:spLocks noEditPoints="1"/>
              </p:cNvSpPr>
              <p:nvPr/>
            </p:nvSpPr>
            <p:spPr bwMode="auto">
              <a:xfrm>
                <a:off x="7634334" y="1619034"/>
                <a:ext cx="155150" cy="157257"/>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43" name="Freeform 7">
                <a:extLst>
                  <a:ext uri="{FF2B5EF4-FFF2-40B4-BE49-F238E27FC236}">
                    <a16:creationId xmlns:a16="http://schemas.microsoft.com/office/drawing/2014/main" id="{37210BA7-8DED-4CD9-BCD8-8AB7B29CE377}"/>
                  </a:ext>
                </a:extLst>
              </p:cNvPr>
              <p:cNvSpPr>
                <a:spLocks noEditPoints="1"/>
              </p:cNvSpPr>
              <p:nvPr/>
            </p:nvSpPr>
            <p:spPr bwMode="auto">
              <a:xfrm>
                <a:off x="7887068" y="1436504"/>
                <a:ext cx="296962" cy="299068"/>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grpSp>
        <p:grpSp>
          <p:nvGrpSpPr>
            <p:cNvPr id="33" name="Group 32">
              <a:extLst>
                <a:ext uri="{FF2B5EF4-FFF2-40B4-BE49-F238E27FC236}">
                  <a16:creationId xmlns:a16="http://schemas.microsoft.com/office/drawing/2014/main" id="{8CAF5AE0-EF0A-4C79-AF75-C00B8F50A998}"/>
                </a:ext>
              </a:extLst>
            </p:cNvPr>
            <p:cNvGrpSpPr/>
            <p:nvPr/>
          </p:nvGrpSpPr>
          <p:grpSpPr>
            <a:xfrm>
              <a:off x="8069220" y="2027298"/>
              <a:ext cx="453273" cy="286552"/>
              <a:chOff x="7634334" y="1436504"/>
              <a:chExt cx="549696" cy="347509"/>
            </a:xfrm>
            <a:solidFill>
              <a:srgbClr val="505050"/>
            </a:solidFill>
          </p:grpSpPr>
          <p:sp>
            <p:nvSpPr>
              <p:cNvPr id="38" name="Freeform 5">
                <a:extLst>
                  <a:ext uri="{FF2B5EF4-FFF2-40B4-BE49-F238E27FC236}">
                    <a16:creationId xmlns:a16="http://schemas.microsoft.com/office/drawing/2014/main" id="{70BAEE5C-16B1-4A35-BE1B-909F1565E05D}"/>
                  </a:ext>
                </a:extLst>
              </p:cNvPr>
              <p:cNvSpPr>
                <a:spLocks noEditPoints="1"/>
              </p:cNvSpPr>
              <p:nvPr/>
            </p:nvSpPr>
            <p:spPr bwMode="auto">
              <a:xfrm>
                <a:off x="7786676" y="1635181"/>
                <a:ext cx="148130" cy="148832"/>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39" name="Freeform 6">
                <a:extLst>
                  <a:ext uri="{FF2B5EF4-FFF2-40B4-BE49-F238E27FC236}">
                    <a16:creationId xmlns:a16="http://schemas.microsoft.com/office/drawing/2014/main" id="{E019CEEA-8B99-45AB-B8F0-8E204720239A}"/>
                  </a:ext>
                </a:extLst>
              </p:cNvPr>
              <p:cNvSpPr>
                <a:spLocks noEditPoints="1"/>
              </p:cNvSpPr>
              <p:nvPr/>
            </p:nvSpPr>
            <p:spPr bwMode="auto">
              <a:xfrm>
                <a:off x="7634334" y="1619034"/>
                <a:ext cx="155150" cy="157257"/>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40" name="Freeform 7">
                <a:extLst>
                  <a:ext uri="{FF2B5EF4-FFF2-40B4-BE49-F238E27FC236}">
                    <a16:creationId xmlns:a16="http://schemas.microsoft.com/office/drawing/2014/main" id="{DC91C187-4913-4273-9F40-BD238AB085E8}"/>
                  </a:ext>
                </a:extLst>
              </p:cNvPr>
              <p:cNvSpPr>
                <a:spLocks noEditPoints="1"/>
              </p:cNvSpPr>
              <p:nvPr/>
            </p:nvSpPr>
            <p:spPr bwMode="auto">
              <a:xfrm>
                <a:off x="7887068" y="1436504"/>
                <a:ext cx="296962" cy="299068"/>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grpSp>
        <p:grpSp>
          <p:nvGrpSpPr>
            <p:cNvPr id="34" name="Group 33">
              <a:extLst>
                <a:ext uri="{FF2B5EF4-FFF2-40B4-BE49-F238E27FC236}">
                  <a16:creationId xmlns:a16="http://schemas.microsoft.com/office/drawing/2014/main" id="{AB6BA04E-EB99-48BD-B22B-5A30015FB98B}"/>
                </a:ext>
              </a:extLst>
            </p:cNvPr>
            <p:cNvGrpSpPr/>
            <p:nvPr/>
          </p:nvGrpSpPr>
          <p:grpSpPr>
            <a:xfrm>
              <a:off x="8069220" y="1474706"/>
              <a:ext cx="453273" cy="286552"/>
              <a:chOff x="7634334" y="1436504"/>
              <a:chExt cx="549696" cy="347509"/>
            </a:xfrm>
            <a:solidFill>
              <a:srgbClr val="505050"/>
            </a:solidFill>
          </p:grpSpPr>
          <p:sp>
            <p:nvSpPr>
              <p:cNvPr id="35" name="Freeform 5">
                <a:extLst>
                  <a:ext uri="{FF2B5EF4-FFF2-40B4-BE49-F238E27FC236}">
                    <a16:creationId xmlns:a16="http://schemas.microsoft.com/office/drawing/2014/main" id="{66602AE7-9084-4838-8542-886A04216D1C}"/>
                  </a:ext>
                </a:extLst>
              </p:cNvPr>
              <p:cNvSpPr>
                <a:spLocks noEditPoints="1"/>
              </p:cNvSpPr>
              <p:nvPr/>
            </p:nvSpPr>
            <p:spPr bwMode="auto">
              <a:xfrm>
                <a:off x="7786676" y="1635181"/>
                <a:ext cx="148130" cy="148832"/>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36" name="Freeform 6">
                <a:extLst>
                  <a:ext uri="{FF2B5EF4-FFF2-40B4-BE49-F238E27FC236}">
                    <a16:creationId xmlns:a16="http://schemas.microsoft.com/office/drawing/2014/main" id="{2DC1ABE8-6E75-49B3-8EBC-2278E77F8BD3}"/>
                  </a:ext>
                </a:extLst>
              </p:cNvPr>
              <p:cNvSpPr>
                <a:spLocks noEditPoints="1"/>
              </p:cNvSpPr>
              <p:nvPr/>
            </p:nvSpPr>
            <p:spPr bwMode="auto">
              <a:xfrm>
                <a:off x="7634334" y="1619034"/>
                <a:ext cx="155150" cy="157257"/>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37" name="Freeform 7">
                <a:extLst>
                  <a:ext uri="{FF2B5EF4-FFF2-40B4-BE49-F238E27FC236}">
                    <a16:creationId xmlns:a16="http://schemas.microsoft.com/office/drawing/2014/main" id="{B639E187-FF98-419D-8738-FD7DEFC1AD1C}"/>
                  </a:ext>
                </a:extLst>
              </p:cNvPr>
              <p:cNvSpPr>
                <a:spLocks noEditPoints="1"/>
              </p:cNvSpPr>
              <p:nvPr/>
            </p:nvSpPr>
            <p:spPr bwMode="auto">
              <a:xfrm>
                <a:off x="7887068" y="1436504"/>
                <a:ext cx="296962" cy="299068"/>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grpSp>
      </p:grpSp>
    </p:spTree>
    <p:extLst>
      <p:ext uri="{BB962C8B-B14F-4D97-AF65-F5344CB8AC3E}">
        <p14:creationId xmlns:p14="http://schemas.microsoft.com/office/powerpoint/2010/main" val="26772563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D8B75-CA3E-456F-A178-3F615D9E043D}"/>
              </a:ext>
            </a:extLst>
          </p:cNvPr>
          <p:cNvSpPr>
            <a:spLocks noGrp="1"/>
          </p:cNvSpPr>
          <p:nvPr>
            <p:ph type="title"/>
          </p:nvPr>
        </p:nvSpPr>
        <p:spPr/>
        <p:txBody>
          <a:bodyPr/>
          <a:lstStyle/>
          <a:p>
            <a:r>
              <a:rPr lang="en-US"/>
              <a:t>Multi-Factor Authentication</a:t>
            </a:r>
          </a:p>
        </p:txBody>
      </p:sp>
      <p:sp>
        <p:nvSpPr>
          <p:cNvPr id="4" name="Content Placeholder 2">
            <a:extLst>
              <a:ext uri="{FF2B5EF4-FFF2-40B4-BE49-F238E27FC236}">
                <a16:creationId xmlns:a16="http://schemas.microsoft.com/office/drawing/2014/main" id="{8536108C-79CC-40D9-A2B8-D512A3EF75F5}"/>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Azure Multi-Factor Authentication is an extra layer of authentication along with your credentials</a:t>
            </a:r>
          </a:p>
          <a:p>
            <a:pPr lvl="1"/>
            <a:r>
              <a:rPr lang="en-US" kern="0">
                <a:solidFill>
                  <a:srgbClr val="000000"/>
                </a:solidFill>
              </a:rPr>
              <a:t>Multi-Factor Authentication can be used for both on-premises applications and cloud applications</a:t>
            </a:r>
          </a:p>
        </p:txBody>
      </p:sp>
      <p:cxnSp>
        <p:nvCxnSpPr>
          <p:cNvPr id="5" name="Straight Arrow Connector 4">
            <a:extLst>
              <a:ext uri="{FF2B5EF4-FFF2-40B4-BE49-F238E27FC236}">
                <a16:creationId xmlns:a16="http://schemas.microsoft.com/office/drawing/2014/main" id="{25DE9104-B04D-426C-8F16-44433E4D22EF}"/>
              </a:ext>
            </a:extLst>
          </p:cNvPr>
          <p:cNvCxnSpPr/>
          <p:nvPr/>
        </p:nvCxnSpPr>
        <p:spPr>
          <a:xfrm>
            <a:off x="7500573" y="4357469"/>
            <a:ext cx="876258" cy="853269"/>
          </a:xfrm>
          <a:prstGeom prst="straightConnector1">
            <a:avLst/>
          </a:prstGeom>
          <a:ln w="38100">
            <a:solidFill>
              <a:schemeClr val="bg1">
                <a:lumMod val="85000"/>
              </a:schemeClr>
            </a:solidFill>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E931F62E-3CC6-42B3-8FD4-E2E5CDB93CBC}"/>
              </a:ext>
            </a:extLst>
          </p:cNvPr>
          <p:cNvCxnSpPr/>
          <p:nvPr/>
        </p:nvCxnSpPr>
        <p:spPr>
          <a:xfrm flipH="1">
            <a:off x="3985205" y="4315921"/>
            <a:ext cx="558865" cy="631486"/>
          </a:xfrm>
          <a:prstGeom prst="straightConnector1">
            <a:avLst/>
          </a:prstGeom>
          <a:ln w="38100">
            <a:solidFill>
              <a:schemeClr val="bg1">
                <a:lumMod val="85000"/>
              </a:schemeClr>
            </a:solidFill>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48FA0A57-A243-4C9B-B0FB-4D445A8F313A}"/>
              </a:ext>
            </a:extLst>
          </p:cNvPr>
          <p:cNvSpPr/>
          <p:nvPr/>
        </p:nvSpPr>
        <p:spPr>
          <a:xfrm>
            <a:off x="1939637" y="5151547"/>
            <a:ext cx="2543417" cy="123539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lvl="0" algn="ctr"/>
            <a:endParaRPr lang="en-US">
              <a:solidFill>
                <a:srgbClr val="000000"/>
              </a:solidFill>
            </a:endParaRPr>
          </a:p>
        </p:txBody>
      </p:sp>
      <p:pic>
        <p:nvPicPr>
          <p:cNvPr id="9" name="Picture 8">
            <a:extLst>
              <a:ext uri="{FF2B5EF4-FFF2-40B4-BE49-F238E27FC236}">
                <a16:creationId xmlns:a16="http://schemas.microsoft.com/office/drawing/2014/main" id="{87724F77-3E57-40BC-A81B-C2CE26BB76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3053" y="3365465"/>
            <a:ext cx="1113536" cy="1116731"/>
          </a:xfrm>
          <a:prstGeom prst="rect">
            <a:avLst/>
          </a:prstGeom>
        </p:spPr>
      </p:pic>
      <p:pic>
        <p:nvPicPr>
          <p:cNvPr id="10" name="Picture 9">
            <a:extLst>
              <a:ext uri="{FF2B5EF4-FFF2-40B4-BE49-F238E27FC236}">
                <a16:creationId xmlns:a16="http://schemas.microsoft.com/office/drawing/2014/main" id="{F0BE519E-F599-4D0A-8EDF-C78C97DD83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8385" y="4030438"/>
            <a:ext cx="652188" cy="654060"/>
          </a:xfrm>
          <a:prstGeom prst="rect">
            <a:avLst/>
          </a:prstGeom>
        </p:spPr>
      </p:pic>
      <p:pic>
        <p:nvPicPr>
          <p:cNvPr id="11" name="Picture 10">
            <a:extLst>
              <a:ext uri="{FF2B5EF4-FFF2-40B4-BE49-F238E27FC236}">
                <a16:creationId xmlns:a16="http://schemas.microsoft.com/office/drawing/2014/main" id="{83BA98C7-EEB7-4367-846C-931517FA17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9618" y="4030438"/>
            <a:ext cx="652188" cy="654060"/>
          </a:xfrm>
          <a:prstGeom prst="rect">
            <a:avLst/>
          </a:prstGeom>
        </p:spPr>
      </p:pic>
      <p:pic>
        <p:nvPicPr>
          <p:cNvPr id="13" name="Picture 12">
            <a:extLst>
              <a:ext uri="{FF2B5EF4-FFF2-40B4-BE49-F238E27FC236}">
                <a16:creationId xmlns:a16="http://schemas.microsoft.com/office/drawing/2014/main" id="{DFAA3BD5-0BCA-4528-9D56-C710B138D4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4878" y="3269771"/>
            <a:ext cx="652188" cy="654060"/>
          </a:xfrm>
          <a:prstGeom prst="rect">
            <a:avLst/>
          </a:prstGeom>
        </p:spPr>
      </p:pic>
      <p:pic>
        <p:nvPicPr>
          <p:cNvPr id="14" name="Picture 13">
            <a:extLst>
              <a:ext uri="{FF2B5EF4-FFF2-40B4-BE49-F238E27FC236}">
                <a16:creationId xmlns:a16="http://schemas.microsoft.com/office/drawing/2014/main" id="{B0DCBF6E-DA3B-48F6-8352-204BB17057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21199" y="5321464"/>
            <a:ext cx="780290" cy="780290"/>
          </a:xfrm>
          <a:prstGeom prst="rect">
            <a:avLst/>
          </a:prstGeom>
        </p:spPr>
      </p:pic>
      <p:pic>
        <p:nvPicPr>
          <p:cNvPr id="15" name="Picture 14">
            <a:extLst>
              <a:ext uri="{FF2B5EF4-FFF2-40B4-BE49-F238E27FC236}">
                <a16:creationId xmlns:a16="http://schemas.microsoft.com/office/drawing/2014/main" id="{CFB87603-9C80-491E-9A5C-1F5BDBE75BA9}"/>
              </a:ext>
            </a:extLst>
          </p:cNvPr>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852820" y="5151546"/>
            <a:ext cx="780290" cy="780290"/>
          </a:xfrm>
          <a:prstGeom prst="rect">
            <a:avLst/>
          </a:prstGeom>
        </p:spPr>
      </p:pic>
      <p:pic>
        <p:nvPicPr>
          <p:cNvPr id="16" name="Picture 15">
            <a:extLst>
              <a:ext uri="{FF2B5EF4-FFF2-40B4-BE49-F238E27FC236}">
                <a16:creationId xmlns:a16="http://schemas.microsoft.com/office/drawing/2014/main" id="{5DDA0B9D-EF15-4556-B571-F3E41C3B85B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54541" y="5256021"/>
            <a:ext cx="780290" cy="780290"/>
          </a:xfrm>
          <a:prstGeom prst="rect">
            <a:avLst/>
          </a:prstGeom>
        </p:spPr>
      </p:pic>
      <p:pic>
        <p:nvPicPr>
          <p:cNvPr id="17" name="Picture 16">
            <a:extLst>
              <a:ext uri="{FF2B5EF4-FFF2-40B4-BE49-F238E27FC236}">
                <a16:creationId xmlns:a16="http://schemas.microsoft.com/office/drawing/2014/main" id="{7443E723-D82A-4D47-9BAA-04C28DDF9DA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5901" y="4227483"/>
            <a:ext cx="548640" cy="548640"/>
          </a:xfrm>
          <a:prstGeom prst="rect">
            <a:avLst/>
          </a:prstGeom>
        </p:spPr>
      </p:pic>
      <p:pic>
        <p:nvPicPr>
          <p:cNvPr id="18" name="Picture 17">
            <a:extLst>
              <a:ext uri="{FF2B5EF4-FFF2-40B4-BE49-F238E27FC236}">
                <a16:creationId xmlns:a16="http://schemas.microsoft.com/office/drawing/2014/main" id="{9299CF48-A409-48EC-9FA7-83C53F2CD78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66084" y="4201243"/>
            <a:ext cx="548640" cy="548640"/>
          </a:xfrm>
          <a:prstGeom prst="rect">
            <a:avLst/>
          </a:prstGeom>
        </p:spPr>
      </p:pic>
      <p:sp>
        <p:nvSpPr>
          <p:cNvPr id="19" name="TextBox 18">
            <a:extLst>
              <a:ext uri="{FF2B5EF4-FFF2-40B4-BE49-F238E27FC236}">
                <a16:creationId xmlns:a16="http://schemas.microsoft.com/office/drawing/2014/main" id="{E350F47C-FE2F-4328-A601-3301F8B00EDC}"/>
              </a:ext>
            </a:extLst>
          </p:cNvPr>
          <p:cNvSpPr txBox="1"/>
          <p:nvPr/>
        </p:nvSpPr>
        <p:spPr>
          <a:xfrm>
            <a:off x="7763032" y="6112554"/>
            <a:ext cx="2468880" cy="307777"/>
          </a:xfrm>
          <a:prstGeom prst="rect">
            <a:avLst/>
          </a:prstGeom>
          <a:noFill/>
        </p:spPr>
        <p:txBody>
          <a:bodyPr wrap="square" rtlCol="0">
            <a:spAutoFit/>
          </a:bodyPr>
          <a:lstStyle/>
          <a:p>
            <a:pPr lvl="0" algn="ctr"/>
            <a:r>
              <a:rPr lang="en-US" sz="1400">
                <a:solidFill>
                  <a:srgbClr val="000000"/>
                </a:solidFill>
                <a:latin typeface="Segoe" panose="020B0502040504020203" pitchFamily="34" charset="0"/>
              </a:rPr>
              <a:t>Azure Active Directory</a:t>
            </a:r>
          </a:p>
        </p:txBody>
      </p:sp>
      <p:sp>
        <p:nvSpPr>
          <p:cNvPr id="20" name="TextBox 19">
            <a:extLst>
              <a:ext uri="{FF2B5EF4-FFF2-40B4-BE49-F238E27FC236}">
                <a16:creationId xmlns:a16="http://schemas.microsoft.com/office/drawing/2014/main" id="{730EA633-9BB1-4224-9629-E4FC1F93CC67}"/>
              </a:ext>
            </a:extLst>
          </p:cNvPr>
          <p:cNvSpPr txBox="1"/>
          <p:nvPr/>
        </p:nvSpPr>
        <p:spPr>
          <a:xfrm>
            <a:off x="1526549" y="6129361"/>
            <a:ext cx="3017520" cy="307777"/>
          </a:xfrm>
          <a:prstGeom prst="rect">
            <a:avLst/>
          </a:prstGeom>
          <a:noFill/>
        </p:spPr>
        <p:txBody>
          <a:bodyPr wrap="square" rtlCol="0">
            <a:spAutoFit/>
          </a:bodyPr>
          <a:lstStyle/>
          <a:p>
            <a:pPr lvl="0" algn="ctr"/>
            <a:r>
              <a:rPr lang="en-US" sz="1400">
                <a:solidFill>
                  <a:srgbClr val="000000"/>
                </a:solidFill>
                <a:latin typeface="Segoe" panose="020B0502040504020203" pitchFamily="34" charset="0"/>
              </a:rPr>
              <a:t>On Premise Active Directory</a:t>
            </a:r>
          </a:p>
        </p:txBody>
      </p:sp>
      <p:sp>
        <p:nvSpPr>
          <p:cNvPr id="21" name="TextBox 20">
            <a:extLst>
              <a:ext uri="{FF2B5EF4-FFF2-40B4-BE49-F238E27FC236}">
                <a16:creationId xmlns:a16="http://schemas.microsoft.com/office/drawing/2014/main" id="{61E6AD01-874F-4526-ACF0-3B81BF091801}"/>
              </a:ext>
            </a:extLst>
          </p:cNvPr>
          <p:cNvSpPr txBox="1"/>
          <p:nvPr/>
        </p:nvSpPr>
        <p:spPr>
          <a:xfrm>
            <a:off x="8376831" y="4203861"/>
            <a:ext cx="1554480" cy="523220"/>
          </a:xfrm>
          <a:prstGeom prst="rect">
            <a:avLst/>
          </a:prstGeom>
          <a:noFill/>
        </p:spPr>
        <p:txBody>
          <a:bodyPr wrap="square" rtlCol="0">
            <a:spAutoFit/>
          </a:bodyPr>
          <a:lstStyle/>
          <a:p>
            <a:pPr lvl="0" algn="ctr"/>
            <a:r>
              <a:rPr lang="en-US" sz="1400">
                <a:solidFill>
                  <a:srgbClr val="000000"/>
                </a:solidFill>
                <a:latin typeface="Segoe" panose="020B0502040504020203" pitchFamily="34" charset="0"/>
              </a:rPr>
              <a:t>Multi-Factor Authentication</a:t>
            </a:r>
          </a:p>
        </p:txBody>
      </p:sp>
      <p:sp>
        <p:nvSpPr>
          <p:cNvPr id="22" name="TextBox 21">
            <a:extLst>
              <a:ext uri="{FF2B5EF4-FFF2-40B4-BE49-F238E27FC236}">
                <a16:creationId xmlns:a16="http://schemas.microsoft.com/office/drawing/2014/main" id="{F342B480-DF18-435A-957D-09E86D8D7365}"/>
              </a:ext>
            </a:extLst>
          </p:cNvPr>
          <p:cNvSpPr txBox="1"/>
          <p:nvPr/>
        </p:nvSpPr>
        <p:spPr>
          <a:xfrm>
            <a:off x="2430724" y="4202356"/>
            <a:ext cx="1554480" cy="523220"/>
          </a:xfrm>
          <a:prstGeom prst="rect">
            <a:avLst/>
          </a:prstGeom>
          <a:noFill/>
        </p:spPr>
        <p:txBody>
          <a:bodyPr wrap="square" rtlCol="0">
            <a:spAutoFit/>
          </a:bodyPr>
          <a:lstStyle/>
          <a:p>
            <a:pPr lvl="0" algn="ctr"/>
            <a:r>
              <a:rPr lang="en-US" sz="1400">
                <a:solidFill>
                  <a:srgbClr val="000000"/>
                </a:solidFill>
                <a:latin typeface="Segoe" panose="020B0502040504020203" pitchFamily="34" charset="0"/>
              </a:rPr>
              <a:t>Multi-Factor Authentication</a:t>
            </a:r>
          </a:p>
        </p:txBody>
      </p:sp>
      <p:grpSp>
        <p:nvGrpSpPr>
          <p:cNvPr id="24" name="Group 23" descr="Diagram of Azure Multi-Factor Authentication structure, showing an on-premises Active Directory on the left, leading with an arrow to a user undergoing authentication. Results are fed via computers to an Azure Active Directory on the right.">
            <a:extLst>
              <a:ext uri="{FF2B5EF4-FFF2-40B4-BE49-F238E27FC236}">
                <a16:creationId xmlns:a16="http://schemas.microsoft.com/office/drawing/2014/main" id="{F40E28C2-62B2-458B-AF93-485AB6D7DD78}"/>
              </a:ext>
            </a:extLst>
          </p:cNvPr>
          <p:cNvGrpSpPr/>
          <p:nvPr/>
        </p:nvGrpSpPr>
        <p:grpSpPr>
          <a:xfrm>
            <a:off x="1852821" y="3221458"/>
            <a:ext cx="8454683" cy="3742428"/>
            <a:chOff x="328820" y="3221458"/>
            <a:chExt cx="8454683" cy="3742428"/>
          </a:xfrm>
        </p:grpSpPr>
        <p:pic>
          <p:nvPicPr>
            <p:cNvPr id="8" name="Picture 7">
              <a:extLst>
                <a:ext uri="{FF2B5EF4-FFF2-40B4-BE49-F238E27FC236}">
                  <a16:creationId xmlns:a16="http://schemas.microsoft.com/office/drawing/2014/main" id="{1F905C4B-8741-41F2-B722-53E9E2CDCA2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57870" y="4482196"/>
              <a:ext cx="2725633" cy="2481690"/>
            </a:xfrm>
            <a:prstGeom prst="rect">
              <a:avLst/>
            </a:prstGeom>
          </p:spPr>
        </p:pic>
        <p:grpSp>
          <p:nvGrpSpPr>
            <p:cNvPr id="3" name="Group 2">
              <a:extLst>
                <a:ext uri="{FF2B5EF4-FFF2-40B4-BE49-F238E27FC236}">
                  <a16:creationId xmlns:a16="http://schemas.microsoft.com/office/drawing/2014/main" id="{A5FA24F4-BE49-43EA-A41F-DBEB197DBD55}"/>
                </a:ext>
              </a:extLst>
            </p:cNvPr>
            <p:cNvGrpSpPr/>
            <p:nvPr/>
          </p:nvGrpSpPr>
          <p:grpSpPr>
            <a:xfrm>
              <a:off x="328820" y="3221458"/>
              <a:ext cx="5647753" cy="3215678"/>
              <a:chOff x="328820" y="3221458"/>
              <a:chExt cx="5647753" cy="3215678"/>
            </a:xfrm>
          </p:grpSpPr>
          <p:pic>
            <p:nvPicPr>
              <p:cNvPr id="12" name="Picture 11">
                <a:extLst>
                  <a:ext uri="{FF2B5EF4-FFF2-40B4-BE49-F238E27FC236}">
                    <a16:creationId xmlns:a16="http://schemas.microsoft.com/office/drawing/2014/main" id="{9A2F1D16-924C-4BFD-8FBA-B217AFA9C4C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324385" y="3221458"/>
                <a:ext cx="652188" cy="654060"/>
              </a:xfrm>
              <a:prstGeom prst="rect">
                <a:avLst/>
              </a:prstGeom>
            </p:spPr>
          </p:pic>
          <p:sp>
            <p:nvSpPr>
              <p:cNvPr id="23" name="Rectangle 22">
                <a:extLst>
                  <a:ext uri="{FF2B5EF4-FFF2-40B4-BE49-F238E27FC236}">
                    <a16:creationId xmlns:a16="http://schemas.microsoft.com/office/drawing/2014/main" id="{96C78774-A22B-454E-AB6E-84F7768DA557}"/>
                  </a:ext>
                </a:extLst>
              </p:cNvPr>
              <p:cNvSpPr/>
              <p:nvPr/>
            </p:nvSpPr>
            <p:spPr bwMode="auto">
              <a:xfrm>
                <a:off x="328820" y="5101353"/>
                <a:ext cx="2417160" cy="1335783"/>
              </a:xfrm>
              <a:prstGeom prst="rect">
                <a:avLst/>
              </a:prstGeom>
              <a:noFill/>
              <a:ln w="38100">
                <a:solidFill>
                  <a:schemeClr val="bg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hangingPunct="0"/>
                <a:endParaRPr lang="en-US">
                  <a:solidFill>
                    <a:srgbClr val="000000"/>
                  </a:solidFill>
                  <a:latin typeface="Verdana" pitchFamily="34" charset="0"/>
                </a:endParaRPr>
              </a:p>
            </p:txBody>
          </p:sp>
        </p:grpSp>
      </p:grpSp>
    </p:spTree>
    <p:extLst>
      <p:ext uri="{BB962C8B-B14F-4D97-AF65-F5344CB8AC3E}">
        <p14:creationId xmlns:p14="http://schemas.microsoft.com/office/powerpoint/2010/main" val="1922924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E1662-031D-40B6-8E7B-CFB2F6BCF19F}"/>
              </a:ext>
            </a:extLst>
          </p:cNvPr>
          <p:cNvSpPr>
            <a:spLocks noGrp="1"/>
          </p:cNvSpPr>
          <p:nvPr>
            <p:ph type="title"/>
          </p:nvPr>
        </p:nvSpPr>
        <p:spPr/>
        <p:txBody>
          <a:bodyPr/>
          <a:lstStyle/>
          <a:p>
            <a:r>
              <a:rPr lang="en-US"/>
              <a:t>Blob Types</a:t>
            </a:r>
          </a:p>
        </p:txBody>
      </p:sp>
      <p:sp>
        <p:nvSpPr>
          <p:cNvPr id="4" name="Content Placeholder 2">
            <a:extLst>
              <a:ext uri="{FF2B5EF4-FFF2-40B4-BE49-F238E27FC236}">
                <a16:creationId xmlns:a16="http://schemas.microsoft.com/office/drawing/2014/main" id="{CE0D120C-FC92-48D2-AE47-D9FB1F180690}"/>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There are two primary types of blobs:</a:t>
            </a:r>
          </a:p>
          <a:p>
            <a:pPr lvl="1"/>
            <a:endParaRPr lang="en-US" kern="0">
              <a:solidFill>
                <a:srgbClr val="000000"/>
              </a:solidFill>
            </a:endParaRPr>
          </a:p>
          <a:p>
            <a:pPr lvl="1"/>
            <a:endParaRPr lang="en-US" kern="0">
              <a:solidFill>
                <a:srgbClr val="000000"/>
              </a:solidFill>
            </a:endParaRPr>
          </a:p>
        </p:txBody>
      </p:sp>
      <p:graphicFrame>
        <p:nvGraphicFramePr>
          <p:cNvPr id="5" name="Diagram 4" descr="Slide shows two graphics, one depicting Page blobs and a second depicting Block blobs.">
            <a:extLst>
              <a:ext uri="{FF2B5EF4-FFF2-40B4-BE49-F238E27FC236}">
                <a16:creationId xmlns:a16="http://schemas.microsoft.com/office/drawing/2014/main" id="{FE7CF7BB-30B2-43E3-8348-F087905D2FD6}"/>
              </a:ext>
            </a:extLst>
          </p:cNvPr>
          <p:cNvGraphicFramePr/>
          <p:nvPr>
            <p:extLst/>
          </p:nvPr>
        </p:nvGraphicFramePr>
        <p:xfrm>
          <a:off x="3048000" y="2794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80242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A4C0E-2D38-4547-A609-58DA1C424F74}"/>
              </a:ext>
            </a:extLst>
          </p:cNvPr>
          <p:cNvSpPr>
            <a:spLocks noGrp="1"/>
          </p:cNvSpPr>
          <p:nvPr>
            <p:ph type="title"/>
          </p:nvPr>
        </p:nvSpPr>
        <p:spPr/>
        <p:txBody>
          <a:bodyPr/>
          <a:lstStyle/>
          <a:p>
            <a:r>
              <a:rPr lang="en-US"/>
              <a:t>Multi-Factor Authentication Providers</a:t>
            </a:r>
          </a:p>
        </p:txBody>
      </p:sp>
      <p:sp>
        <p:nvSpPr>
          <p:cNvPr id="4" name="Content Placeholder 2">
            <a:extLst>
              <a:ext uri="{FF2B5EF4-FFF2-40B4-BE49-F238E27FC236}">
                <a16:creationId xmlns:a16="http://schemas.microsoft.com/office/drawing/2014/main" id="{DFA6ACE3-A15C-4F10-9180-09E64863DB42}"/>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There are three authentication options available:</a:t>
            </a:r>
          </a:p>
          <a:p>
            <a:pPr lvl="1"/>
            <a:r>
              <a:rPr lang="en-US" kern="0">
                <a:solidFill>
                  <a:srgbClr val="000000"/>
                </a:solidFill>
              </a:rPr>
              <a:t>Multi-Factor Authentication apps</a:t>
            </a:r>
          </a:p>
          <a:p>
            <a:pPr lvl="2"/>
            <a:r>
              <a:rPr lang="en-US" kern="0">
                <a:solidFill>
                  <a:srgbClr val="000000"/>
                </a:solidFill>
              </a:rPr>
              <a:t>Target Windows Phone, Android, and iOS</a:t>
            </a:r>
          </a:p>
          <a:p>
            <a:pPr lvl="2"/>
            <a:r>
              <a:rPr lang="en-US" kern="0">
                <a:solidFill>
                  <a:srgbClr val="000000"/>
                </a:solidFill>
              </a:rPr>
              <a:t>Apps can send a notification to the end user and the user can then authenticate or deny a request to login</a:t>
            </a:r>
          </a:p>
          <a:p>
            <a:pPr lvl="2"/>
            <a:r>
              <a:rPr lang="en-US" kern="0">
                <a:solidFill>
                  <a:srgbClr val="000000"/>
                </a:solidFill>
              </a:rPr>
              <a:t>Apps can also provide a one-time passcode that must be used with the user name and password for each login attempt</a:t>
            </a:r>
          </a:p>
          <a:p>
            <a:pPr lvl="1"/>
            <a:r>
              <a:rPr lang="en-US" kern="0">
                <a:solidFill>
                  <a:srgbClr val="000000"/>
                </a:solidFill>
              </a:rPr>
              <a:t>Automated phone calls</a:t>
            </a:r>
          </a:p>
          <a:p>
            <a:pPr lvl="1"/>
            <a:r>
              <a:rPr lang="en-US" kern="0">
                <a:solidFill>
                  <a:srgbClr val="000000"/>
                </a:solidFill>
              </a:rPr>
              <a:t>Text messages</a:t>
            </a:r>
          </a:p>
          <a:p>
            <a:pPr lvl="1"/>
            <a:endParaRPr lang="en-US" kern="0">
              <a:solidFill>
                <a:srgbClr val="000000"/>
              </a:solidFill>
            </a:endParaRPr>
          </a:p>
        </p:txBody>
      </p:sp>
    </p:spTree>
    <p:extLst>
      <p:ext uri="{BB962C8B-B14F-4D97-AF65-F5344CB8AC3E}">
        <p14:creationId xmlns:p14="http://schemas.microsoft.com/office/powerpoint/2010/main" val="37606451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B7D25-5462-4359-A943-7D6BA4E4723C}"/>
              </a:ext>
            </a:extLst>
          </p:cNvPr>
          <p:cNvSpPr>
            <a:spLocks noGrp="1"/>
          </p:cNvSpPr>
          <p:nvPr>
            <p:ph type="title"/>
          </p:nvPr>
        </p:nvSpPr>
        <p:spPr/>
        <p:txBody>
          <a:bodyPr/>
          <a:lstStyle/>
          <a:p>
            <a:r>
              <a:rPr lang="en-US"/>
              <a:t>Lesson 4: Azure Key Vault</a:t>
            </a:r>
          </a:p>
        </p:txBody>
      </p:sp>
      <p:sp>
        <p:nvSpPr>
          <p:cNvPr id="3" name="Text Placeholder 2">
            <a:extLst>
              <a:ext uri="{FF2B5EF4-FFF2-40B4-BE49-F238E27FC236}">
                <a16:creationId xmlns:a16="http://schemas.microsoft.com/office/drawing/2014/main" id="{AB451A07-1E88-4533-A9CA-92E33616BDB7}"/>
              </a:ext>
            </a:extLst>
          </p:cNvPr>
          <p:cNvSpPr>
            <a:spLocks noGrp="1"/>
          </p:cNvSpPr>
          <p:nvPr>
            <p:ph type="body" idx="1"/>
          </p:nvPr>
        </p:nvSpPr>
        <p:spPr/>
        <p:txBody>
          <a:bodyPr/>
          <a:lstStyle/>
          <a:p>
            <a:r>
              <a:rPr lang="en-US"/>
              <a:t>Azure Key Vault
Utilization</a:t>
            </a:r>
          </a:p>
        </p:txBody>
      </p:sp>
    </p:spTree>
    <p:extLst>
      <p:ext uri="{BB962C8B-B14F-4D97-AF65-F5344CB8AC3E}">
        <p14:creationId xmlns:p14="http://schemas.microsoft.com/office/powerpoint/2010/main" val="961937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E8C5B-961E-44B9-B2B6-0525B8D38289}"/>
              </a:ext>
            </a:extLst>
          </p:cNvPr>
          <p:cNvSpPr>
            <a:spLocks noGrp="1"/>
          </p:cNvSpPr>
          <p:nvPr>
            <p:ph type="title"/>
          </p:nvPr>
        </p:nvSpPr>
        <p:spPr/>
        <p:txBody>
          <a:bodyPr/>
          <a:lstStyle/>
          <a:p>
            <a:r>
              <a:rPr lang="en-US"/>
              <a:t>Azure Key Vault</a:t>
            </a:r>
          </a:p>
        </p:txBody>
      </p:sp>
      <p:sp>
        <p:nvSpPr>
          <p:cNvPr id="4" name="Content Placeholder 2">
            <a:extLst>
              <a:ext uri="{FF2B5EF4-FFF2-40B4-BE49-F238E27FC236}">
                <a16:creationId xmlns:a16="http://schemas.microsoft.com/office/drawing/2014/main" id="{B03BE263-C126-4428-89D5-9879D133F79B}"/>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Azure Key Vault allows to store in a safe store:</a:t>
            </a:r>
          </a:p>
          <a:p>
            <a:pPr lvl="1"/>
            <a:r>
              <a:rPr lang="en-US" kern="0">
                <a:solidFill>
                  <a:srgbClr val="000000"/>
                </a:solidFill>
              </a:rPr>
              <a:t>Application secrets</a:t>
            </a:r>
          </a:p>
          <a:p>
            <a:pPr lvl="1"/>
            <a:r>
              <a:rPr lang="en-US" kern="0">
                <a:solidFill>
                  <a:srgbClr val="000000"/>
                </a:solidFill>
              </a:rPr>
              <a:t>Authentication keys</a:t>
            </a:r>
          </a:p>
          <a:p>
            <a:pPr lvl="1"/>
            <a:r>
              <a:rPr lang="en-US" kern="0">
                <a:solidFill>
                  <a:srgbClr val="000000"/>
                </a:solidFill>
              </a:rPr>
              <a:t>Storage Account keys</a:t>
            </a:r>
          </a:p>
          <a:p>
            <a:pPr lvl="1"/>
            <a:r>
              <a:rPr lang="en-US" kern="0">
                <a:solidFill>
                  <a:srgbClr val="000000"/>
                </a:solidFill>
              </a:rPr>
              <a:t>SSL certificates - *.pfx files</a:t>
            </a:r>
          </a:p>
          <a:p>
            <a:pPr lvl="1"/>
            <a:r>
              <a:rPr lang="en-US" kern="0">
                <a:solidFill>
                  <a:srgbClr val="000000"/>
                </a:solidFill>
              </a:rPr>
              <a:t>Passwords</a:t>
            </a:r>
          </a:p>
          <a:p>
            <a:r>
              <a:rPr lang="en-US" kern="0">
                <a:solidFill>
                  <a:srgbClr val="000000"/>
                </a:solidFill>
              </a:rPr>
              <a:t>SLA of 99.9% processing in five seconds transactions</a:t>
            </a:r>
          </a:p>
          <a:p>
            <a:endParaRPr lang="en-US" kern="0">
              <a:solidFill>
                <a:srgbClr val="000000"/>
              </a:solidFill>
            </a:endParaRPr>
          </a:p>
          <a:p>
            <a:endParaRPr lang="en-US" kern="0">
              <a:solidFill>
                <a:srgbClr val="000000"/>
              </a:solidFill>
            </a:endParaRPr>
          </a:p>
        </p:txBody>
      </p:sp>
    </p:spTree>
    <p:extLst>
      <p:ext uri="{BB962C8B-B14F-4D97-AF65-F5344CB8AC3E}">
        <p14:creationId xmlns:p14="http://schemas.microsoft.com/office/powerpoint/2010/main" val="26162880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F1729-8D56-40C1-A043-85B321A2F659}"/>
              </a:ext>
            </a:extLst>
          </p:cNvPr>
          <p:cNvSpPr>
            <a:spLocks noGrp="1"/>
          </p:cNvSpPr>
          <p:nvPr>
            <p:ph type="title"/>
          </p:nvPr>
        </p:nvSpPr>
        <p:spPr/>
        <p:txBody>
          <a:bodyPr/>
          <a:lstStyle/>
          <a:p>
            <a:r>
              <a:rPr lang="en-US"/>
              <a:t>Tiers</a:t>
            </a:r>
          </a:p>
        </p:txBody>
      </p:sp>
      <p:sp>
        <p:nvSpPr>
          <p:cNvPr id="4" name="Content Placeholder 2">
            <a:extLst>
              <a:ext uri="{FF2B5EF4-FFF2-40B4-BE49-F238E27FC236}">
                <a16:creationId xmlns:a16="http://schemas.microsoft.com/office/drawing/2014/main" id="{5F3D3D2D-EFF4-492D-808A-B36BCF27EAAD}"/>
              </a:ext>
            </a:extLst>
          </p:cNvPr>
          <p:cNvSpPr txBox="1">
            <a:spLocks/>
          </p:cNvSpPr>
          <p:nvPr/>
        </p:nvSpPr>
        <p:spPr>
          <a:xfrm>
            <a:off x="1982788" y="1021216"/>
            <a:ext cx="8119156" cy="1099415"/>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Standard</a:t>
            </a:r>
          </a:p>
          <a:p>
            <a:r>
              <a:rPr lang="en-US" kern="0">
                <a:solidFill>
                  <a:srgbClr val="000000"/>
                </a:solidFill>
              </a:rPr>
              <a:t>Premium – HSM based Keys</a:t>
            </a:r>
          </a:p>
          <a:p>
            <a:endParaRPr lang="en-US" kern="0">
              <a:solidFill>
                <a:srgbClr val="000000"/>
              </a:solidFill>
            </a:endParaRPr>
          </a:p>
        </p:txBody>
      </p:sp>
      <p:pic>
        <p:nvPicPr>
          <p:cNvPr id="5" name="Picture 4" descr="Screenshots of Azure Key Vault service subscription Standard and Premium pricing tiers.">
            <a:extLst>
              <a:ext uri="{FF2B5EF4-FFF2-40B4-BE49-F238E27FC236}">
                <a16:creationId xmlns:a16="http://schemas.microsoft.com/office/drawing/2014/main" id="{E3300E3C-2CFB-4C9E-8CDB-91A36E0598A3}"/>
              </a:ext>
            </a:extLst>
          </p:cNvPr>
          <p:cNvPicPr/>
          <p:nvPr/>
        </p:nvPicPr>
        <p:blipFill rotWithShape="1">
          <a:blip r:embed="rId3"/>
          <a:srcRect b="20529"/>
          <a:stretch/>
        </p:blipFill>
        <p:spPr>
          <a:xfrm>
            <a:off x="4053681" y="2823012"/>
            <a:ext cx="4438650" cy="3112650"/>
          </a:xfrm>
          <a:prstGeom prst="rect">
            <a:avLst/>
          </a:prstGeom>
        </p:spPr>
      </p:pic>
    </p:spTree>
    <p:extLst>
      <p:ext uri="{BB962C8B-B14F-4D97-AF65-F5344CB8AC3E}">
        <p14:creationId xmlns:p14="http://schemas.microsoft.com/office/powerpoint/2010/main" val="20145866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793ED-0514-4D24-9A46-BCCF222F514C}"/>
              </a:ext>
            </a:extLst>
          </p:cNvPr>
          <p:cNvSpPr>
            <a:spLocks noGrp="1"/>
          </p:cNvSpPr>
          <p:nvPr>
            <p:ph type="title"/>
          </p:nvPr>
        </p:nvSpPr>
        <p:spPr/>
        <p:txBody>
          <a:bodyPr/>
          <a:lstStyle/>
          <a:p>
            <a:r>
              <a:rPr lang="en-US"/>
              <a:t>Key Vault Process</a:t>
            </a:r>
          </a:p>
        </p:txBody>
      </p:sp>
      <p:sp>
        <p:nvSpPr>
          <p:cNvPr id="4" name="Content Placeholder 2">
            <a:extLst>
              <a:ext uri="{FF2B5EF4-FFF2-40B4-BE49-F238E27FC236}">
                <a16:creationId xmlns:a16="http://schemas.microsoft.com/office/drawing/2014/main" id="{21B8CFBC-5B93-4AD8-B0CF-B857FF7D1D35}"/>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Information is stored in Hardware security modules (HSM)</a:t>
            </a:r>
          </a:p>
          <a:p>
            <a:r>
              <a:rPr lang="en-US" kern="0">
                <a:solidFill>
                  <a:srgbClr val="000000"/>
                </a:solidFill>
              </a:rPr>
              <a:t>No upfront cost in hardware, etc.</a:t>
            </a:r>
          </a:p>
          <a:p>
            <a:r>
              <a:rPr lang="en-US" kern="0">
                <a:solidFill>
                  <a:srgbClr val="000000"/>
                </a:solidFill>
              </a:rPr>
              <a:t>Fully managed by Microsoft</a:t>
            </a:r>
          </a:p>
          <a:p>
            <a:pPr lvl="1"/>
            <a:r>
              <a:rPr lang="en-US" kern="0">
                <a:solidFill>
                  <a:srgbClr val="000000"/>
                </a:solidFill>
              </a:rPr>
              <a:t>Minimizes complexity of hosting secrets</a:t>
            </a:r>
          </a:p>
          <a:p>
            <a:r>
              <a:rPr lang="en-US" kern="0">
                <a:solidFill>
                  <a:srgbClr val="000000"/>
                </a:solidFill>
              </a:rPr>
              <a:t>Keys processed in FIPS 140-2 Level 2 </a:t>
            </a:r>
          </a:p>
          <a:p>
            <a:pPr lvl="1"/>
            <a:r>
              <a:rPr lang="en-US" kern="0">
                <a:solidFill>
                  <a:srgbClr val="000000"/>
                </a:solidFill>
              </a:rPr>
              <a:t>Secrets never leave the HSM</a:t>
            </a:r>
          </a:p>
          <a:p>
            <a:pPr lvl="1"/>
            <a:r>
              <a:rPr lang="en-US" kern="0">
                <a:solidFill>
                  <a:srgbClr val="000000"/>
                </a:solidFill>
              </a:rPr>
              <a:t>For HSM protection, you must use the Premium tier</a:t>
            </a:r>
          </a:p>
          <a:p>
            <a:endParaRPr lang="en-US" kern="0">
              <a:solidFill>
                <a:srgbClr val="000000"/>
              </a:solidFill>
            </a:endParaRPr>
          </a:p>
          <a:p>
            <a:endParaRPr lang="en-US" kern="0">
              <a:solidFill>
                <a:srgbClr val="000000"/>
              </a:solidFill>
            </a:endParaRPr>
          </a:p>
        </p:txBody>
      </p:sp>
    </p:spTree>
    <p:extLst>
      <p:ext uri="{BB962C8B-B14F-4D97-AF65-F5344CB8AC3E}">
        <p14:creationId xmlns:p14="http://schemas.microsoft.com/office/powerpoint/2010/main" val="14641856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82181-DBCD-4241-AC5E-27CF535B0AA7}"/>
              </a:ext>
            </a:extLst>
          </p:cNvPr>
          <p:cNvSpPr>
            <a:spLocks noGrp="1"/>
          </p:cNvSpPr>
          <p:nvPr>
            <p:ph type="title"/>
          </p:nvPr>
        </p:nvSpPr>
        <p:spPr/>
        <p:txBody>
          <a:bodyPr/>
          <a:lstStyle/>
          <a:p>
            <a:r>
              <a:rPr lang="en-US"/>
              <a:t>Key Vault Process</a:t>
            </a:r>
          </a:p>
        </p:txBody>
      </p:sp>
      <p:grpSp>
        <p:nvGrpSpPr>
          <p:cNvPr id="4" name="Group 3" descr="Illustration of the Azure Key Vault process, showing 1) creation of a Key Vault, 2) authorization of app and users, 3) creation/import of keys and secrets, 4) deployment of an app configured with keys and secrets, and 5) a user gaining access by inputting a secret or key.">
            <a:extLst>
              <a:ext uri="{FF2B5EF4-FFF2-40B4-BE49-F238E27FC236}">
                <a16:creationId xmlns:a16="http://schemas.microsoft.com/office/drawing/2014/main" id="{24148EE0-2EEF-447D-98E5-372AEFB1D04B}"/>
              </a:ext>
            </a:extLst>
          </p:cNvPr>
          <p:cNvGrpSpPr>
            <a:grpSpLocks noChangeAspect="1"/>
          </p:cNvGrpSpPr>
          <p:nvPr/>
        </p:nvGrpSpPr>
        <p:grpSpPr>
          <a:xfrm>
            <a:off x="1981200" y="1552449"/>
            <a:ext cx="8229600" cy="3733646"/>
            <a:chOff x="-445969" y="1140561"/>
            <a:chExt cx="10035938" cy="4553154"/>
          </a:xfrm>
        </p:grpSpPr>
        <p:sp>
          <p:nvSpPr>
            <p:cNvPr id="5" name="Freeform 12">
              <a:extLst>
                <a:ext uri="{FF2B5EF4-FFF2-40B4-BE49-F238E27FC236}">
                  <a16:creationId xmlns:a16="http://schemas.microsoft.com/office/drawing/2014/main" id="{EB90AB5A-AD2D-4118-88F3-9D950B6DB06C}"/>
                </a:ext>
              </a:extLst>
            </p:cNvPr>
            <p:cNvSpPr>
              <a:spLocks/>
            </p:cNvSpPr>
            <p:nvPr/>
          </p:nvSpPr>
          <p:spPr bwMode="auto">
            <a:xfrm>
              <a:off x="1220447" y="1164287"/>
              <a:ext cx="3538415" cy="1941153"/>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47D8FF">
                <a:lumMod val="75000"/>
              </a:srgbClr>
            </a:solidFill>
            <a:ln>
              <a:noFill/>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600">
                <a:solidFill>
                  <a:srgbClr val="FFFFFF"/>
                </a:solidFill>
                <a:latin typeface="Segoe UI"/>
                <a:cs typeface="Arial" charset="0"/>
              </a:endParaRPr>
            </a:p>
          </p:txBody>
        </p:sp>
        <p:sp>
          <p:nvSpPr>
            <p:cNvPr id="6" name="Freeform 12">
              <a:extLst>
                <a:ext uri="{FF2B5EF4-FFF2-40B4-BE49-F238E27FC236}">
                  <a16:creationId xmlns:a16="http://schemas.microsoft.com/office/drawing/2014/main" id="{A6E19756-8F69-4E0D-82E4-D51EC9C890EE}"/>
                </a:ext>
              </a:extLst>
            </p:cNvPr>
            <p:cNvSpPr>
              <a:spLocks/>
            </p:cNvSpPr>
            <p:nvPr/>
          </p:nvSpPr>
          <p:spPr bwMode="auto">
            <a:xfrm>
              <a:off x="6051555" y="1140561"/>
              <a:ext cx="3538414" cy="1941502"/>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47D8FF">
                <a:lumMod val="75000"/>
              </a:srgbClr>
            </a:solidFill>
            <a:ln>
              <a:noFill/>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600">
                <a:solidFill>
                  <a:srgbClr val="FFFFFF"/>
                </a:solidFill>
                <a:latin typeface="Segoe UI"/>
                <a:cs typeface="Arial" charset="0"/>
              </a:endParaRPr>
            </a:p>
          </p:txBody>
        </p:sp>
        <p:sp>
          <p:nvSpPr>
            <p:cNvPr id="7" name="Flowchart: Process 6">
              <a:extLst>
                <a:ext uri="{FF2B5EF4-FFF2-40B4-BE49-F238E27FC236}">
                  <a16:creationId xmlns:a16="http://schemas.microsoft.com/office/drawing/2014/main" id="{B50B7EA7-5AD1-48D0-A148-6C2848CCB64A}"/>
                </a:ext>
              </a:extLst>
            </p:cNvPr>
            <p:cNvSpPr/>
            <p:nvPr/>
          </p:nvSpPr>
          <p:spPr bwMode="auto">
            <a:xfrm>
              <a:off x="7187412" y="2445708"/>
              <a:ext cx="1624238" cy="360228"/>
            </a:xfrm>
            <a:prstGeom prst="flowChartProcess">
              <a:avLst/>
            </a:prstGeom>
            <a:noFill/>
            <a:ln w="9525" cap="flat" cmpd="sng" algn="ctr">
              <a:noFill/>
              <a:prstDash val="solid"/>
              <a:headEnd type="none" w="med" len="med"/>
              <a:tailEnd type="none" w="med" len="med"/>
            </a:ln>
            <a:effectLst/>
          </p:spPr>
          <p:txBody>
            <a:bodyPr rot="0" spcFirstLastPara="0" vert="horz" wrap="square" lIns="186494" tIns="149196" rIns="186494" bIns="149196"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50846" fontAlgn="base">
                <a:lnSpc>
                  <a:spcPct val="90000"/>
                </a:lnSpc>
                <a:spcBef>
                  <a:spcPct val="0"/>
                </a:spcBef>
                <a:spcAft>
                  <a:spcPct val="0"/>
                </a:spcAft>
                <a:defRPr/>
              </a:pPr>
              <a:r>
                <a:rPr lang="en-US">
                  <a:solidFill>
                    <a:srgbClr val="FFFFFF"/>
                  </a:solidFill>
                  <a:latin typeface="Segoe UI Semibold" panose="020B0702040204020203" pitchFamily="34" charset="0"/>
                  <a:ea typeface="Segoe UI" pitchFamily="34" charset="0"/>
                  <a:cs typeface="Segoe UI Semibold" panose="020B0702040204020203" pitchFamily="34" charset="0"/>
                </a:rPr>
                <a:t>App</a:t>
              </a:r>
            </a:p>
          </p:txBody>
        </p:sp>
        <p:sp>
          <p:nvSpPr>
            <p:cNvPr id="8" name="Rounded Rectangle 4">
              <a:extLst>
                <a:ext uri="{FF2B5EF4-FFF2-40B4-BE49-F238E27FC236}">
                  <a16:creationId xmlns:a16="http://schemas.microsoft.com/office/drawing/2014/main" id="{F47FDD41-FE0F-440B-9773-F9052E6BDA7D}"/>
                </a:ext>
              </a:extLst>
            </p:cNvPr>
            <p:cNvSpPr/>
            <p:nvPr/>
          </p:nvSpPr>
          <p:spPr bwMode="auto">
            <a:xfrm>
              <a:off x="2669298" y="2445708"/>
              <a:ext cx="1671701" cy="414976"/>
            </a:xfrm>
            <a:prstGeom prst="roundRect">
              <a:avLst/>
            </a:prstGeom>
            <a:solidFill>
              <a:srgbClr val="FF8C00"/>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horz" wrap="square" lIns="186494" tIns="149196" rIns="186494" bIns="149196"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846" fontAlgn="base">
                <a:lnSpc>
                  <a:spcPct val="90000"/>
                </a:lnSpc>
                <a:spcBef>
                  <a:spcPct val="0"/>
                </a:spcBef>
                <a:spcAft>
                  <a:spcPct val="0"/>
                </a:spcAft>
                <a:defRPr/>
              </a:pPr>
              <a:r>
                <a:rPr lang="en-US">
                  <a:gradFill>
                    <a:gsLst>
                      <a:gs pos="0">
                        <a:srgbClr val="FFFFFF"/>
                      </a:gs>
                      <a:gs pos="100000">
                        <a:srgbClr val="FFFFFF"/>
                      </a:gs>
                    </a:gsLst>
                    <a:lin ang="5400000" scaled="0"/>
                  </a:gradFill>
                  <a:latin typeface="Segoe UI"/>
                  <a:ea typeface="Segoe UI" pitchFamily="34" charset="0"/>
                  <a:cs typeface="Segoe UI" pitchFamily="34" charset="0"/>
                </a:rPr>
                <a:t>Key Vault</a:t>
              </a:r>
            </a:p>
          </p:txBody>
        </p:sp>
        <p:cxnSp>
          <p:nvCxnSpPr>
            <p:cNvPr id="9" name="Elbow Connector 9">
              <a:extLst>
                <a:ext uri="{FF2B5EF4-FFF2-40B4-BE49-F238E27FC236}">
                  <a16:creationId xmlns:a16="http://schemas.microsoft.com/office/drawing/2014/main" id="{D62E4598-BB23-44FC-A0A5-4EBC45E17AD5}"/>
                </a:ext>
              </a:extLst>
            </p:cNvPr>
            <p:cNvCxnSpPr>
              <a:endCxn id="8" idx="2"/>
            </p:cNvCxnSpPr>
            <p:nvPr/>
          </p:nvCxnSpPr>
          <p:spPr>
            <a:xfrm rot="10800000">
              <a:off x="3505149" y="2860685"/>
              <a:ext cx="3135482" cy="2054797"/>
            </a:xfrm>
            <a:prstGeom prst="bentConnector2">
              <a:avLst/>
            </a:prstGeom>
            <a:ln>
              <a:headEnd type="none"/>
              <a:tailEnd type="triangle" w="lg" len="lg"/>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7F793C0B-643F-4533-AFD6-4C788E414458}"/>
                </a:ext>
              </a:extLst>
            </p:cNvPr>
            <p:cNvCxnSpPr>
              <a:stCxn id="12" idx="1"/>
              <a:endCxn id="8" idx="3"/>
            </p:cNvCxnSpPr>
            <p:nvPr/>
          </p:nvCxnSpPr>
          <p:spPr>
            <a:xfrm flipH="1">
              <a:off x="4340999" y="2652716"/>
              <a:ext cx="2318587" cy="480"/>
            </a:xfrm>
            <a:prstGeom prst="straightConnector1">
              <a:avLst/>
            </a:prstGeom>
            <a:ln>
              <a:headEnd type="none"/>
              <a:tailEnd type="triangle" w="lg" len="lg"/>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524F0F99-4FE8-4CE8-9EE1-CEE1ABB6ADB4}"/>
                </a:ext>
              </a:extLst>
            </p:cNvPr>
            <p:cNvCxnSpPr/>
            <p:nvPr/>
          </p:nvCxnSpPr>
          <p:spPr>
            <a:xfrm flipV="1">
              <a:off x="6943800" y="3105788"/>
              <a:ext cx="1631" cy="1013376"/>
            </a:xfrm>
            <a:prstGeom prst="straightConnector1">
              <a:avLst/>
            </a:prstGeom>
            <a:ln>
              <a:headEnd type="none"/>
              <a:tailEnd type="triangle" w="lg" len="lg"/>
            </a:ln>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09D37B3A-7149-4428-BF15-31466F1E58C9}"/>
                </a:ext>
              </a:extLst>
            </p:cNvPr>
            <p:cNvPicPr>
              <a:picLocks noChangeAspect="1"/>
            </p:cNvPicPr>
            <p:nvPr/>
          </p:nvPicPr>
          <p:blipFill>
            <a:blip r:embed="rId3">
              <a:biLevel thresh="25000"/>
            </a:blip>
            <a:stretch>
              <a:fillRect/>
            </a:stretch>
          </p:blipFill>
          <p:spPr>
            <a:xfrm>
              <a:off x="6659586" y="2389202"/>
              <a:ext cx="573509" cy="527028"/>
            </a:xfrm>
            <a:prstGeom prst="rect">
              <a:avLst/>
            </a:prstGeom>
          </p:spPr>
        </p:pic>
        <p:sp>
          <p:nvSpPr>
            <p:cNvPr id="13" name="TextBox 10">
              <a:extLst>
                <a:ext uri="{FF2B5EF4-FFF2-40B4-BE49-F238E27FC236}">
                  <a16:creationId xmlns:a16="http://schemas.microsoft.com/office/drawing/2014/main" id="{FACFC8D6-84EF-4FBD-AEC8-391D1EB58142}"/>
                </a:ext>
              </a:extLst>
            </p:cNvPr>
            <p:cNvSpPr txBox="1"/>
            <p:nvPr/>
          </p:nvSpPr>
          <p:spPr>
            <a:xfrm>
              <a:off x="-445969" y="3447528"/>
              <a:ext cx="4039122" cy="177123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66298" indent="-466298">
                <a:lnSpc>
                  <a:spcPct val="90000"/>
                </a:lnSpc>
                <a:spcAft>
                  <a:spcPts val="600"/>
                </a:spcAft>
                <a:buFontTx/>
                <a:buAutoNum type="arabicPeriod"/>
                <a:defRPr/>
              </a:pPr>
              <a:r>
                <a:rPr lang="en-US">
                  <a:solidFill>
                    <a:srgbClr val="000000"/>
                  </a:solidFill>
                  <a:latin typeface="Segoe UI"/>
                  <a:cs typeface="Arial" charset="0"/>
                </a:rPr>
                <a:t>Create Key Vault</a:t>
              </a:r>
            </a:p>
            <a:p>
              <a:pPr marL="466298" indent="-466298">
                <a:lnSpc>
                  <a:spcPct val="90000"/>
                </a:lnSpc>
                <a:spcAft>
                  <a:spcPts val="600"/>
                </a:spcAft>
                <a:buFontTx/>
                <a:buAutoNum type="arabicPeriod"/>
                <a:defRPr/>
              </a:pPr>
              <a:r>
                <a:rPr lang="en-US">
                  <a:solidFill>
                    <a:srgbClr val="000000"/>
                  </a:solidFill>
                  <a:latin typeface="Segoe UI"/>
                  <a:cs typeface="Arial" charset="0"/>
                </a:rPr>
                <a:t>Authorize app, users</a:t>
              </a:r>
            </a:p>
            <a:p>
              <a:pPr marL="466298" indent="-466298">
                <a:lnSpc>
                  <a:spcPct val="90000"/>
                </a:lnSpc>
                <a:spcAft>
                  <a:spcPts val="600"/>
                </a:spcAft>
                <a:buFontTx/>
                <a:buAutoNum type="arabicPeriod"/>
                <a:defRPr/>
              </a:pPr>
              <a:r>
                <a:rPr lang="en-US">
                  <a:solidFill>
                    <a:srgbClr val="000000"/>
                  </a:solidFill>
                  <a:latin typeface="Segoe UI"/>
                  <a:cs typeface="Arial" charset="0"/>
                </a:rPr>
                <a:t>Create/import keys/secrets</a:t>
              </a:r>
            </a:p>
          </p:txBody>
        </p:sp>
        <p:grpSp>
          <p:nvGrpSpPr>
            <p:cNvPr id="14" name="Group 13">
              <a:extLst>
                <a:ext uri="{FF2B5EF4-FFF2-40B4-BE49-F238E27FC236}">
                  <a16:creationId xmlns:a16="http://schemas.microsoft.com/office/drawing/2014/main" id="{6A882309-BD1B-4882-B7B8-F5EFDE8AAB2F}"/>
                </a:ext>
              </a:extLst>
            </p:cNvPr>
            <p:cNvGrpSpPr/>
            <p:nvPr/>
          </p:nvGrpSpPr>
          <p:grpSpPr>
            <a:xfrm>
              <a:off x="3103031" y="3314302"/>
              <a:ext cx="345296" cy="662981"/>
              <a:chOff x="9071737" y="5772887"/>
              <a:chExt cx="377892" cy="725566"/>
            </a:xfrm>
            <a:solidFill>
              <a:srgbClr val="FFFFFF"/>
            </a:solidFill>
          </p:grpSpPr>
          <p:sp>
            <p:nvSpPr>
              <p:cNvPr id="53" name="Oval 52">
                <a:extLst>
                  <a:ext uri="{FF2B5EF4-FFF2-40B4-BE49-F238E27FC236}">
                    <a16:creationId xmlns:a16="http://schemas.microsoft.com/office/drawing/2014/main" id="{F8B40FAF-330F-4EFE-98DE-5A9B30D970C6}"/>
                  </a:ext>
                </a:extLst>
              </p:cNvPr>
              <p:cNvSpPr/>
              <p:nvPr/>
            </p:nvSpPr>
            <p:spPr bwMode="auto">
              <a:xfrm>
                <a:off x="9071737" y="5772887"/>
                <a:ext cx="377892" cy="377892"/>
              </a:xfrm>
              <a:prstGeom prst="ellipse">
                <a:avLst/>
              </a:prstGeom>
              <a:solidFill>
                <a:schemeClr val="accent2"/>
              </a:solidFill>
              <a:ln w="9525" cap="flat" cmpd="sng" algn="ctr">
                <a:noFill/>
                <a:prstDash val="solid"/>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846" fontAlgn="base">
                  <a:lnSpc>
                    <a:spcPct val="90000"/>
                  </a:lnSpc>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5678EE0D-BC67-4CE3-8CAB-1BAE4ABA31A4}"/>
                  </a:ext>
                </a:extLst>
              </p:cNvPr>
              <p:cNvSpPr/>
              <p:nvPr/>
            </p:nvSpPr>
            <p:spPr bwMode="auto">
              <a:xfrm>
                <a:off x="9187636" y="5886568"/>
                <a:ext cx="150692" cy="150692"/>
              </a:xfrm>
              <a:prstGeom prst="ellipse">
                <a:avLst/>
              </a:prstGeom>
              <a:solidFill>
                <a:srgbClr val="505050"/>
              </a:solidFill>
              <a:ln w="9525" cap="flat" cmpd="sng" algn="ctr">
                <a:noFill/>
                <a:prstDash val="solid"/>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846" fontAlgn="base">
                  <a:lnSpc>
                    <a:spcPct val="90000"/>
                  </a:lnSpc>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2124157D-5B43-4FA8-B9B0-36DE838370E5}"/>
                  </a:ext>
                </a:extLst>
              </p:cNvPr>
              <p:cNvSpPr/>
              <p:nvPr/>
            </p:nvSpPr>
            <p:spPr bwMode="auto">
              <a:xfrm>
                <a:off x="9199420" y="6095996"/>
                <a:ext cx="138908" cy="402457"/>
              </a:xfrm>
              <a:prstGeom prst="rect">
                <a:avLst/>
              </a:prstGeom>
              <a:solidFill>
                <a:schemeClr val="accent2"/>
              </a:solidFill>
              <a:ln w="9525" cap="flat" cmpd="sng" algn="ctr">
                <a:noFill/>
                <a:prstDash val="solid"/>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846" fontAlgn="base">
                  <a:lnSpc>
                    <a:spcPct val="90000"/>
                  </a:lnSpc>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CCE90A9E-2106-4FF3-9212-FD5139E6E600}"/>
                  </a:ext>
                </a:extLst>
              </p:cNvPr>
              <p:cNvSpPr/>
              <p:nvPr/>
            </p:nvSpPr>
            <p:spPr bwMode="auto">
              <a:xfrm>
                <a:off x="9101276" y="6312592"/>
                <a:ext cx="161213" cy="117983"/>
              </a:xfrm>
              <a:prstGeom prst="rect">
                <a:avLst/>
              </a:prstGeom>
              <a:solidFill>
                <a:schemeClr val="accent2"/>
              </a:solidFill>
              <a:ln w="9525" cap="flat" cmpd="sng" algn="ctr">
                <a:noFill/>
                <a:prstDash val="solid"/>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846" fontAlgn="base">
                  <a:lnSpc>
                    <a:spcPct val="90000"/>
                  </a:lnSpc>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5" name="TextBox 31">
              <a:extLst>
                <a:ext uri="{FF2B5EF4-FFF2-40B4-BE49-F238E27FC236}">
                  <a16:creationId xmlns:a16="http://schemas.microsoft.com/office/drawing/2014/main" id="{36A1F7C6-CCB0-43B8-BE82-3AF7FF0BD8BB}"/>
                </a:ext>
              </a:extLst>
            </p:cNvPr>
            <p:cNvSpPr txBox="1"/>
            <p:nvPr/>
          </p:nvSpPr>
          <p:spPr>
            <a:xfrm>
              <a:off x="4202231" y="2941968"/>
              <a:ext cx="2667000" cy="671510"/>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defRPr/>
              </a:pPr>
              <a:r>
                <a:rPr lang="en-US">
                  <a:solidFill>
                    <a:sysClr val="windowText" lastClr="000000"/>
                  </a:solidFill>
                  <a:latin typeface="Segoe UI"/>
                  <a:cs typeface="Arial" charset="0"/>
                </a:rPr>
                <a:t>5.  Use key/secret</a:t>
              </a:r>
            </a:p>
          </p:txBody>
        </p:sp>
        <p:grpSp>
          <p:nvGrpSpPr>
            <p:cNvPr id="16" name="Group 15">
              <a:extLst>
                <a:ext uri="{FF2B5EF4-FFF2-40B4-BE49-F238E27FC236}">
                  <a16:creationId xmlns:a16="http://schemas.microsoft.com/office/drawing/2014/main" id="{6964D333-E0D1-4165-BC30-5059D3FB7675}"/>
                </a:ext>
              </a:extLst>
            </p:cNvPr>
            <p:cNvGrpSpPr>
              <a:grpSpLocks noChangeAspect="1"/>
            </p:cNvGrpSpPr>
            <p:nvPr/>
          </p:nvGrpSpPr>
          <p:grpSpPr>
            <a:xfrm>
              <a:off x="6640630" y="4102658"/>
              <a:ext cx="819834" cy="1591057"/>
              <a:chOff x="4271851" y="3327454"/>
              <a:chExt cx="1643248" cy="3189061"/>
            </a:xfrm>
          </p:grpSpPr>
          <p:grpSp>
            <p:nvGrpSpPr>
              <p:cNvPr id="17" name="Group 16">
                <a:extLst>
                  <a:ext uri="{FF2B5EF4-FFF2-40B4-BE49-F238E27FC236}">
                    <a16:creationId xmlns:a16="http://schemas.microsoft.com/office/drawing/2014/main" id="{F3DCA844-D667-4AB7-86E1-D96D187B2100}"/>
                  </a:ext>
                </a:extLst>
              </p:cNvPr>
              <p:cNvGrpSpPr/>
              <p:nvPr/>
            </p:nvGrpSpPr>
            <p:grpSpPr>
              <a:xfrm>
                <a:off x="4271851" y="3327454"/>
                <a:ext cx="1151074" cy="3189061"/>
                <a:chOff x="4428563" y="3327454"/>
                <a:chExt cx="1151074" cy="3189061"/>
              </a:xfrm>
            </p:grpSpPr>
            <p:sp>
              <p:nvSpPr>
                <p:cNvPr id="25" name="Freeform 70">
                  <a:extLst>
                    <a:ext uri="{FF2B5EF4-FFF2-40B4-BE49-F238E27FC236}">
                      <a16:creationId xmlns:a16="http://schemas.microsoft.com/office/drawing/2014/main" id="{77A5222E-437A-468C-B237-9A0EEA2D2D5E}"/>
                    </a:ext>
                  </a:extLst>
                </p:cNvPr>
                <p:cNvSpPr>
                  <a:spLocks/>
                </p:cNvSpPr>
                <p:nvPr/>
              </p:nvSpPr>
              <p:spPr bwMode="auto">
                <a:xfrm>
                  <a:off x="5027071" y="6392730"/>
                  <a:ext cx="251398" cy="123785"/>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26" name="Freeform 5">
                  <a:extLst>
                    <a:ext uri="{FF2B5EF4-FFF2-40B4-BE49-F238E27FC236}">
                      <a16:creationId xmlns:a16="http://schemas.microsoft.com/office/drawing/2014/main" id="{176360CF-220A-4E9B-B0D8-B60EF60CC5E6}"/>
                    </a:ext>
                  </a:extLst>
                </p:cNvPr>
                <p:cNvSpPr>
                  <a:spLocks/>
                </p:cNvSpPr>
                <p:nvPr/>
              </p:nvSpPr>
              <p:spPr bwMode="auto">
                <a:xfrm>
                  <a:off x="4879039" y="3877468"/>
                  <a:ext cx="247570" cy="262884"/>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27" name="Freeform 67">
                  <a:extLst>
                    <a:ext uri="{FF2B5EF4-FFF2-40B4-BE49-F238E27FC236}">
                      <a16:creationId xmlns:a16="http://schemas.microsoft.com/office/drawing/2014/main" id="{7B1C2333-F2FC-4F1B-A842-5E6594437836}"/>
                    </a:ext>
                  </a:extLst>
                </p:cNvPr>
                <p:cNvSpPr>
                  <a:spLocks/>
                </p:cNvSpPr>
                <p:nvPr/>
              </p:nvSpPr>
              <p:spPr bwMode="auto">
                <a:xfrm>
                  <a:off x="4737388" y="6392730"/>
                  <a:ext cx="250122" cy="123785"/>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28" name="Freeform 68">
                  <a:extLst>
                    <a:ext uri="{FF2B5EF4-FFF2-40B4-BE49-F238E27FC236}">
                      <a16:creationId xmlns:a16="http://schemas.microsoft.com/office/drawing/2014/main" id="{EE7EE21D-B6E9-4C70-A84B-86E817DF7407}"/>
                    </a:ext>
                  </a:extLst>
                </p:cNvPr>
                <p:cNvSpPr>
                  <a:spLocks/>
                </p:cNvSpPr>
                <p:nvPr/>
              </p:nvSpPr>
              <p:spPr bwMode="auto">
                <a:xfrm>
                  <a:off x="4704209" y="4869401"/>
                  <a:ext cx="316481" cy="1547575"/>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Lst>
                  <a:ahLst/>
                  <a:cxnLst>
                    <a:cxn ang="0">
                      <a:pos x="T0" y="T1"/>
                    </a:cxn>
                    <a:cxn ang="0">
                      <a:pos x="T2" y="T3"/>
                    </a:cxn>
                    <a:cxn ang="0">
                      <a:pos x="T4" y="T5"/>
                    </a:cxn>
                    <a:cxn ang="0">
                      <a:pos x="T6" y="T7"/>
                    </a:cxn>
                    <a:cxn ang="0">
                      <a:pos x="T8" y="T9"/>
                    </a:cxn>
                  </a:cxnLst>
                  <a:rect l="0" t="0" r="r" b="b"/>
                  <a:pathLst>
                    <a:path w="248" h="1069">
                      <a:moveTo>
                        <a:pt x="192" y="1069"/>
                      </a:moveTo>
                      <a:lnTo>
                        <a:pt x="45" y="1069"/>
                      </a:lnTo>
                      <a:lnTo>
                        <a:pt x="0" y="0"/>
                      </a:lnTo>
                      <a:lnTo>
                        <a:pt x="248" y="0"/>
                      </a:lnTo>
                      <a:lnTo>
                        <a:pt x="192" y="1069"/>
                      </a:lnTo>
                      <a:close/>
                    </a:path>
                  </a:pathLst>
                </a:custGeom>
                <a:solidFill>
                  <a:srgbClr val="0078D7"/>
                </a:solidFill>
                <a:ln>
                  <a:noFill/>
                </a:ln>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29" name="Freeform 69">
                  <a:extLst>
                    <a:ext uri="{FF2B5EF4-FFF2-40B4-BE49-F238E27FC236}">
                      <a16:creationId xmlns:a16="http://schemas.microsoft.com/office/drawing/2014/main" id="{82FA8061-F9B6-474C-8012-458DCD65A61F}"/>
                    </a:ext>
                  </a:extLst>
                </p:cNvPr>
                <p:cNvSpPr>
                  <a:spLocks/>
                </p:cNvSpPr>
                <p:nvPr/>
              </p:nvSpPr>
              <p:spPr bwMode="auto">
                <a:xfrm>
                  <a:off x="4982406" y="4869401"/>
                  <a:ext cx="316481" cy="1547575"/>
                </a:xfrm>
                <a:custGeom>
                  <a:avLst/>
                  <a:gdLst>
                    <a:gd name="T0" fmla="*/ 201 w 248"/>
                    <a:gd name="T1" fmla="*/ 1069 h 1069"/>
                    <a:gd name="T2" fmla="*/ 54 w 248"/>
                    <a:gd name="T3" fmla="*/ 1069 h 1069"/>
                    <a:gd name="T4" fmla="*/ 0 w 248"/>
                    <a:gd name="T5" fmla="*/ 0 h 1069"/>
                    <a:gd name="T6" fmla="*/ 248 w 248"/>
                    <a:gd name="T7" fmla="*/ 0 h 1069"/>
                    <a:gd name="T8" fmla="*/ 201 w 248"/>
                    <a:gd name="T9" fmla="*/ 1069 h 1069"/>
                  </a:gdLst>
                  <a:ahLst/>
                  <a:cxnLst>
                    <a:cxn ang="0">
                      <a:pos x="T0" y="T1"/>
                    </a:cxn>
                    <a:cxn ang="0">
                      <a:pos x="T2" y="T3"/>
                    </a:cxn>
                    <a:cxn ang="0">
                      <a:pos x="T4" y="T5"/>
                    </a:cxn>
                    <a:cxn ang="0">
                      <a:pos x="T6" y="T7"/>
                    </a:cxn>
                    <a:cxn ang="0">
                      <a:pos x="T8" y="T9"/>
                    </a:cxn>
                  </a:cxnLst>
                  <a:rect l="0" t="0" r="r" b="b"/>
                  <a:pathLst>
                    <a:path w="248" h="1069">
                      <a:moveTo>
                        <a:pt x="201" y="1069"/>
                      </a:moveTo>
                      <a:lnTo>
                        <a:pt x="54" y="1069"/>
                      </a:lnTo>
                      <a:lnTo>
                        <a:pt x="0" y="0"/>
                      </a:lnTo>
                      <a:lnTo>
                        <a:pt x="248" y="0"/>
                      </a:lnTo>
                      <a:lnTo>
                        <a:pt x="201" y="1069"/>
                      </a:lnTo>
                      <a:close/>
                    </a:path>
                  </a:pathLst>
                </a:custGeom>
                <a:solidFill>
                  <a:srgbClr val="0078D7"/>
                </a:solidFill>
                <a:ln>
                  <a:noFill/>
                </a:ln>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30" name="Freeform 72">
                  <a:extLst>
                    <a:ext uri="{FF2B5EF4-FFF2-40B4-BE49-F238E27FC236}">
                      <a16:creationId xmlns:a16="http://schemas.microsoft.com/office/drawing/2014/main" id="{118AAE2C-1FC1-4568-890E-8C13C7FB6A54}"/>
                    </a:ext>
                  </a:extLst>
                </p:cNvPr>
                <p:cNvSpPr>
                  <a:spLocks/>
                </p:cNvSpPr>
                <p:nvPr/>
              </p:nvSpPr>
              <p:spPr bwMode="auto">
                <a:xfrm>
                  <a:off x="4824165" y="3345320"/>
                  <a:ext cx="386668" cy="490036"/>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31" name="Freeform 73">
                  <a:extLst>
                    <a:ext uri="{FF2B5EF4-FFF2-40B4-BE49-F238E27FC236}">
                      <a16:creationId xmlns:a16="http://schemas.microsoft.com/office/drawing/2014/main" id="{28C097D6-DA8A-4177-BF29-2A9D1F84BE1B}"/>
                    </a:ext>
                  </a:extLst>
                </p:cNvPr>
                <p:cNvSpPr>
                  <a:spLocks/>
                </p:cNvSpPr>
                <p:nvPr/>
              </p:nvSpPr>
              <p:spPr bwMode="auto">
                <a:xfrm>
                  <a:off x="4755254" y="3327454"/>
                  <a:ext cx="432609" cy="53214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32" name="Freeform 74">
                  <a:extLst>
                    <a:ext uri="{FF2B5EF4-FFF2-40B4-BE49-F238E27FC236}">
                      <a16:creationId xmlns:a16="http://schemas.microsoft.com/office/drawing/2014/main" id="{BF4D4D3B-E6BD-4543-A698-1FD2852AC18C}"/>
                    </a:ext>
                  </a:extLst>
                </p:cNvPr>
                <p:cNvSpPr>
                  <a:spLocks/>
                </p:cNvSpPr>
                <p:nvPr/>
              </p:nvSpPr>
              <p:spPr bwMode="auto">
                <a:xfrm>
                  <a:off x="4903286" y="3716675"/>
                  <a:ext cx="199077" cy="239913"/>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33" name="Freeform 75">
                  <a:extLst>
                    <a:ext uri="{FF2B5EF4-FFF2-40B4-BE49-F238E27FC236}">
                      <a16:creationId xmlns:a16="http://schemas.microsoft.com/office/drawing/2014/main" id="{91D8CF00-FE34-4B1B-BA6E-D84C113836EB}"/>
                    </a:ext>
                  </a:extLst>
                </p:cNvPr>
                <p:cNvSpPr>
                  <a:spLocks/>
                </p:cNvSpPr>
                <p:nvPr/>
              </p:nvSpPr>
              <p:spPr bwMode="auto">
                <a:xfrm>
                  <a:off x="4428563" y="3937446"/>
                  <a:ext cx="426229" cy="1100028"/>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C00000"/>
                </a:solidFill>
                <a:ln>
                  <a:noFill/>
                </a:ln>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34" name="Freeform 76">
                  <a:extLst>
                    <a:ext uri="{FF2B5EF4-FFF2-40B4-BE49-F238E27FC236}">
                      <a16:creationId xmlns:a16="http://schemas.microsoft.com/office/drawing/2014/main" id="{9A6A7055-F313-42C7-B324-3F576D4940B6}"/>
                    </a:ext>
                  </a:extLst>
                </p:cNvPr>
                <p:cNvSpPr>
                  <a:spLocks/>
                </p:cNvSpPr>
                <p:nvPr/>
              </p:nvSpPr>
              <p:spPr bwMode="auto">
                <a:xfrm>
                  <a:off x="5154685" y="3937446"/>
                  <a:ext cx="424952" cy="1100028"/>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C00000"/>
                </a:solidFill>
                <a:ln>
                  <a:noFill/>
                </a:ln>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35" name="Freeform 77">
                  <a:extLst>
                    <a:ext uri="{FF2B5EF4-FFF2-40B4-BE49-F238E27FC236}">
                      <a16:creationId xmlns:a16="http://schemas.microsoft.com/office/drawing/2014/main" id="{9891DD6D-5842-4503-B2F0-82EF50A238FD}"/>
                    </a:ext>
                  </a:extLst>
                </p:cNvPr>
                <p:cNvSpPr>
                  <a:spLocks/>
                </p:cNvSpPr>
                <p:nvPr/>
              </p:nvSpPr>
              <p:spPr bwMode="auto">
                <a:xfrm>
                  <a:off x="4452810" y="5037475"/>
                  <a:ext cx="127613" cy="142927"/>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36" name="Freeform 78">
                  <a:extLst>
                    <a:ext uri="{FF2B5EF4-FFF2-40B4-BE49-F238E27FC236}">
                      <a16:creationId xmlns:a16="http://schemas.microsoft.com/office/drawing/2014/main" id="{AC57DE5A-C1F5-4B76-895A-407FAC3D7D35}"/>
                    </a:ext>
                  </a:extLst>
                </p:cNvPr>
                <p:cNvSpPr>
                  <a:spLocks/>
                </p:cNvSpPr>
                <p:nvPr/>
              </p:nvSpPr>
              <p:spPr bwMode="auto">
                <a:xfrm>
                  <a:off x="5429053" y="5037475"/>
                  <a:ext cx="126337" cy="142927"/>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37" name="Freeform 80">
                  <a:extLst>
                    <a:ext uri="{FF2B5EF4-FFF2-40B4-BE49-F238E27FC236}">
                      <a16:creationId xmlns:a16="http://schemas.microsoft.com/office/drawing/2014/main" id="{4218D5F2-D002-4315-915C-4BC24C5AD906}"/>
                    </a:ext>
                  </a:extLst>
                </p:cNvPr>
                <p:cNvSpPr>
                  <a:spLocks/>
                </p:cNvSpPr>
                <p:nvPr/>
              </p:nvSpPr>
              <p:spPr bwMode="auto">
                <a:xfrm>
                  <a:off x="5166169" y="3515045"/>
                  <a:ext cx="0" cy="255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38" name="Freeform 81">
                  <a:extLst>
                    <a:ext uri="{FF2B5EF4-FFF2-40B4-BE49-F238E27FC236}">
                      <a16:creationId xmlns:a16="http://schemas.microsoft.com/office/drawing/2014/main" id="{48E74512-305A-479A-A82E-D9FF2DC53670}"/>
                    </a:ext>
                  </a:extLst>
                </p:cNvPr>
                <p:cNvSpPr>
                  <a:spLocks/>
                </p:cNvSpPr>
                <p:nvPr/>
              </p:nvSpPr>
              <p:spPr bwMode="auto">
                <a:xfrm>
                  <a:off x="5163617" y="3508665"/>
                  <a:ext cx="0" cy="255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39" name="Freeform 82">
                  <a:extLst>
                    <a:ext uri="{FF2B5EF4-FFF2-40B4-BE49-F238E27FC236}">
                      <a16:creationId xmlns:a16="http://schemas.microsoft.com/office/drawing/2014/main" id="{15C888F3-A21F-422A-8146-FA210213E00D}"/>
                    </a:ext>
                  </a:extLst>
                </p:cNvPr>
                <p:cNvSpPr>
                  <a:spLocks/>
                </p:cNvSpPr>
                <p:nvPr/>
              </p:nvSpPr>
              <p:spPr bwMode="auto">
                <a:xfrm>
                  <a:off x="5157237" y="3493352"/>
                  <a:ext cx="0" cy="38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40" name="Freeform 83">
                  <a:extLst>
                    <a:ext uri="{FF2B5EF4-FFF2-40B4-BE49-F238E27FC236}">
                      <a16:creationId xmlns:a16="http://schemas.microsoft.com/office/drawing/2014/main" id="{AF80E571-7361-45DD-900C-9BA88F458AFE}"/>
                    </a:ext>
                  </a:extLst>
                </p:cNvPr>
                <p:cNvSpPr>
                  <a:spLocks/>
                </p:cNvSpPr>
                <p:nvPr/>
              </p:nvSpPr>
              <p:spPr bwMode="auto">
                <a:xfrm>
                  <a:off x="5159789" y="3499732"/>
                  <a:ext cx="0" cy="255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41" name="Freeform 84">
                  <a:extLst>
                    <a:ext uri="{FF2B5EF4-FFF2-40B4-BE49-F238E27FC236}">
                      <a16:creationId xmlns:a16="http://schemas.microsoft.com/office/drawing/2014/main" id="{496AC397-17E7-43C3-85C2-5927BF94F5AA}"/>
                    </a:ext>
                  </a:extLst>
                </p:cNvPr>
                <p:cNvSpPr>
                  <a:spLocks/>
                </p:cNvSpPr>
                <p:nvPr/>
              </p:nvSpPr>
              <p:spPr bwMode="auto">
                <a:xfrm>
                  <a:off x="4843308" y="34971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42" name="Freeform 85">
                  <a:extLst>
                    <a:ext uri="{FF2B5EF4-FFF2-40B4-BE49-F238E27FC236}">
                      <a16:creationId xmlns:a16="http://schemas.microsoft.com/office/drawing/2014/main" id="{370CFFAD-E5CE-454D-92F7-71702FE9F245}"/>
                    </a:ext>
                  </a:extLst>
                </p:cNvPr>
                <p:cNvSpPr>
                  <a:spLocks/>
                </p:cNvSpPr>
                <p:nvPr/>
              </p:nvSpPr>
              <p:spPr bwMode="auto">
                <a:xfrm>
                  <a:off x="5166169" y="3521426"/>
                  <a:ext cx="0" cy="510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43" name="Freeform 86">
                  <a:extLst>
                    <a:ext uri="{FF2B5EF4-FFF2-40B4-BE49-F238E27FC236}">
                      <a16:creationId xmlns:a16="http://schemas.microsoft.com/office/drawing/2014/main" id="{C1933A9E-0BF2-49BA-9DDF-161CD04AA075}"/>
                    </a:ext>
                  </a:extLst>
                </p:cNvPr>
                <p:cNvSpPr>
                  <a:spLocks/>
                </p:cNvSpPr>
                <p:nvPr/>
              </p:nvSpPr>
              <p:spPr bwMode="auto">
                <a:xfrm>
                  <a:off x="5166169" y="3530359"/>
                  <a:ext cx="2552" cy="510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44" name="Freeform 87">
                  <a:extLst>
                    <a:ext uri="{FF2B5EF4-FFF2-40B4-BE49-F238E27FC236}">
                      <a16:creationId xmlns:a16="http://schemas.microsoft.com/office/drawing/2014/main" id="{36847C5A-14CA-41B7-958D-A3263626E51A}"/>
                    </a:ext>
                  </a:extLst>
                </p:cNvPr>
                <p:cNvSpPr>
                  <a:spLocks/>
                </p:cNvSpPr>
                <p:nvPr/>
              </p:nvSpPr>
              <p:spPr bwMode="auto">
                <a:xfrm>
                  <a:off x="5154685" y="34907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45" name="Freeform 88">
                  <a:extLst>
                    <a:ext uri="{FF2B5EF4-FFF2-40B4-BE49-F238E27FC236}">
                      <a16:creationId xmlns:a16="http://schemas.microsoft.com/office/drawing/2014/main" id="{7E5602C6-284E-4F9F-8AE0-DFFDD75E4C69}"/>
                    </a:ext>
                  </a:extLst>
                </p:cNvPr>
                <p:cNvSpPr>
                  <a:spLocks/>
                </p:cNvSpPr>
                <p:nvPr/>
              </p:nvSpPr>
              <p:spPr bwMode="auto">
                <a:xfrm>
                  <a:off x="4830546" y="3526531"/>
                  <a:ext cx="3828" cy="382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46" name="Freeform 89">
                  <a:extLst>
                    <a:ext uri="{FF2B5EF4-FFF2-40B4-BE49-F238E27FC236}">
                      <a16:creationId xmlns:a16="http://schemas.microsoft.com/office/drawing/2014/main" id="{2579E48F-962E-4A00-BCAA-B56C70B3A8F3}"/>
                    </a:ext>
                  </a:extLst>
                </p:cNvPr>
                <p:cNvSpPr>
                  <a:spLocks/>
                </p:cNvSpPr>
                <p:nvPr/>
              </p:nvSpPr>
              <p:spPr bwMode="auto">
                <a:xfrm>
                  <a:off x="4836927" y="35112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47" name="Freeform 90">
                  <a:extLst>
                    <a:ext uri="{FF2B5EF4-FFF2-40B4-BE49-F238E27FC236}">
                      <a16:creationId xmlns:a16="http://schemas.microsoft.com/office/drawing/2014/main" id="{C64DF6D9-1574-4463-A2FB-E6649D2B9A48}"/>
                    </a:ext>
                  </a:extLst>
                </p:cNvPr>
                <p:cNvSpPr>
                  <a:spLocks/>
                </p:cNvSpPr>
                <p:nvPr/>
              </p:nvSpPr>
              <p:spPr bwMode="auto">
                <a:xfrm>
                  <a:off x="4839479" y="3502284"/>
                  <a:ext cx="0" cy="38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48" name="Freeform 91">
                  <a:extLst>
                    <a:ext uri="{FF2B5EF4-FFF2-40B4-BE49-F238E27FC236}">
                      <a16:creationId xmlns:a16="http://schemas.microsoft.com/office/drawing/2014/main" id="{F1E927CC-33F2-420A-88F5-529624A687DE}"/>
                    </a:ext>
                  </a:extLst>
                </p:cNvPr>
                <p:cNvSpPr>
                  <a:spLocks/>
                </p:cNvSpPr>
                <p:nvPr/>
              </p:nvSpPr>
              <p:spPr bwMode="auto">
                <a:xfrm>
                  <a:off x="4834374" y="3517598"/>
                  <a:ext cx="0" cy="38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49" name="Freeform 92">
                  <a:extLst>
                    <a:ext uri="{FF2B5EF4-FFF2-40B4-BE49-F238E27FC236}">
                      <a16:creationId xmlns:a16="http://schemas.microsoft.com/office/drawing/2014/main" id="{81AA7019-1687-442D-A7AB-5315AF029F5D}"/>
                    </a:ext>
                  </a:extLst>
                </p:cNvPr>
                <p:cNvSpPr>
                  <a:spLocks/>
                </p:cNvSpPr>
                <p:nvPr/>
              </p:nvSpPr>
              <p:spPr bwMode="auto">
                <a:xfrm>
                  <a:off x="4803747" y="3478038"/>
                  <a:ext cx="393050" cy="350937"/>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50" name="Rectangle 49">
                  <a:extLst>
                    <a:ext uri="{FF2B5EF4-FFF2-40B4-BE49-F238E27FC236}">
                      <a16:creationId xmlns:a16="http://schemas.microsoft.com/office/drawing/2014/main" id="{9423B88C-C1AC-4948-8D5D-98B5B1CEF6E5}"/>
                    </a:ext>
                  </a:extLst>
                </p:cNvPr>
                <p:cNvSpPr>
                  <a:spLocks noChangeArrowheads="1"/>
                </p:cNvSpPr>
                <p:nvPr/>
              </p:nvSpPr>
              <p:spPr bwMode="auto">
                <a:xfrm>
                  <a:off x="4695276" y="5017056"/>
                  <a:ext cx="616373" cy="42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51" name="Rectangle 50">
                  <a:extLst>
                    <a:ext uri="{FF2B5EF4-FFF2-40B4-BE49-F238E27FC236}">
                      <a16:creationId xmlns:a16="http://schemas.microsoft.com/office/drawing/2014/main" id="{889B3FA2-5A35-4428-8DF0-EF9A9BF980DD}"/>
                    </a:ext>
                  </a:extLst>
                </p:cNvPr>
                <p:cNvSpPr>
                  <a:spLocks noChangeArrowheads="1"/>
                </p:cNvSpPr>
                <p:nvPr/>
              </p:nvSpPr>
              <p:spPr bwMode="auto">
                <a:xfrm>
                  <a:off x="4945398" y="5017056"/>
                  <a:ext cx="114852" cy="421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52" name="Freeform 75">
                  <a:extLst>
                    <a:ext uri="{FF2B5EF4-FFF2-40B4-BE49-F238E27FC236}">
                      <a16:creationId xmlns:a16="http://schemas.microsoft.com/office/drawing/2014/main" id="{A5FDA884-889F-4B6D-8780-5AAAE94965D4}"/>
                    </a:ext>
                  </a:extLst>
                </p:cNvPr>
                <p:cNvSpPr/>
                <p:nvPr/>
              </p:nvSpPr>
              <p:spPr bwMode="auto">
                <a:xfrm rot="16200000">
                  <a:off x="4442776" y="4136695"/>
                  <a:ext cx="1120105" cy="640620"/>
                </a:xfrm>
                <a:custGeom>
                  <a:avLst/>
                  <a:gdLst>
                    <a:gd name="connsiteX0" fmla="*/ 1120104 w 1120104"/>
                    <a:gd name="connsiteY0" fmla="*/ 194145 h 640620"/>
                    <a:gd name="connsiteX1" fmla="*/ 1097456 w 1120104"/>
                    <a:gd name="connsiteY1" fmla="*/ 206977 h 640620"/>
                    <a:gd name="connsiteX2" fmla="*/ 1071440 w 1120104"/>
                    <a:gd name="connsiteY2" fmla="*/ 222179 h 640620"/>
                    <a:gd name="connsiteX3" fmla="*/ 1039065 w 1120104"/>
                    <a:gd name="connsiteY3" fmla="*/ 251280 h 640620"/>
                    <a:gd name="connsiteX4" fmla="*/ 1120104 w 1120104"/>
                    <a:gd name="connsiteY4" fmla="*/ 441715 h 640620"/>
                    <a:gd name="connsiteX5" fmla="*/ 1109340 w 1120104"/>
                    <a:gd name="connsiteY5" fmla="*/ 440588 h 640620"/>
                    <a:gd name="connsiteX6" fmla="*/ 1115342 w 1120104"/>
                    <a:gd name="connsiteY6" fmla="*/ 444095 h 640620"/>
                    <a:gd name="connsiteX7" fmla="*/ 1079610 w 1120104"/>
                    <a:gd name="connsiteY7" fmla="*/ 640620 h 640620"/>
                    <a:gd name="connsiteX8" fmla="*/ 0 w 1120104"/>
                    <a:gd name="connsiteY8" fmla="*/ 629135 h 640620"/>
                    <a:gd name="connsiteX9" fmla="*/ 0 w 1120104"/>
                    <a:gd name="connsiteY9" fmla="*/ 12761 h 640620"/>
                    <a:gd name="connsiteX10" fmla="*/ 1079610 w 1120104"/>
                    <a:gd name="connsiteY10" fmla="*/ 0 h 640620"/>
                    <a:gd name="connsiteX11" fmla="*/ 1115006 w 1120104"/>
                    <a:gd name="connsiteY11" fmla="*/ 194679 h 6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0104" h="640620">
                      <a:moveTo>
                        <a:pt x="1120104" y="194145"/>
                      </a:moveTo>
                      <a:lnTo>
                        <a:pt x="1097456" y="206977"/>
                      </a:lnTo>
                      <a:lnTo>
                        <a:pt x="1071440" y="222179"/>
                      </a:lnTo>
                      <a:lnTo>
                        <a:pt x="1039065" y="251280"/>
                      </a:lnTo>
                      <a:cubicBezTo>
                        <a:pt x="985039" y="314758"/>
                        <a:pt x="1012052" y="392512"/>
                        <a:pt x="1120104" y="441715"/>
                      </a:cubicBezTo>
                      <a:lnTo>
                        <a:pt x="1109340" y="440588"/>
                      </a:lnTo>
                      <a:lnTo>
                        <a:pt x="1115342" y="444095"/>
                      </a:lnTo>
                      <a:lnTo>
                        <a:pt x="1079610" y="640620"/>
                      </a:lnTo>
                      <a:lnTo>
                        <a:pt x="0" y="629135"/>
                      </a:lnTo>
                      <a:lnTo>
                        <a:pt x="0" y="12761"/>
                      </a:lnTo>
                      <a:lnTo>
                        <a:pt x="1079610" y="0"/>
                      </a:lnTo>
                      <a:lnTo>
                        <a:pt x="1115006" y="194679"/>
                      </a:lnTo>
                      <a:close/>
                    </a:path>
                  </a:pathLst>
                </a:custGeom>
                <a:solidFill>
                  <a:srgbClr val="C00000"/>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defRPr/>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EBDE3998-6CE1-4CC5-A86B-A4F4F3BB6F9C}"/>
                  </a:ext>
                </a:extLst>
              </p:cNvPr>
              <p:cNvGrpSpPr/>
              <p:nvPr/>
            </p:nvGrpSpPr>
            <p:grpSpPr>
              <a:xfrm>
                <a:off x="4930597" y="4603906"/>
                <a:ext cx="984502" cy="532023"/>
                <a:chOff x="7566026" y="5988050"/>
                <a:chExt cx="1512888" cy="817562"/>
              </a:xfrm>
            </p:grpSpPr>
            <p:sp>
              <p:nvSpPr>
                <p:cNvPr id="23" name="Freeform 50">
                  <a:extLst>
                    <a:ext uri="{FF2B5EF4-FFF2-40B4-BE49-F238E27FC236}">
                      <a16:creationId xmlns:a16="http://schemas.microsoft.com/office/drawing/2014/main" id="{C37DEA8E-F108-4B57-9D94-8BD6EBF2C8BC}"/>
                    </a:ext>
                  </a:extLst>
                </p:cNvPr>
                <p:cNvSpPr>
                  <a:spLocks/>
                </p:cNvSpPr>
                <p:nvPr/>
              </p:nvSpPr>
              <p:spPr bwMode="auto">
                <a:xfrm>
                  <a:off x="7805738" y="6021388"/>
                  <a:ext cx="1041400" cy="652462"/>
                </a:xfrm>
                <a:custGeom>
                  <a:avLst/>
                  <a:gdLst>
                    <a:gd name="T0" fmla="*/ 0 w 656"/>
                    <a:gd name="T1" fmla="*/ 0 h 411"/>
                    <a:gd name="T2" fmla="*/ 656 w 656"/>
                    <a:gd name="T3" fmla="*/ 0 h 411"/>
                    <a:gd name="T4" fmla="*/ 656 w 656"/>
                    <a:gd name="T5" fmla="*/ 411 h 411"/>
                    <a:gd name="T6" fmla="*/ 0 w 656"/>
                    <a:gd name="T7" fmla="*/ 411 h 411"/>
                    <a:gd name="T8" fmla="*/ 0 w 656"/>
                    <a:gd name="T9" fmla="*/ 0 h 411"/>
                    <a:gd name="T10" fmla="*/ 0 w 656"/>
                    <a:gd name="T11" fmla="*/ 0 h 411"/>
                  </a:gdLst>
                  <a:ahLst/>
                  <a:cxnLst>
                    <a:cxn ang="0">
                      <a:pos x="T0" y="T1"/>
                    </a:cxn>
                    <a:cxn ang="0">
                      <a:pos x="T2" y="T3"/>
                    </a:cxn>
                    <a:cxn ang="0">
                      <a:pos x="T4" y="T5"/>
                    </a:cxn>
                    <a:cxn ang="0">
                      <a:pos x="T6" y="T7"/>
                    </a:cxn>
                    <a:cxn ang="0">
                      <a:pos x="T8" y="T9"/>
                    </a:cxn>
                    <a:cxn ang="0">
                      <a:pos x="T10" y="T11"/>
                    </a:cxn>
                  </a:cxnLst>
                  <a:rect l="0" t="0" r="r" b="b"/>
                  <a:pathLst>
                    <a:path w="656" h="411">
                      <a:moveTo>
                        <a:pt x="0" y="0"/>
                      </a:moveTo>
                      <a:lnTo>
                        <a:pt x="656" y="0"/>
                      </a:lnTo>
                      <a:lnTo>
                        <a:pt x="656" y="411"/>
                      </a:lnTo>
                      <a:lnTo>
                        <a:pt x="0" y="411"/>
                      </a:lnTo>
                      <a:lnTo>
                        <a:pt x="0" y="0"/>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400">
                    <a:solidFill>
                      <a:srgbClr val="505050"/>
                    </a:solidFill>
                    <a:latin typeface="Segoe UI"/>
                    <a:cs typeface="Arial" charset="0"/>
                  </a:endParaRPr>
                </a:p>
              </p:txBody>
            </p:sp>
            <p:sp>
              <p:nvSpPr>
                <p:cNvPr id="24" name="Freeform 51">
                  <a:extLst>
                    <a:ext uri="{FF2B5EF4-FFF2-40B4-BE49-F238E27FC236}">
                      <a16:creationId xmlns:a16="http://schemas.microsoft.com/office/drawing/2014/main" id="{A7AEF542-9F23-4C1B-A6C9-4B5B9088797B}"/>
                    </a:ext>
                  </a:extLst>
                </p:cNvPr>
                <p:cNvSpPr>
                  <a:spLocks noEditPoints="1"/>
                </p:cNvSpPr>
                <p:nvPr/>
              </p:nvSpPr>
              <p:spPr bwMode="auto">
                <a:xfrm>
                  <a:off x="7566026" y="5988050"/>
                  <a:ext cx="1512888" cy="817562"/>
                </a:xfrm>
                <a:custGeom>
                  <a:avLst/>
                  <a:gdLst>
                    <a:gd name="T0" fmla="*/ 343 w 403"/>
                    <a:gd name="T1" fmla="*/ 193 h 217"/>
                    <a:gd name="T2" fmla="*/ 353 w 403"/>
                    <a:gd name="T3" fmla="*/ 183 h 217"/>
                    <a:gd name="T4" fmla="*/ 353 w 403"/>
                    <a:gd name="T5" fmla="*/ 10 h 217"/>
                    <a:gd name="T6" fmla="*/ 343 w 403"/>
                    <a:gd name="T7" fmla="*/ 0 h 217"/>
                    <a:gd name="T8" fmla="*/ 61 w 403"/>
                    <a:gd name="T9" fmla="*/ 0 h 217"/>
                    <a:gd name="T10" fmla="*/ 51 w 403"/>
                    <a:gd name="T11" fmla="*/ 10 h 217"/>
                    <a:gd name="T12" fmla="*/ 51 w 403"/>
                    <a:gd name="T13" fmla="*/ 183 h 217"/>
                    <a:gd name="T14" fmla="*/ 61 w 403"/>
                    <a:gd name="T15" fmla="*/ 193 h 217"/>
                    <a:gd name="T16" fmla="*/ 0 w 403"/>
                    <a:gd name="T17" fmla="*/ 193 h 217"/>
                    <a:gd name="T18" fmla="*/ 0 w 403"/>
                    <a:gd name="T19" fmla="*/ 200 h 217"/>
                    <a:gd name="T20" fmla="*/ 0 w 403"/>
                    <a:gd name="T21" fmla="*/ 208 h 217"/>
                    <a:gd name="T22" fmla="*/ 0 w 403"/>
                    <a:gd name="T23" fmla="*/ 209 h 217"/>
                    <a:gd name="T24" fmla="*/ 0 w 403"/>
                    <a:gd name="T25" fmla="*/ 209 h 217"/>
                    <a:gd name="T26" fmla="*/ 0 w 403"/>
                    <a:gd name="T27" fmla="*/ 209 h 217"/>
                    <a:gd name="T28" fmla="*/ 0 w 403"/>
                    <a:gd name="T29" fmla="*/ 210 h 217"/>
                    <a:gd name="T30" fmla="*/ 8 w 403"/>
                    <a:gd name="T31" fmla="*/ 217 h 217"/>
                    <a:gd name="T32" fmla="*/ 395 w 403"/>
                    <a:gd name="T33" fmla="*/ 217 h 217"/>
                    <a:gd name="T34" fmla="*/ 403 w 403"/>
                    <a:gd name="T35" fmla="*/ 211 h 217"/>
                    <a:gd name="T36" fmla="*/ 403 w 403"/>
                    <a:gd name="T37" fmla="*/ 210 h 217"/>
                    <a:gd name="T38" fmla="*/ 403 w 403"/>
                    <a:gd name="T39" fmla="*/ 200 h 217"/>
                    <a:gd name="T40" fmla="*/ 403 w 403"/>
                    <a:gd name="T41" fmla="*/ 193 h 217"/>
                    <a:gd name="T42" fmla="*/ 343 w 403"/>
                    <a:gd name="T43" fmla="*/ 193 h 217"/>
                    <a:gd name="T44" fmla="*/ 64 w 403"/>
                    <a:gd name="T45" fmla="*/ 11 h 217"/>
                    <a:gd name="T46" fmla="*/ 340 w 403"/>
                    <a:gd name="T47" fmla="*/ 11 h 217"/>
                    <a:gd name="T48" fmla="*/ 340 w 403"/>
                    <a:gd name="T49" fmla="*/ 181 h 217"/>
                    <a:gd name="T50" fmla="*/ 64 w 403"/>
                    <a:gd name="T51" fmla="*/ 181 h 217"/>
                    <a:gd name="T52" fmla="*/ 64 w 403"/>
                    <a:gd name="T53" fmla="*/ 1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3" h="217">
                      <a:moveTo>
                        <a:pt x="343" y="193"/>
                      </a:moveTo>
                      <a:cubicBezTo>
                        <a:pt x="349" y="193"/>
                        <a:pt x="353" y="189"/>
                        <a:pt x="353" y="183"/>
                      </a:cubicBezTo>
                      <a:cubicBezTo>
                        <a:pt x="353" y="10"/>
                        <a:pt x="353" y="10"/>
                        <a:pt x="353" y="10"/>
                      </a:cubicBezTo>
                      <a:cubicBezTo>
                        <a:pt x="353" y="4"/>
                        <a:pt x="349" y="0"/>
                        <a:pt x="343" y="0"/>
                      </a:cubicBezTo>
                      <a:cubicBezTo>
                        <a:pt x="61" y="0"/>
                        <a:pt x="61" y="0"/>
                        <a:pt x="61" y="0"/>
                      </a:cubicBezTo>
                      <a:cubicBezTo>
                        <a:pt x="56" y="0"/>
                        <a:pt x="51" y="4"/>
                        <a:pt x="51" y="10"/>
                      </a:cubicBezTo>
                      <a:cubicBezTo>
                        <a:pt x="51" y="183"/>
                        <a:pt x="51" y="183"/>
                        <a:pt x="51" y="183"/>
                      </a:cubicBezTo>
                      <a:cubicBezTo>
                        <a:pt x="51" y="189"/>
                        <a:pt x="56" y="193"/>
                        <a:pt x="61" y="193"/>
                      </a:cubicBezTo>
                      <a:cubicBezTo>
                        <a:pt x="0" y="193"/>
                        <a:pt x="0" y="193"/>
                        <a:pt x="0" y="193"/>
                      </a:cubicBezTo>
                      <a:cubicBezTo>
                        <a:pt x="0" y="200"/>
                        <a:pt x="0" y="200"/>
                        <a:pt x="0" y="200"/>
                      </a:cubicBezTo>
                      <a:cubicBezTo>
                        <a:pt x="0" y="208"/>
                        <a:pt x="0" y="208"/>
                        <a:pt x="0" y="208"/>
                      </a:cubicBezTo>
                      <a:cubicBezTo>
                        <a:pt x="0" y="209"/>
                        <a:pt x="0" y="209"/>
                        <a:pt x="0" y="209"/>
                      </a:cubicBezTo>
                      <a:cubicBezTo>
                        <a:pt x="0" y="209"/>
                        <a:pt x="0" y="209"/>
                        <a:pt x="0" y="209"/>
                      </a:cubicBezTo>
                      <a:cubicBezTo>
                        <a:pt x="0" y="209"/>
                        <a:pt x="0" y="209"/>
                        <a:pt x="0" y="209"/>
                      </a:cubicBezTo>
                      <a:cubicBezTo>
                        <a:pt x="0" y="210"/>
                        <a:pt x="0" y="210"/>
                        <a:pt x="0" y="210"/>
                      </a:cubicBezTo>
                      <a:cubicBezTo>
                        <a:pt x="0" y="214"/>
                        <a:pt x="4" y="217"/>
                        <a:pt x="8" y="217"/>
                      </a:cubicBezTo>
                      <a:cubicBezTo>
                        <a:pt x="395" y="217"/>
                        <a:pt x="395" y="217"/>
                        <a:pt x="395" y="217"/>
                      </a:cubicBezTo>
                      <a:cubicBezTo>
                        <a:pt x="399" y="217"/>
                        <a:pt x="402" y="214"/>
                        <a:pt x="403" y="211"/>
                      </a:cubicBezTo>
                      <a:cubicBezTo>
                        <a:pt x="403" y="210"/>
                        <a:pt x="403" y="210"/>
                        <a:pt x="403" y="210"/>
                      </a:cubicBezTo>
                      <a:cubicBezTo>
                        <a:pt x="403" y="200"/>
                        <a:pt x="403" y="200"/>
                        <a:pt x="403" y="200"/>
                      </a:cubicBezTo>
                      <a:cubicBezTo>
                        <a:pt x="403" y="193"/>
                        <a:pt x="403" y="193"/>
                        <a:pt x="403" y="193"/>
                      </a:cubicBezTo>
                      <a:lnTo>
                        <a:pt x="343" y="193"/>
                      </a:lnTo>
                      <a:close/>
                      <a:moveTo>
                        <a:pt x="64" y="11"/>
                      </a:moveTo>
                      <a:cubicBezTo>
                        <a:pt x="340" y="11"/>
                        <a:pt x="340" y="11"/>
                        <a:pt x="340" y="11"/>
                      </a:cubicBezTo>
                      <a:cubicBezTo>
                        <a:pt x="340" y="181"/>
                        <a:pt x="340" y="181"/>
                        <a:pt x="340" y="181"/>
                      </a:cubicBezTo>
                      <a:cubicBezTo>
                        <a:pt x="64" y="181"/>
                        <a:pt x="64" y="181"/>
                        <a:pt x="64" y="181"/>
                      </a:cubicBezTo>
                      <a:cubicBezTo>
                        <a:pt x="64" y="11"/>
                        <a:pt x="64" y="11"/>
                        <a:pt x="64" y="11"/>
                      </a:cubicBezTo>
                      <a:close/>
                    </a:path>
                  </a:pathLst>
                </a:custGeom>
                <a:solidFill>
                  <a:srgbClr val="47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400">
                    <a:solidFill>
                      <a:srgbClr val="505050"/>
                    </a:solidFill>
                    <a:latin typeface="Segoe UI"/>
                    <a:cs typeface="Arial" charset="0"/>
                  </a:endParaRPr>
                </a:p>
              </p:txBody>
            </p:sp>
          </p:grpSp>
          <p:grpSp>
            <p:nvGrpSpPr>
              <p:cNvPr id="19" name="Group 18">
                <a:extLst>
                  <a:ext uri="{FF2B5EF4-FFF2-40B4-BE49-F238E27FC236}">
                    <a16:creationId xmlns:a16="http://schemas.microsoft.com/office/drawing/2014/main" id="{CB3FD595-4FC4-42C5-A1ED-EEAE535386C6}"/>
                  </a:ext>
                </a:extLst>
              </p:cNvPr>
              <p:cNvGrpSpPr/>
              <p:nvPr/>
            </p:nvGrpSpPr>
            <p:grpSpPr>
              <a:xfrm>
                <a:off x="5310682" y="4724636"/>
                <a:ext cx="214478" cy="240363"/>
                <a:chOff x="4343095" y="2706941"/>
                <a:chExt cx="407953" cy="457190"/>
              </a:xfrm>
            </p:grpSpPr>
            <p:sp>
              <p:nvSpPr>
                <p:cNvPr id="20" name="Freeform 12">
                  <a:extLst>
                    <a:ext uri="{FF2B5EF4-FFF2-40B4-BE49-F238E27FC236}">
                      <a16:creationId xmlns:a16="http://schemas.microsoft.com/office/drawing/2014/main" id="{32EC6707-ED74-40A6-9F42-EC74ABEF7AFF}"/>
                    </a:ext>
                  </a:extLst>
                </p:cNvPr>
                <p:cNvSpPr>
                  <a:spLocks/>
                </p:cNvSpPr>
                <p:nvPr/>
              </p:nvSpPr>
              <p:spPr bwMode="auto">
                <a:xfrm>
                  <a:off x="4360679" y="2706941"/>
                  <a:ext cx="372785" cy="214528"/>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400">
                    <a:solidFill>
                      <a:srgbClr val="505050"/>
                    </a:solidFill>
                    <a:latin typeface="Segoe UI"/>
                    <a:cs typeface="Arial" charset="0"/>
                  </a:endParaRPr>
                </a:p>
              </p:txBody>
            </p:sp>
            <p:sp>
              <p:nvSpPr>
                <p:cNvPr id="21" name="Freeform 13">
                  <a:extLst>
                    <a:ext uri="{FF2B5EF4-FFF2-40B4-BE49-F238E27FC236}">
                      <a16:creationId xmlns:a16="http://schemas.microsoft.com/office/drawing/2014/main" id="{DE7C593F-1117-4FB1-9C5B-DF4DCFC9698E}"/>
                    </a:ext>
                  </a:extLst>
                </p:cNvPr>
                <p:cNvSpPr>
                  <a:spLocks/>
                </p:cNvSpPr>
                <p:nvPr/>
              </p:nvSpPr>
              <p:spPr bwMode="auto">
                <a:xfrm>
                  <a:off x="4564656" y="2847614"/>
                  <a:ext cx="186392" cy="316517"/>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400">
                    <a:solidFill>
                      <a:srgbClr val="505050"/>
                    </a:solidFill>
                    <a:latin typeface="Segoe UI"/>
                    <a:cs typeface="Arial" charset="0"/>
                  </a:endParaRPr>
                </a:p>
              </p:txBody>
            </p:sp>
            <p:sp>
              <p:nvSpPr>
                <p:cNvPr id="22" name="Freeform 14">
                  <a:extLst>
                    <a:ext uri="{FF2B5EF4-FFF2-40B4-BE49-F238E27FC236}">
                      <a16:creationId xmlns:a16="http://schemas.microsoft.com/office/drawing/2014/main" id="{ABCD3021-5E58-4852-BE11-F332A2DEC4B3}"/>
                    </a:ext>
                  </a:extLst>
                </p:cNvPr>
                <p:cNvSpPr>
                  <a:spLocks/>
                </p:cNvSpPr>
                <p:nvPr/>
              </p:nvSpPr>
              <p:spPr bwMode="auto">
                <a:xfrm>
                  <a:off x="4343095" y="2847614"/>
                  <a:ext cx="186392" cy="316517"/>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400">
                    <a:solidFill>
                      <a:srgbClr val="505050"/>
                    </a:solidFill>
                    <a:latin typeface="Segoe UI"/>
                    <a:cs typeface="Arial" charset="0"/>
                  </a:endParaRPr>
                </a:p>
              </p:txBody>
            </p:sp>
          </p:grpSp>
        </p:grpSp>
      </p:grpSp>
      <p:sp>
        <p:nvSpPr>
          <p:cNvPr id="57" name="TextBox 37">
            <a:extLst>
              <a:ext uri="{FF2B5EF4-FFF2-40B4-BE49-F238E27FC236}">
                <a16:creationId xmlns:a16="http://schemas.microsoft.com/office/drawing/2014/main" id="{7995CB9C-5F70-419E-8B36-6F5FAAC16964}"/>
              </a:ext>
            </a:extLst>
          </p:cNvPr>
          <p:cNvSpPr txBox="1"/>
          <p:nvPr/>
        </p:nvSpPr>
        <p:spPr>
          <a:xfrm>
            <a:off x="8047079" y="3377664"/>
            <a:ext cx="2425386" cy="118774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66298" indent="-466298">
              <a:lnSpc>
                <a:spcPct val="120000"/>
              </a:lnSpc>
              <a:buFont typeface="+mj-lt"/>
              <a:buAutoNum type="arabicPeriod" startAt="4"/>
              <a:defRPr/>
            </a:pPr>
            <a:r>
              <a:rPr lang="en-US" sz="1600">
                <a:solidFill>
                  <a:srgbClr val="000000"/>
                </a:solidFill>
                <a:latin typeface="Segoe UI"/>
                <a:cs typeface="Arial" charset="0"/>
              </a:rPr>
              <a:t>Deploy app, configured with URI of key/secret</a:t>
            </a:r>
          </a:p>
        </p:txBody>
      </p:sp>
    </p:spTree>
    <p:extLst>
      <p:ext uri="{BB962C8B-B14F-4D97-AF65-F5344CB8AC3E}">
        <p14:creationId xmlns:p14="http://schemas.microsoft.com/office/powerpoint/2010/main" val="21910257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3DE4-6F39-47CB-86E5-911FB0273F4A}"/>
              </a:ext>
            </a:extLst>
          </p:cNvPr>
          <p:cNvSpPr>
            <a:spLocks noGrp="1"/>
          </p:cNvSpPr>
          <p:nvPr>
            <p:ph type="title"/>
          </p:nvPr>
        </p:nvSpPr>
        <p:spPr/>
        <p:txBody>
          <a:bodyPr/>
          <a:lstStyle/>
          <a:p>
            <a:r>
              <a:rPr lang="en-US"/>
              <a:t>Create a Key (Azure Portal)</a:t>
            </a:r>
          </a:p>
        </p:txBody>
      </p:sp>
      <p:sp>
        <p:nvSpPr>
          <p:cNvPr id="3" name="Text Placeholder 2">
            <a:extLst>
              <a:ext uri="{FF2B5EF4-FFF2-40B4-BE49-F238E27FC236}">
                <a16:creationId xmlns:a16="http://schemas.microsoft.com/office/drawing/2014/main" id="{58460E01-1BCC-4A29-8AAE-B66F57EB358F}"/>
              </a:ext>
            </a:extLst>
          </p:cNvPr>
          <p:cNvSpPr txBox="1">
            <a:spLocks/>
          </p:cNvSpPr>
          <p:nvPr/>
        </p:nvSpPr>
        <p:spPr>
          <a:xfrm>
            <a:off x="613834" y="1021215"/>
            <a:ext cx="410603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000" kern="0"/>
              <a:t>Keys stored </a:t>
            </a:r>
          </a:p>
          <a:p>
            <a:pPr lvl="1"/>
            <a:r>
              <a:rPr lang="en-US" sz="1800" kern="0"/>
              <a:t>Encrypting </a:t>
            </a:r>
          </a:p>
          <a:p>
            <a:pPr lvl="1"/>
            <a:r>
              <a:rPr lang="en-US" sz="1800" kern="0"/>
              <a:t>Decrypting </a:t>
            </a:r>
          </a:p>
          <a:p>
            <a:pPr lvl="1"/>
            <a:r>
              <a:rPr lang="en-US" sz="1800" kern="0"/>
              <a:t>Secrets such as passwords</a:t>
            </a:r>
          </a:p>
          <a:p>
            <a:pPr lvl="1"/>
            <a:r>
              <a:rPr lang="en-US" sz="1800" kern="0"/>
              <a:t>.pfx or .pem </a:t>
            </a:r>
          </a:p>
          <a:p>
            <a:r>
              <a:rPr lang="en-US" sz="2000" kern="0"/>
              <a:t>Referenced through a URI</a:t>
            </a:r>
          </a:p>
          <a:p>
            <a:r>
              <a:rPr lang="en-US" sz="2000" kern="0"/>
              <a:t>Authenticated by Azure AD</a:t>
            </a:r>
          </a:p>
          <a:p>
            <a:r>
              <a:rPr lang="en-US" sz="2000" kern="0"/>
              <a:t>Steps </a:t>
            </a:r>
          </a:p>
          <a:p>
            <a:pPr marL="746125" lvl="1" indent="-457200">
              <a:buFont typeface="+mj-lt"/>
              <a:buAutoNum type="arabicPeriod"/>
            </a:pPr>
            <a:r>
              <a:rPr lang="en-US" sz="1800" kern="0"/>
              <a:t>Select Key Vault from resource group </a:t>
            </a:r>
          </a:p>
          <a:p>
            <a:pPr marL="746125" lvl="1" indent="-457200">
              <a:buFont typeface="+mj-lt"/>
              <a:buAutoNum type="arabicPeriod"/>
            </a:pPr>
            <a:r>
              <a:rPr lang="en-US" sz="1800" kern="0"/>
              <a:t>Click Keys </a:t>
            </a:r>
          </a:p>
          <a:p>
            <a:pPr marL="746125" lvl="1" indent="-457200">
              <a:buFont typeface="+mj-lt"/>
              <a:buAutoNum type="arabicPeriod"/>
            </a:pPr>
            <a:r>
              <a:rPr lang="en-US" sz="1800" kern="0"/>
              <a:t>Click Add </a:t>
            </a:r>
          </a:p>
          <a:p>
            <a:pPr marL="746125" lvl="1" indent="-457200">
              <a:buFont typeface="+mj-lt"/>
              <a:buAutoNum type="arabicPeriod"/>
            </a:pPr>
            <a:r>
              <a:rPr lang="en-US" sz="1800" kern="0"/>
              <a:t>Enter name </a:t>
            </a:r>
          </a:p>
          <a:p>
            <a:pPr marL="1141412" lvl="2" indent="-457200"/>
            <a:r>
              <a:rPr lang="en-US" sz="1400" kern="0"/>
              <a:t>If P1 key then can be protected using HSM</a:t>
            </a:r>
          </a:p>
          <a:p>
            <a:pPr lvl="1"/>
            <a:endParaRPr lang="en-US" sz="1800" kern="0"/>
          </a:p>
          <a:p>
            <a:r>
              <a:rPr lang="en-US" sz="2000" kern="0"/>
              <a:t> </a:t>
            </a:r>
          </a:p>
        </p:txBody>
      </p:sp>
      <p:pic>
        <p:nvPicPr>
          <p:cNvPr id="6" name="Picture 5">
            <a:extLst>
              <a:ext uri="{FF2B5EF4-FFF2-40B4-BE49-F238E27FC236}">
                <a16:creationId xmlns:a16="http://schemas.microsoft.com/office/drawing/2014/main" id="{00EA5DB6-B077-4E7F-A102-EAC87E4F2B4E}"/>
              </a:ext>
            </a:extLst>
          </p:cNvPr>
          <p:cNvPicPr>
            <a:picLocks noChangeAspect="1"/>
          </p:cNvPicPr>
          <p:nvPr/>
        </p:nvPicPr>
        <p:blipFill>
          <a:blip r:embed="rId3"/>
          <a:stretch>
            <a:fillRect/>
          </a:stretch>
        </p:blipFill>
        <p:spPr>
          <a:xfrm>
            <a:off x="5670391" y="740662"/>
            <a:ext cx="4467225" cy="3800475"/>
          </a:xfrm>
          <a:prstGeom prst="rect">
            <a:avLst/>
          </a:prstGeom>
        </p:spPr>
      </p:pic>
    </p:spTree>
    <p:extLst>
      <p:ext uri="{BB962C8B-B14F-4D97-AF65-F5344CB8AC3E}">
        <p14:creationId xmlns:p14="http://schemas.microsoft.com/office/powerpoint/2010/main" val="108880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09B77-A747-49B2-816E-395937300482}"/>
              </a:ext>
            </a:extLst>
          </p:cNvPr>
          <p:cNvSpPr>
            <a:spLocks noGrp="1"/>
          </p:cNvSpPr>
          <p:nvPr>
            <p:ph type="title"/>
          </p:nvPr>
        </p:nvSpPr>
        <p:spPr/>
        <p:txBody>
          <a:bodyPr/>
          <a:lstStyle/>
          <a:p>
            <a:r>
              <a:rPr lang="en-US"/>
              <a:t>Create secrets (Azure Portal)</a:t>
            </a:r>
          </a:p>
        </p:txBody>
      </p:sp>
      <p:sp>
        <p:nvSpPr>
          <p:cNvPr id="3" name="Text Placeholder 2">
            <a:extLst>
              <a:ext uri="{FF2B5EF4-FFF2-40B4-BE49-F238E27FC236}">
                <a16:creationId xmlns:a16="http://schemas.microsoft.com/office/drawing/2014/main" id="{C32CEA14-B88D-4D7A-BCE4-D3F5AFBBF175}"/>
              </a:ext>
            </a:extLst>
          </p:cNvPr>
          <p:cNvSpPr txBox="1">
            <a:spLocks/>
          </p:cNvSpPr>
          <p:nvPr/>
        </p:nvSpPr>
        <p:spPr>
          <a:xfrm>
            <a:off x="613834" y="1021215"/>
            <a:ext cx="3969553"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t>Click Secrets </a:t>
            </a:r>
          </a:p>
          <a:p>
            <a:r>
              <a:rPr lang="en-US" kern="0"/>
              <a:t>Steps </a:t>
            </a:r>
          </a:p>
          <a:p>
            <a:pPr marL="746125" lvl="1" indent="-457200">
              <a:buFont typeface="+mj-lt"/>
              <a:buAutoNum type="arabicPeriod"/>
            </a:pPr>
            <a:r>
              <a:rPr lang="en-US" kern="0"/>
              <a:t>Set upload to manual </a:t>
            </a:r>
          </a:p>
          <a:p>
            <a:pPr marL="746125" lvl="1" indent="-457200">
              <a:buFont typeface="+mj-lt"/>
              <a:buAutoNum type="arabicPeriod"/>
            </a:pPr>
            <a:r>
              <a:rPr lang="en-US" kern="0"/>
              <a:t>Add a content type (optional)</a:t>
            </a:r>
          </a:p>
          <a:p>
            <a:pPr marL="746125" lvl="1" indent="-457200">
              <a:buFont typeface="+mj-lt"/>
              <a:buAutoNum type="arabicPeriod"/>
            </a:pPr>
            <a:r>
              <a:rPr lang="en-US" kern="0"/>
              <a:t>Enter activation and expiration date </a:t>
            </a:r>
          </a:p>
          <a:p>
            <a:pPr marL="746125" lvl="1" indent="-457200">
              <a:buFont typeface="+mj-lt"/>
              <a:buAutoNum type="arabicPeriod"/>
            </a:pPr>
            <a:r>
              <a:rPr lang="en-US" kern="0"/>
              <a:t>Enable the secret </a:t>
            </a:r>
          </a:p>
        </p:txBody>
      </p:sp>
      <p:pic>
        <p:nvPicPr>
          <p:cNvPr id="4" name="Picture 3">
            <a:extLst>
              <a:ext uri="{FF2B5EF4-FFF2-40B4-BE49-F238E27FC236}">
                <a16:creationId xmlns:a16="http://schemas.microsoft.com/office/drawing/2014/main" id="{A8AEB5F2-3DF1-400F-87A9-D18EFA32ED35}"/>
              </a:ext>
            </a:extLst>
          </p:cNvPr>
          <p:cNvPicPr>
            <a:picLocks noChangeAspect="1"/>
          </p:cNvPicPr>
          <p:nvPr/>
        </p:nvPicPr>
        <p:blipFill>
          <a:blip r:embed="rId3"/>
          <a:stretch>
            <a:fillRect/>
          </a:stretch>
        </p:blipFill>
        <p:spPr>
          <a:xfrm>
            <a:off x="5222860" y="639667"/>
            <a:ext cx="4467225" cy="4295775"/>
          </a:xfrm>
          <a:prstGeom prst="rect">
            <a:avLst/>
          </a:prstGeom>
        </p:spPr>
      </p:pic>
    </p:spTree>
    <p:extLst>
      <p:ext uri="{BB962C8B-B14F-4D97-AF65-F5344CB8AC3E}">
        <p14:creationId xmlns:p14="http://schemas.microsoft.com/office/powerpoint/2010/main" val="398159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B6A95-FC3C-472E-AF33-B07467AD28F7}"/>
              </a:ext>
            </a:extLst>
          </p:cNvPr>
          <p:cNvSpPr>
            <a:spLocks noGrp="1"/>
          </p:cNvSpPr>
          <p:nvPr>
            <p:ph type="title"/>
          </p:nvPr>
        </p:nvSpPr>
        <p:spPr/>
        <p:txBody>
          <a:bodyPr/>
          <a:lstStyle/>
          <a:p>
            <a:r>
              <a:rPr lang="en-US"/>
              <a:t>Utilization</a:t>
            </a:r>
          </a:p>
        </p:txBody>
      </p:sp>
      <p:sp>
        <p:nvSpPr>
          <p:cNvPr id="4" name="Content Placeholder 2">
            <a:extLst>
              <a:ext uri="{FF2B5EF4-FFF2-40B4-BE49-F238E27FC236}">
                <a16:creationId xmlns:a16="http://schemas.microsoft.com/office/drawing/2014/main" id="{1A231B2A-41B7-410A-BE6B-5243CC81088E}"/>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742950" indent="-742950">
              <a:buFont typeface="+mj-lt"/>
              <a:buAutoNum type="arabicPeriod"/>
            </a:pPr>
            <a:r>
              <a:rPr lang="en-US" kern="0">
                <a:solidFill>
                  <a:srgbClr val="000000"/>
                </a:solidFill>
              </a:rPr>
              <a:t>Developers access keys for development and other environments via URI</a:t>
            </a:r>
          </a:p>
          <a:p>
            <a:pPr marL="742950" indent="-742950">
              <a:buFont typeface="+mj-lt"/>
              <a:buAutoNum type="arabicPeriod"/>
            </a:pPr>
            <a:r>
              <a:rPr lang="en-US" kern="0">
                <a:solidFill>
                  <a:srgbClr val="000000"/>
                </a:solidFill>
              </a:rPr>
              <a:t>Administrators change production keys</a:t>
            </a:r>
          </a:p>
          <a:p>
            <a:pPr marL="742950" indent="-742950">
              <a:buFont typeface="+mj-lt"/>
              <a:buAutoNum type="arabicPeriod"/>
            </a:pPr>
            <a:r>
              <a:rPr lang="en-US" kern="0">
                <a:solidFill>
                  <a:srgbClr val="000000"/>
                </a:solidFill>
              </a:rPr>
              <a:t>Later, administrators can remove permissions to keys </a:t>
            </a:r>
          </a:p>
          <a:p>
            <a:endParaRPr lang="en-US" kern="0">
              <a:solidFill>
                <a:srgbClr val="000000"/>
              </a:solidFill>
            </a:endParaRPr>
          </a:p>
        </p:txBody>
      </p:sp>
      <p:pic>
        <p:nvPicPr>
          <p:cNvPr id="5" name="Picture 4" descr="Illustration of developers using Azure Key Vault. An administrator with an Azure subscription creates and manages the vault and keys, and provides URIs for keys as appropriate to an Azure developer. A security administrator, meanwhile, tracks and logs key usage.">
            <a:extLst>
              <a:ext uri="{FF2B5EF4-FFF2-40B4-BE49-F238E27FC236}">
                <a16:creationId xmlns:a16="http://schemas.microsoft.com/office/drawing/2014/main" id="{3FDB3D76-3272-429A-8151-41237121D707}"/>
              </a:ext>
            </a:extLst>
          </p:cNvPr>
          <p:cNvPicPr>
            <a:picLocks noChangeAspect="1"/>
          </p:cNvPicPr>
          <p:nvPr/>
        </p:nvPicPr>
        <p:blipFill>
          <a:blip r:embed="rId3"/>
          <a:stretch>
            <a:fillRect/>
          </a:stretch>
        </p:blipFill>
        <p:spPr>
          <a:xfrm>
            <a:off x="4543307" y="2976832"/>
            <a:ext cx="4957374" cy="3275853"/>
          </a:xfrm>
          <a:prstGeom prst="rect">
            <a:avLst/>
          </a:prstGeom>
        </p:spPr>
      </p:pic>
    </p:spTree>
    <p:extLst>
      <p:ext uri="{BB962C8B-B14F-4D97-AF65-F5344CB8AC3E}">
        <p14:creationId xmlns:p14="http://schemas.microsoft.com/office/powerpoint/2010/main" val="12868952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BE5A-2D62-4E64-8358-28E2A6DA9C04}"/>
              </a:ext>
            </a:extLst>
          </p:cNvPr>
          <p:cNvSpPr>
            <a:spLocks noGrp="1"/>
          </p:cNvSpPr>
          <p:nvPr>
            <p:ph type="title"/>
          </p:nvPr>
        </p:nvSpPr>
        <p:spPr/>
        <p:txBody>
          <a:bodyPr/>
          <a:lstStyle/>
          <a:p>
            <a:r>
              <a:rPr lang="en-US"/>
              <a:t>PowerShell</a:t>
            </a:r>
          </a:p>
        </p:txBody>
      </p:sp>
      <p:sp>
        <p:nvSpPr>
          <p:cNvPr id="4" name="Content Placeholder 2">
            <a:extLst>
              <a:ext uri="{FF2B5EF4-FFF2-40B4-BE49-F238E27FC236}">
                <a16:creationId xmlns:a16="http://schemas.microsoft.com/office/drawing/2014/main" id="{AB0007BC-1D56-4BAF-9DF1-510A76D899D1}"/>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Create a new Key Vault</a:t>
            </a:r>
          </a:p>
          <a:p>
            <a:pPr marL="288925" lvl="1" indent="0">
              <a:buNone/>
            </a:pPr>
            <a:r>
              <a:rPr lang="en-US" sz="2000" kern="0">
                <a:solidFill>
                  <a:srgbClr val="000000"/>
                </a:solidFill>
                <a:latin typeface="Consolas" panose="020B0609020204030204" pitchFamily="49" charset="0"/>
              </a:rPr>
              <a:t>New-AzureRmResourceGroup –Name ‘20532RG' –Location 'East US’</a:t>
            </a:r>
          </a:p>
          <a:p>
            <a:pPr marL="288925" lvl="1" indent="0">
              <a:buNone/>
            </a:pPr>
            <a:r>
              <a:rPr lang="en-US" sz="2000" kern="0">
                <a:solidFill>
                  <a:srgbClr val="000000"/>
                </a:solidFill>
                <a:latin typeface="Consolas" panose="020B0609020204030204" pitchFamily="49" charset="0"/>
              </a:rPr>
              <a:t>New-AzureRmKeyVault -VaultName ‘20532AKV' -ResourceGroupName ‘20532RG' -Location 'East US’</a:t>
            </a:r>
            <a:endParaRPr lang="en-US" sz="3200" kern="0">
              <a:solidFill>
                <a:srgbClr val="000000"/>
              </a:solidFill>
            </a:endParaRPr>
          </a:p>
          <a:p>
            <a:r>
              <a:rPr lang="en-US" kern="0">
                <a:solidFill>
                  <a:srgbClr val="000000"/>
                </a:solidFill>
              </a:rPr>
              <a:t>Add a Key to a Key Vault</a:t>
            </a:r>
          </a:p>
          <a:p>
            <a:pPr marL="288925" lvl="1" indent="0">
              <a:buNone/>
            </a:pPr>
            <a:r>
              <a:rPr lang="en-US" sz="2000" kern="0">
                <a:solidFill>
                  <a:srgbClr val="000000"/>
                </a:solidFill>
                <a:latin typeface="Consolas" panose="020B0609020204030204" pitchFamily="49" charset="0"/>
              </a:rPr>
              <a:t>$key = Add-AzureKeyVaultKey -VaultName ‘20532AKV' -Name ‘20532Key' -Destination 'Software’</a:t>
            </a:r>
          </a:p>
          <a:p>
            <a:pPr marL="288925" lvl="1" indent="0">
              <a:buNone/>
            </a:pPr>
            <a:r>
              <a:rPr lang="en-US" sz="2000" kern="0">
                <a:solidFill>
                  <a:srgbClr val="000000"/>
                </a:solidFill>
                <a:latin typeface="Consolas" panose="020B0609020204030204" pitchFamily="49" charset="0"/>
              </a:rPr>
              <a:t>#This command will return the URI for the recent created key</a:t>
            </a:r>
          </a:p>
          <a:p>
            <a:pPr marL="288925" lvl="1" indent="0">
              <a:buNone/>
            </a:pPr>
            <a:r>
              <a:rPr lang="en-US" sz="2000" kern="0">
                <a:solidFill>
                  <a:srgbClr val="000000"/>
                </a:solidFill>
                <a:latin typeface="Consolas" panose="020B0609020204030204" pitchFamily="49" charset="0"/>
              </a:rPr>
              <a:t>$key.id </a:t>
            </a:r>
          </a:p>
          <a:p>
            <a:pPr lvl="1"/>
            <a:endParaRPr lang="en-US" sz="2000" kern="0">
              <a:solidFill>
                <a:srgbClr val="000000"/>
              </a:solidFill>
              <a:latin typeface="Consolas" panose="020B0609020204030204" pitchFamily="49" charset="0"/>
            </a:endParaRPr>
          </a:p>
          <a:p>
            <a:pPr lvl="1"/>
            <a:endParaRPr lang="en-US" kern="0">
              <a:solidFill>
                <a:srgbClr val="000000"/>
              </a:solidFill>
            </a:endParaRPr>
          </a:p>
        </p:txBody>
      </p:sp>
    </p:spTree>
    <p:extLst>
      <p:ext uri="{BB962C8B-B14F-4D97-AF65-F5344CB8AC3E}">
        <p14:creationId xmlns:p14="http://schemas.microsoft.com/office/powerpoint/2010/main" val="35646536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GuruSkill">
  <a:themeElements>
    <a:clrScheme name="Custom 1">
      <a:dk1>
        <a:srgbClr val="000000"/>
      </a:dk1>
      <a:lt1>
        <a:srgbClr val="FFFFFF"/>
      </a:lt1>
      <a:dk2>
        <a:srgbClr val="000099"/>
      </a:dk2>
      <a:lt2>
        <a:srgbClr val="C0C0C0"/>
      </a:lt2>
      <a:accent1>
        <a:srgbClr val="FFFFFF"/>
      </a:accent1>
      <a:accent2>
        <a:srgbClr val="8DACD0"/>
      </a:accent2>
      <a:accent3>
        <a:srgbClr val="FFFFFF"/>
      </a:accent3>
      <a:accent4>
        <a:srgbClr val="000000"/>
      </a:accent4>
      <a:accent5>
        <a:srgbClr val="FF9900"/>
      </a:accent5>
      <a:accent6>
        <a:srgbClr val="0000FE"/>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 [Read-Only]" id="{32017989-54F3-4757-9A33-61D20965F173}" vid="{36ED103E-0E8A-46DB-918F-50A037932B91}"/>
    </a:ext>
  </a:extLst>
</a:theme>
</file>

<file path=ppt/theme/theme5.xml><?xml version="1.0" encoding="utf-8"?>
<a:theme xmlns:a="http://schemas.openxmlformats.org/drawingml/2006/main" name="3_3-50141_Digital_Transformation_Academy_Template">
  <a:themeElements>
    <a:clrScheme name="Digital Transformation Academy Template">
      <a:dk1>
        <a:srgbClr val="353535"/>
      </a:dk1>
      <a:lt1>
        <a:srgbClr val="FFFFFF"/>
      </a:lt1>
      <a:dk2>
        <a:srgbClr val="0078D7"/>
      </a:dk2>
      <a:lt2>
        <a:srgbClr val="E6E6E6"/>
      </a:lt2>
      <a:accent1>
        <a:srgbClr val="0078D7"/>
      </a:accent1>
      <a:accent2>
        <a:srgbClr val="002050"/>
      </a:accent2>
      <a:accent3>
        <a:srgbClr val="5C2D91"/>
      </a:accent3>
      <a:accent4>
        <a:srgbClr val="32145A"/>
      </a:accent4>
      <a:accent5>
        <a:srgbClr val="FFB900"/>
      </a:accent5>
      <a:accent6>
        <a:srgbClr val="00BC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 Innovation TECH 2017 10 18" id="{AD4B09B4-2C1D-47C6-84BA-EED9EE7F712A}" vid="{F6073087-7F26-4033-8A59-D89C08A4A1AC}"/>
    </a:ext>
  </a:extLst>
</a:theme>
</file>

<file path=ppt/theme/theme6.xml><?xml version="1.0" encoding="utf-8"?>
<a:theme xmlns:a="http://schemas.openxmlformats.org/drawingml/2006/main" name="14_3-50141_Digital_Transformation_Academy_Template">
  <a:themeElements>
    <a:clrScheme name="Digital Transformation Academy Template">
      <a:dk1>
        <a:srgbClr val="353535"/>
      </a:dk1>
      <a:lt1>
        <a:srgbClr val="FFFFFF"/>
      </a:lt1>
      <a:dk2>
        <a:srgbClr val="0078D7"/>
      </a:dk2>
      <a:lt2>
        <a:srgbClr val="E6E6E6"/>
      </a:lt2>
      <a:accent1>
        <a:srgbClr val="0078D7"/>
      </a:accent1>
      <a:accent2>
        <a:srgbClr val="002050"/>
      </a:accent2>
      <a:accent3>
        <a:srgbClr val="5C2D91"/>
      </a:accent3>
      <a:accent4>
        <a:srgbClr val="32145A"/>
      </a:accent4>
      <a:accent5>
        <a:srgbClr val="FFB900"/>
      </a:accent5>
      <a:accent6>
        <a:srgbClr val="00BC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 Innovation TECH 2017 10 18" id="{AD4B09B4-2C1D-47C6-84BA-EED9EE7F712A}" vid="{335ACBE7-A37D-421E-96D5-E75AE401765E}"/>
    </a:ext>
  </a:extLst>
</a:theme>
</file>

<file path=ppt/theme/theme7.xml><?xml version="1.0" encoding="utf-8"?>
<a:theme xmlns:a="http://schemas.openxmlformats.org/drawingml/2006/main" name="1_3CMG_MarketResearch_template_White_16-9_internalUse">
  <a:themeElements>
    <a:clrScheme name="Custom 40">
      <a:dk1>
        <a:srgbClr val="505050"/>
      </a:dk1>
      <a:lt1>
        <a:srgbClr val="FFFFFF"/>
      </a:lt1>
      <a:dk2>
        <a:srgbClr val="0072C6"/>
      </a:dk2>
      <a:lt2>
        <a:srgbClr val="D2D2D2"/>
      </a:lt2>
      <a:accent1>
        <a:srgbClr val="0072C6"/>
      </a:accent1>
      <a:accent2>
        <a:srgbClr val="00B294"/>
      </a:accent2>
      <a:accent3>
        <a:srgbClr val="68217A"/>
      </a:accent3>
      <a:accent4>
        <a:srgbClr val="BAD80A"/>
      </a:accent4>
      <a:accent5>
        <a:srgbClr val="EC008C"/>
      </a:accent5>
      <a:accent6>
        <a:srgbClr val="FF8C00"/>
      </a:accent6>
      <a:hlink>
        <a:srgbClr val="002A4A"/>
      </a:hlink>
      <a:folHlink>
        <a:srgbClr val="00396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6"/>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SA_AR_PreBrief_AzureSecurity Center" id="{DF4503D1-F9B8-42FC-B0B6-C2239586CF8C}" vid="{596D8E7F-C70C-46FC-BB55-D1E56F4C26BF}"/>
    </a:ext>
  </a:extLst>
</a:theme>
</file>

<file path=ppt/theme/theme8.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4" id="{55C6D293-5D63-405F-8E23-B827644D5808}" vid="{B27E3459-694C-4658-87EA-CD02CDAE4FDE}"/>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BC9BCFF8D2C14BB5CCCD5A9BC9587A" ma:contentTypeVersion="2" ma:contentTypeDescription="Create a new document." ma:contentTypeScope="" ma:versionID="b9284943f17570cdf12ac53723d4a2a4">
  <xsd:schema xmlns:xsd="http://www.w3.org/2001/XMLSchema" xmlns:xs="http://www.w3.org/2001/XMLSchema" xmlns:p="http://schemas.microsoft.com/office/2006/metadata/properties" xmlns:ns2="c2b3018d-6707-4418-b4aa-94ce7211e1b4" targetNamespace="http://schemas.microsoft.com/office/2006/metadata/properties" ma:root="true" ma:fieldsID="7f9b793df649552d65f5c3a158674e96" ns2:_="">
    <xsd:import namespace="c2b3018d-6707-4418-b4aa-94ce7211e1b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b3018d-6707-4418-b4aa-94ce7211e1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F674D0-8BE1-4683-AE02-2B278EDF240F}">
  <ds:schemaRefs>
    <ds:schemaRef ds:uri="c2b3018d-6707-4418-b4aa-94ce7211e1b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EBA46A4-AA41-4E6E-8AE0-C44BC103B8E6}">
  <ds:schemaRefs>
    <ds:schemaRef ds:uri="2746911a-a940-4eee-b65a-be83359aea8e"/>
    <ds:schemaRef ds:uri="adc160e8-a38a-4281-9b1c-dd4a53552aa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0C69BA9-50B7-4434-818E-A8CD85E445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161</Slides>
  <Notes>159</Notes>
  <HiddenSlides>0</HiddenSlides>
  <ScaleCrop>false</ScaleCrop>
  <HeadingPairs>
    <vt:vector size="4" baseType="variant">
      <vt:variant>
        <vt:lpstr>Theme</vt:lpstr>
      </vt:variant>
      <vt:variant>
        <vt:i4>8</vt:i4>
      </vt:variant>
      <vt:variant>
        <vt:lpstr>Slide Titles</vt:lpstr>
      </vt:variant>
      <vt:variant>
        <vt:i4>161</vt:i4>
      </vt:variant>
    </vt:vector>
  </HeadingPairs>
  <TitlesOfParts>
    <vt:vector size="169" baseType="lpstr">
      <vt:lpstr>NG_MOC_Core_ModuleNew2</vt:lpstr>
      <vt:lpstr>GuruSkill</vt:lpstr>
      <vt:lpstr>2_NG_MOC_Core_ModuleNew2</vt:lpstr>
      <vt:lpstr>5-30660_TR21_BO_CT_Template</vt:lpstr>
      <vt:lpstr>3_3-50141_Digital_Transformation_Academy_Template</vt:lpstr>
      <vt:lpstr>14_3-50141_Digital_Transformation_Academy_Template</vt:lpstr>
      <vt:lpstr>1_3CMG_MarketResearch_template_White_16-9_internalUse</vt:lpstr>
      <vt:lpstr>WHITE TEMPLATE</vt:lpstr>
      <vt:lpstr>Developing Microsoft Azure Solutions</vt:lpstr>
      <vt:lpstr>Day 2 – Date</vt:lpstr>
      <vt:lpstr>Module 6</vt:lpstr>
      <vt:lpstr>Module Overview</vt:lpstr>
      <vt:lpstr>Lesson 1: Azure Storage Blobs</vt:lpstr>
      <vt:lpstr>Blob Storage Services</vt:lpstr>
      <vt:lpstr>Storage Blobs</vt:lpstr>
      <vt:lpstr>Storage Blobs</vt:lpstr>
      <vt:lpstr>Blob Types</vt:lpstr>
      <vt:lpstr>Page Blob</vt:lpstr>
      <vt:lpstr>Page Blobs</vt:lpstr>
      <vt:lpstr>Block Blobs</vt:lpstr>
      <vt:lpstr>Block Blobs</vt:lpstr>
      <vt:lpstr>REST API for Storage Blobs</vt:lpstr>
      <vt:lpstr>Append Blobs</vt:lpstr>
      <vt:lpstr>Azure Files and Azure Blobs Comparison</vt:lpstr>
      <vt:lpstr>Lesson 2: Controlling Access to Storage Blobs and Containers</vt:lpstr>
      <vt:lpstr>Container Permissions</vt:lpstr>
      <vt:lpstr>Shared Access Signatures</vt:lpstr>
      <vt:lpstr>Structure of a Shared Access Signature</vt:lpstr>
      <vt:lpstr>Stored Access Policies</vt:lpstr>
      <vt:lpstr>Generating Shared Access Signatures from Policies</vt:lpstr>
      <vt:lpstr>Generating Shared Access Signatures from Policies</vt:lpstr>
      <vt:lpstr>Lesson 3: Configuring Azure Storage Accounts</vt:lpstr>
      <vt:lpstr>Azure Content Delivery Network (CDN)</vt:lpstr>
      <vt:lpstr>Azure CDN</vt:lpstr>
      <vt:lpstr>Architecture</vt:lpstr>
      <vt:lpstr>Implementation</vt:lpstr>
      <vt:lpstr>Networks and Tiers</vt:lpstr>
      <vt:lpstr>Custom Domains</vt:lpstr>
      <vt:lpstr>Cross-Origin Resource Sharing</vt:lpstr>
      <vt:lpstr>CORS</vt:lpstr>
      <vt:lpstr>CORS Conceptually</vt:lpstr>
      <vt:lpstr>CORS in Azure Storage</vt:lpstr>
      <vt:lpstr>Lesson 4: Azure Files</vt:lpstr>
      <vt:lpstr>Azure Files Overview</vt:lpstr>
      <vt:lpstr>Compatible Tooling</vt:lpstr>
      <vt:lpstr>File Shares</vt:lpstr>
      <vt:lpstr>Accessing a File Share</vt:lpstr>
      <vt:lpstr>Azure File Sync</vt:lpstr>
      <vt:lpstr>Azure File Sync vs Direct Access</vt:lpstr>
      <vt:lpstr>Lab: Storing Generated Documents in Azure Storage Blobs</vt:lpstr>
      <vt:lpstr>Module 7</vt:lpstr>
      <vt:lpstr>Module Overview</vt:lpstr>
      <vt:lpstr>Lesson 1: Azure Storage Queues</vt:lpstr>
      <vt:lpstr>Storage Queues Overview</vt:lpstr>
      <vt:lpstr>Storage Queues Overview</vt:lpstr>
      <vt:lpstr>Viewing Queue Storage Data</vt:lpstr>
      <vt:lpstr>Storage Queue Messages</vt:lpstr>
      <vt:lpstr>Storage Queue Messages</vt:lpstr>
      <vt:lpstr>Lesson 2: Azure Service Bus</vt:lpstr>
      <vt:lpstr>Service Bus Overview</vt:lpstr>
      <vt:lpstr>Service Bus Features</vt:lpstr>
      <vt:lpstr>Namespaces</vt:lpstr>
      <vt:lpstr>Lesson 3: Azure Service Bus Queues</vt:lpstr>
      <vt:lpstr>Service Bus Queues Overview</vt:lpstr>
      <vt:lpstr>Queue Message Delivery</vt:lpstr>
      <vt:lpstr>Characteristics of Service Bus Queue Messages</vt:lpstr>
      <vt:lpstr>Service Bus Queues vs. Storage Queues</vt:lpstr>
      <vt:lpstr>Module 8</vt:lpstr>
      <vt:lpstr>Module Overview</vt:lpstr>
      <vt:lpstr>Lesson 1: Azure Active Directory</vt:lpstr>
      <vt:lpstr>Azure Active Directory Overview</vt:lpstr>
      <vt:lpstr>Azure Active Directory Overview</vt:lpstr>
      <vt:lpstr>Azure Active Directory Overview</vt:lpstr>
      <vt:lpstr>Azure AD Services</vt:lpstr>
      <vt:lpstr>Lesson 2: Azure AD Directories</vt:lpstr>
      <vt:lpstr>Managing Directories</vt:lpstr>
      <vt:lpstr>Managing Directories</vt:lpstr>
      <vt:lpstr>Directory Users</vt:lpstr>
      <vt:lpstr>Directory Users</vt:lpstr>
      <vt:lpstr>Applications in Azure AD</vt:lpstr>
      <vt:lpstr>Azure AD Graph</vt:lpstr>
      <vt:lpstr>Lesson 3: Azure AD Offerings</vt:lpstr>
      <vt:lpstr>Azure AD B2B</vt:lpstr>
      <vt:lpstr>Azure AD B2C</vt:lpstr>
      <vt:lpstr>Consumer Accounts</vt:lpstr>
      <vt:lpstr>Application Integration</vt:lpstr>
      <vt:lpstr>Add users and groups to applications</vt:lpstr>
      <vt:lpstr>Configure federation with public consumer identity providers </vt:lpstr>
      <vt:lpstr>Configuring Azure AD B2C </vt:lpstr>
      <vt:lpstr>Registering a web application</vt:lpstr>
      <vt:lpstr>Register an Application</vt:lpstr>
      <vt:lpstr>Implement Social Identity Provider Authentication</vt:lpstr>
      <vt:lpstr>Sign-up or Sign-in Policy</vt:lpstr>
      <vt:lpstr>Enable MFA</vt:lpstr>
      <vt:lpstr>Policies</vt:lpstr>
      <vt:lpstr>App-level Policy Configuration</vt:lpstr>
      <vt:lpstr>Multi-Factor Authentication</vt:lpstr>
      <vt:lpstr>Multi-Factor Authentication Providers</vt:lpstr>
      <vt:lpstr>Lesson 4: Azure Key Vault</vt:lpstr>
      <vt:lpstr>Azure Key Vault</vt:lpstr>
      <vt:lpstr>Tiers</vt:lpstr>
      <vt:lpstr>Key Vault Process</vt:lpstr>
      <vt:lpstr>Key Vault Process</vt:lpstr>
      <vt:lpstr>Create a Key (Azure Portal)</vt:lpstr>
      <vt:lpstr>Create secrets (Azure Portal)</vt:lpstr>
      <vt:lpstr>Utilization</vt:lpstr>
      <vt:lpstr>PowerShell</vt:lpstr>
      <vt:lpstr>Lab: Integrating Azure Active Directory with the Events Administration Portal</vt:lpstr>
      <vt:lpstr>Module 9</vt:lpstr>
      <vt:lpstr>Module Overview</vt:lpstr>
      <vt:lpstr>Lesson 1: Continuous Integration</vt:lpstr>
      <vt:lpstr>What is Continuous Integration?</vt:lpstr>
      <vt:lpstr>Three Pillars of Continuous Integration</vt:lpstr>
      <vt:lpstr>Benefits of Continuous Integration</vt:lpstr>
      <vt:lpstr>Lesson 2: Continuous Delivery</vt:lpstr>
      <vt:lpstr>Demonstration: Video: Continuous Deployment to Continuous Delivery</vt:lpstr>
      <vt:lpstr>Release vs. Deployment</vt:lpstr>
      <vt:lpstr>Deployment Strategies</vt:lpstr>
      <vt:lpstr>Environments</vt:lpstr>
      <vt:lpstr>Environment Deployment Triggers</vt:lpstr>
      <vt:lpstr>Release Management Workflow</vt:lpstr>
      <vt:lpstr>Lesson 3: Continuous Deployment</vt:lpstr>
      <vt:lpstr>Continuous Deployment and Release Management Overview</vt:lpstr>
      <vt:lpstr>Continuous Delivery vs. Continuous Deployment</vt:lpstr>
      <vt:lpstr>The Eight Principles of Continuous Delivery</vt:lpstr>
      <vt:lpstr>Four Practices of Continuous Delivery</vt:lpstr>
      <vt:lpstr>Module 10</vt:lpstr>
      <vt:lpstr>Module Overview</vt:lpstr>
      <vt:lpstr>Lesson 1: Unit Testing</vt:lpstr>
      <vt:lpstr>Purpose of unit testing</vt:lpstr>
      <vt:lpstr>Key Characteristics of a Good Unit Test</vt:lpstr>
      <vt:lpstr>Stubs vs. Mocks</vt:lpstr>
      <vt:lpstr>Fakes or Shims</vt:lpstr>
      <vt:lpstr>Video: Working with Shims</vt:lpstr>
      <vt:lpstr>Lesson 2: Integration Testing</vt:lpstr>
      <vt:lpstr>What is integration testing?</vt:lpstr>
      <vt:lpstr>When to use integration testing</vt:lpstr>
      <vt:lpstr>Integration test strategies</vt:lpstr>
      <vt:lpstr>Integration Testing: Best practices</vt:lpstr>
      <vt:lpstr>Lesson 3: Functional Testing</vt:lpstr>
      <vt:lpstr>What is functional testing?</vt:lpstr>
      <vt:lpstr>Automated (Coded) UI Tests</vt:lpstr>
      <vt:lpstr>Characteristics of Automated UI Tests</vt:lpstr>
      <vt:lpstr>Video: Coded UI Testing in Visual Studio 2015</vt:lpstr>
      <vt:lpstr>Module 11</vt:lpstr>
      <vt:lpstr>Module Overview</vt:lpstr>
      <vt:lpstr>Lesson 1: Application Monitoring Practices and Principles</vt:lpstr>
      <vt:lpstr>Why Monitoring and Feedback?</vt:lpstr>
      <vt:lpstr>Monitoring and Feedback in an Agile and DevOps World</vt:lpstr>
      <vt:lpstr>Telemetry</vt:lpstr>
      <vt:lpstr>What is Application Performance Management?</vt:lpstr>
      <vt:lpstr>Lesson 2: Application Insights</vt:lpstr>
      <vt:lpstr>Introduction to Application Insights</vt:lpstr>
      <vt:lpstr>Setting Up Application Insights</vt:lpstr>
      <vt:lpstr>Configuring for Usage, Performance, and Exceptions Collection</vt:lpstr>
      <vt:lpstr>Configuring Availability</vt:lpstr>
      <vt:lpstr>Configuring and Writing Custom Telemetry</vt:lpstr>
      <vt:lpstr>Walkthrough: Adding Custom Telemetry</vt:lpstr>
      <vt:lpstr>Lesson 3: Log Analytics (Optional)</vt:lpstr>
      <vt:lpstr>What is Log Analytics?</vt:lpstr>
      <vt:lpstr>Log Analytics Components and Architecture</vt:lpstr>
      <vt:lpstr>Manage Workspaces</vt:lpstr>
      <vt:lpstr>Post Event Wrap/Up</vt:lpstr>
      <vt:lpstr>Time For Feedback!</vt:lpstr>
      <vt:lpstr>Show of Hands</vt:lpstr>
      <vt:lpstr>Evaluation Form Super Important. Please invest another 2 minutes now to fill out the event survey.</vt:lpstr>
      <vt:lpstr>Additional Resources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Arturo Hamilton</dc:creator>
  <cp:revision>1</cp:revision>
  <dcterms:created xsi:type="dcterms:W3CDTF">2018-09-12T19:15:15Z</dcterms:created>
  <dcterms:modified xsi:type="dcterms:W3CDTF">2018-10-04T14:56:32Z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0x0101003CBC9BCFF8D2C14BB5CCCD5A9BC9587A</vt:lpwstr>
  </property>
  <property fmtid="{D5CDD505-2E9C-101B-9397-08002B2CF9AE}" pid="3" name="MSIP_Label_75212135-9234-47a0-a836-df5f1b370b97_Enabled">
    <vt:lpwstr>True</vt:lpwstr>
  </property>
  <property fmtid="{D5CDD505-2E9C-101B-9397-08002B2CF9AE}" pid="4" name="MSIP_Label_75212135-9234-47a0-a836-df5f1b370b97_SiteId">
    <vt:lpwstr>511ce6e0-0e57-4c9f-acd1-4154a6b4c914</vt:lpwstr>
  </property>
  <property fmtid="{D5CDD505-2E9C-101B-9397-08002B2CF9AE}" pid="5" name="MSIP_Label_75212135-9234-47a0-a836-df5f1b370b97_Owner">
    <vt:lpwstr>jcruz@etms.com.mx</vt:lpwstr>
  </property>
  <property fmtid="{D5CDD505-2E9C-101B-9397-08002B2CF9AE}" pid="6" name="MSIP_Label_75212135-9234-47a0-a836-df5f1b370b97_SetDate">
    <vt:lpwstr>2018-09-17T07:02:33.4055165Z</vt:lpwstr>
  </property>
  <property fmtid="{D5CDD505-2E9C-101B-9397-08002B2CF9AE}" pid="7" name="MSIP_Label_75212135-9234-47a0-a836-df5f1b370b97_Name">
    <vt:lpwstr>Public</vt:lpwstr>
  </property>
  <property fmtid="{D5CDD505-2E9C-101B-9397-08002B2CF9AE}" pid="8" name="MSIP_Label_75212135-9234-47a0-a836-df5f1b370b97_Application">
    <vt:lpwstr>Microsoft Azure Information Protection</vt:lpwstr>
  </property>
  <property fmtid="{D5CDD505-2E9C-101B-9397-08002B2CF9AE}" pid="9" name="MSIP_Label_75212135-9234-47a0-a836-df5f1b370b97_Extended_MSFT_Method">
    <vt:lpwstr>Automatic</vt:lpwstr>
  </property>
  <property fmtid="{D5CDD505-2E9C-101B-9397-08002B2CF9AE}" pid="10" name="Sensitivity">
    <vt:lpwstr>Public</vt:lpwstr>
  </property>
</Properties>
</file>